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sldIdLst>
    <p:sldId id="307" r:id="rId3"/>
    <p:sldId id="261" r:id="rId4"/>
    <p:sldId id="262" r:id="rId5"/>
    <p:sldId id="263" r:id="rId6"/>
    <p:sldId id="298" r:id="rId7"/>
    <p:sldId id="264" r:id="rId8"/>
    <p:sldId id="297" r:id="rId9"/>
    <p:sldId id="289" r:id="rId10"/>
    <p:sldId id="293" r:id="rId11"/>
    <p:sldId id="292" r:id="rId12"/>
    <p:sldId id="268" r:id="rId13"/>
    <p:sldId id="269" r:id="rId14"/>
    <p:sldId id="270" r:id="rId15"/>
    <p:sldId id="276" r:id="rId16"/>
    <p:sldId id="299" r:id="rId17"/>
    <p:sldId id="277" r:id="rId18"/>
    <p:sldId id="296" r:id="rId19"/>
    <p:sldId id="300" r:id="rId20"/>
    <p:sldId id="284" r:id="rId21"/>
    <p:sldId id="285" r:id="rId22"/>
    <p:sldId id="286" r:id="rId23"/>
    <p:sldId id="305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5C5"/>
    <a:srgbClr val="EE02F4"/>
    <a:srgbClr val="FF0066"/>
    <a:srgbClr val="09E714"/>
    <a:srgbClr val="041BF2"/>
    <a:srgbClr val="081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4660"/>
  </p:normalViewPr>
  <p:slideViewPr>
    <p:cSldViewPr>
      <p:cViewPr varScale="1">
        <p:scale>
          <a:sx n="88" d="100"/>
          <a:sy n="88" d="100"/>
        </p:scale>
        <p:origin x="85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0C77E-E31E-4568-8D57-22BCF7212A2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EE21-DFD9-440A-84AB-EBF6575C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3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7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3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FD32B-74BE-40B0-8B4E-2E65926E2487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F26B-FE1C-43CF-8180-33A8FEB03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440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7931-06C3-49F9-968B-51F6A8D4B877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FC37-5B2F-4989-BF9B-F541ADEDF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001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B471-D4F7-4F58-9453-394A6C0EE02A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2624-4D77-46A7-8FB4-E4EE0D7E6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79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3407-BC36-416C-B1F5-6E8009F85EE2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4897-9D85-4B9F-9D13-3BBBFFFF4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900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0106-77F1-4B9F-B1A7-44E8CA182D3D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37B5-6EDB-4797-B9E3-B1FE10797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373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B8123-DD0C-4040-A1B6-DBAC38D9640A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4D44-E0BC-47A9-851F-CB2E286BB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728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D2F29-EA08-4800-AFDB-E4ABA077F1BB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F5EE-0DA1-495C-A1BC-D3AB34A0F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558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93586-1F00-4B57-B1D4-FF831228AB6C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F315-27BA-4300-AEC8-07BD6FD32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56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60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92C-36F8-47A5-AFD3-7D4790E0D15D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059E-E6F5-440B-983F-B0BDADA6B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170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71EE-0176-4826-88A7-3654B907CEAB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1A68E-E98F-420A-A7C3-FEDC9C9C3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633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D0E9-E663-435C-A054-C4636F0FD511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7F68-B232-4D29-85F9-F9ACE128C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636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FCAC-CA63-4110-99CB-58DB5A5C5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50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9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6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F039-5DE1-4E33-8149-B2DF2A52040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1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0F039-5DE1-4E33-8149-B2DF2A52040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C762-84F0-4B3A-84E3-461AB72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D154C9-CC04-4B0F-94C5-5EA0B61A9654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CDF529-A3F9-4E1C-8669-47E352A18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87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.jp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.jp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71847" y="636715"/>
            <a:ext cx="765032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i="1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Đạo</a:t>
            </a:r>
            <a:r>
              <a:rPr lang="en-US" sz="6600" b="1" i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i="1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đức</a:t>
            </a:r>
            <a:endParaRPr lang="en-US" sz="6600" b="1" i="1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HIẾU THẢO VỚI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ÔNG BÀ, CHA MẸ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3200" b="1" i="1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i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1)</a:t>
            </a:r>
            <a:endParaRPr lang="en-US" sz="3200" b="1" i="1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0136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0+ Frame PNG cực đẹp để ghép ảnh | những hình ảnh đẹp nhất do Bem2 cung  cấp - BEM2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0005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53936" y="1733550"/>
            <a:ext cx="4648200" cy="9940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0"/>
            <a:ext cx="3581400" cy="369332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Arial" charset="0"/>
              </a:rPr>
              <a:t>Hoạt</a:t>
            </a:r>
            <a:r>
              <a:rPr lang="en-US" b="1" dirty="0">
                <a:latin typeface="Arial" charset="0"/>
              </a:rPr>
              <a:t> </a:t>
            </a:r>
            <a:r>
              <a:rPr lang="vi-VN" b="1" dirty="0">
                <a:latin typeface="Arial" charset="0"/>
              </a:rPr>
              <a:t>đ</a:t>
            </a:r>
            <a:r>
              <a:rPr lang="en-US" b="1" dirty="0" err="1">
                <a:latin typeface="Arial" charset="0"/>
              </a:rPr>
              <a:t>ộng</a:t>
            </a:r>
            <a:r>
              <a:rPr lang="en-US" b="1" dirty="0">
                <a:latin typeface="Arial" charset="0"/>
              </a:rPr>
              <a:t> 1</a:t>
            </a:r>
            <a:r>
              <a:rPr lang="en-US" dirty="0">
                <a:latin typeface="Arial" charset="0"/>
              </a:rPr>
              <a:t>: </a:t>
            </a:r>
            <a:r>
              <a:rPr lang="en-US" b="1" dirty="0" err="1">
                <a:latin typeface="Arial" charset="0"/>
              </a:rPr>
              <a:t>Tìm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hiểu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truyện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3982642"/>
            <a:ext cx="1752600" cy="116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066800" y="751286"/>
            <a:ext cx="8077200" cy="1591865"/>
          </a:xfrm>
          <a:prstGeom prst="cloudCallout">
            <a:avLst>
              <a:gd name="adj1" fmla="val -50356"/>
              <a:gd name="adj2" fmla="val 154736"/>
            </a:avLst>
          </a:prstGeom>
          <a:ln>
            <a:solidFill>
              <a:srgbClr val="EE02F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 sao chúng ta phải hiếu thảo với ông bà cha mẹ?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6" y="2514600"/>
            <a:ext cx="265588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8458200" y="4400550"/>
            <a:ext cx="533400" cy="2857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2800" y="277935"/>
            <a:ext cx="20481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LU" sz="3600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fr-LU" sz="3600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fr-LU" sz="3600" b="1" dirty="0">
              <a:solidFill>
                <a:srgbClr val="EE02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6780" y="929465"/>
            <a:ext cx="7993487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0200" y="2322138"/>
            <a:ext cx="6768588" cy="22467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b="1" dirty="0">
              <a:solidFill>
                <a:srgbClr val="EE02F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eaLnBrk="1" hangingPunct="1"/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eaLnBrk="1" hangingPunct="1"/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eaLnBrk="1" hangingPunct="1"/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Ca </a:t>
            </a:r>
            <a:r>
              <a:rPr lang="en-US" sz="2800" b="1" dirty="0" err="1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7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3573" y="733425"/>
            <a:ext cx="8229600" cy="542925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BÀI TẬP 1: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altLang="vi-VN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3810000" cy="400110"/>
          </a:xfrm>
          <a:prstGeom prst="rect">
            <a:avLst/>
          </a:prstGeom>
          <a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Arial" charset="0"/>
              </a:rPr>
              <a:t>Hoạt</a:t>
            </a:r>
            <a:r>
              <a:rPr lang="en-US" sz="2000" b="1" dirty="0">
                <a:latin typeface="Arial" charset="0"/>
              </a:rPr>
              <a:t> </a:t>
            </a:r>
            <a:r>
              <a:rPr lang="vi-VN" sz="2000" b="1" dirty="0">
                <a:latin typeface="Arial" charset="0"/>
              </a:rPr>
              <a:t>đ</a:t>
            </a:r>
            <a:r>
              <a:rPr lang="en-US" sz="2000" b="1" dirty="0" err="1">
                <a:latin typeface="Arial" charset="0"/>
              </a:rPr>
              <a:t>ộng</a:t>
            </a:r>
            <a:r>
              <a:rPr lang="en-US" sz="2000" b="1" dirty="0">
                <a:latin typeface="Arial" charset="0"/>
              </a:rPr>
              <a:t>  2: </a:t>
            </a:r>
            <a:r>
              <a:rPr lang="en-US" sz="2000" b="1" dirty="0" err="1">
                <a:latin typeface="Arial" charset="0"/>
              </a:rPr>
              <a:t>Bày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tỏ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thái</a:t>
            </a:r>
            <a:r>
              <a:rPr lang="en-US" sz="2000" b="1" dirty="0">
                <a:latin typeface="Arial" charset="0"/>
              </a:rPr>
              <a:t> </a:t>
            </a:r>
            <a:r>
              <a:rPr lang="vi-VN" sz="2000" b="1" dirty="0">
                <a:latin typeface="Arial" charset="0"/>
              </a:rPr>
              <a:t>đ</a:t>
            </a:r>
            <a:r>
              <a:rPr lang="en-US" sz="2000" b="1" dirty="0">
                <a:latin typeface="Arial" charset="0"/>
              </a:rPr>
              <a:t>ộ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894881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vằng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61000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Loan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Loan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nhảu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343150"/>
            <a:ext cx="7713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?”.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4290" y="3157105"/>
            <a:ext cx="773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d.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khóm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199" y="3943350"/>
            <a:ext cx="7460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đ.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ho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238" y="1690179"/>
            <a:ext cx="684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773" y="2445257"/>
            <a:ext cx="6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209" y="3234973"/>
            <a:ext cx="65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209" y="4033677"/>
            <a:ext cx="729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773" y="980126"/>
            <a:ext cx="58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836" y="997692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 a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1842" y="1727897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 b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0029" y="2446055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c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8377" y="3263861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d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00978" y="4048256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đ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65215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3982642"/>
            <a:ext cx="1752600" cy="116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752600" y="751286"/>
            <a:ext cx="7391400" cy="1591865"/>
          </a:xfrm>
          <a:prstGeom prst="cloudCallout">
            <a:avLst>
              <a:gd name="adj1" fmla="val -50356"/>
              <a:gd name="adj2" fmla="val 154736"/>
            </a:avLst>
          </a:prstGeom>
          <a:ln>
            <a:solidFill>
              <a:srgbClr val="FF006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Qua bài tập 1, chúng ta cần học tập </a:t>
            </a:r>
            <a:r>
              <a:rPr lang="pt-BR" sz="2400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cách ứng xử của  </a:t>
            </a:r>
            <a:r>
              <a:rPr lang="pt-BR" sz="24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các bạn nào?</a:t>
            </a:r>
          </a:p>
        </p:txBody>
      </p:sp>
      <p:pic>
        <p:nvPicPr>
          <p:cNvPr id="5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6" y="2514600"/>
            <a:ext cx="265588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>
            <a:hlinkClick r:id="rId6" action="ppaction://hlinksldjump"/>
          </p:cNvPr>
          <p:cNvSpPr/>
          <p:nvPr/>
        </p:nvSpPr>
        <p:spPr>
          <a:xfrm>
            <a:off x="8458200" y="4400550"/>
            <a:ext cx="533400" cy="2857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3982642"/>
            <a:ext cx="1752600" cy="116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8458200" y="4400550"/>
            <a:ext cx="533400" cy="2857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19436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Loan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Loan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nhảu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995" y="1975686"/>
            <a:ext cx="773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d.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khóm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4904" y="2761931"/>
            <a:ext cx="7460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đ.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ho ở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238" y="1264148"/>
            <a:ext cx="684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914" y="2043163"/>
            <a:ext cx="65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914" y="2841867"/>
            <a:ext cx="729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575" y="1302732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 b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5557" y="2082442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d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7208" y="2876362"/>
            <a:ext cx="49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đ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229596" y="201656"/>
            <a:ext cx="7010400" cy="1039978"/>
          </a:xfrm>
          <a:prstGeom prst="cloudCallout">
            <a:avLst>
              <a:gd name="adj1" fmla="val -257"/>
              <a:gd name="adj2" fmla="val 46828"/>
            </a:avLst>
          </a:prstGeom>
          <a:ln>
            <a:solidFill>
              <a:srgbClr val="FF006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0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Qua bài tập 1, chúng ta cần học tập </a:t>
            </a:r>
            <a:r>
              <a:rPr lang="pt-BR" sz="2000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cách ứng xử của  </a:t>
            </a:r>
            <a:r>
              <a:rPr lang="pt-BR" sz="20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các bạn nào?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81645" y="1906732"/>
            <a:ext cx="457200" cy="0"/>
          </a:xfrm>
          <a:prstGeom prst="line">
            <a:avLst/>
          </a:prstGeom>
          <a:ln w="222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64772" y="2319767"/>
            <a:ext cx="457200" cy="0"/>
          </a:xfrm>
          <a:prstGeom prst="line">
            <a:avLst/>
          </a:prstGeom>
          <a:ln w="222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40182" y="3108080"/>
            <a:ext cx="533400" cy="0"/>
          </a:xfrm>
          <a:prstGeom prst="line">
            <a:avLst/>
          </a:prstGeom>
          <a:ln w="222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80055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53" y="1657351"/>
            <a:ext cx="4272897" cy="2134313"/>
          </a:xfrm>
          <a:prstGeom prst="rect">
            <a:avLst/>
          </a:prstGeom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28600" y="1237391"/>
            <a:ext cx="8458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3200" dirty="0">
                <a:solidFill>
                  <a:srgbClr val="C00000"/>
                </a:solidFill>
                <a:latin typeface=".VnTime" pitchFamily="34" charset="0"/>
              </a:rPr>
              <a:t>      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vi-VN" sz="28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800" b="1" dirty="0">
              <a:solidFill>
                <a:srgbClr val="0315C5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57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yTinhDucDung\Downloads\Photo_211126051405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8" y="777592"/>
            <a:ext cx="3442026" cy="23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yTinhDucDung\Downloads\Photo_211126051507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38" y="777592"/>
            <a:ext cx="3203861" cy="23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7729" y="74128"/>
            <a:ext cx="866767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C:\Users\MayTinhDucDung\Downloads\Photo_211126051547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9" y="3132860"/>
            <a:ext cx="3505200" cy="19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yTinhDucDung\Downloads\Photo_211126051714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39" y="3132860"/>
            <a:ext cx="3203861" cy="19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yTinhDucDung\Downloads\Photo_211126051405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3950"/>
            <a:ext cx="365760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209550"/>
            <a:ext cx="8667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799" y="3749910"/>
            <a:ext cx="403860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MayTinhDucDung\Downloads\Photo_211126051507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23950"/>
            <a:ext cx="3438565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53001" y="3736722"/>
            <a:ext cx="351476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EE02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6200000" flipH="1">
            <a:off x="1991097" y="3459400"/>
            <a:ext cx="350228" cy="2395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6644080" y="3465271"/>
            <a:ext cx="350228" cy="2395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3050"/>
            <a:ext cx="8229600" cy="1085850"/>
          </a:xfrm>
        </p:spPr>
        <p:txBody>
          <a:bodyPr>
            <a:noAutofit/>
          </a:bodyPr>
          <a:lstStyle/>
          <a:p>
            <a:r>
              <a:rPr lang="en-US" sz="7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7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 NHANH NHẤT?</a:t>
            </a:r>
            <a:endParaRPr lang="en-US" sz="7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294538"/>
            <a:ext cx="5257800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 CHƠI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Hình nền làm slide\school_boy_reading_book_h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5" y="3086101"/>
            <a:ext cx="1694689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Hình nền làm slide\hinh-nen-anh-nen-tho-con-de-thuong.689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91295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ThanhTuyen\Pictures\004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79" y="114301"/>
            <a:ext cx="2450668" cy="183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0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3982642"/>
            <a:ext cx="1752600" cy="116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752600" y="751286"/>
            <a:ext cx="7391400" cy="1591865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6" y="2514600"/>
            <a:ext cx="265588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 Arrow 14">
            <a:hlinkClick r:id="rId6" action="ppaction://hlinksldjump"/>
          </p:cNvPr>
          <p:cNvSpPr/>
          <p:nvPr/>
        </p:nvSpPr>
        <p:spPr>
          <a:xfrm>
            <a:off x="8458200" y="4400550"/>
            <a:ext cx="533400" cy="2857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1359" y="181740"/>
            <a:ext cx="2362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rgbClr val="EE02F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1295400" y="1143000"/>
            <a:ext cx="6705600" cy="685800"/>
            <a:chOff x="1676400" y="1524000"/>
            <a:chExt cx="6705600" cy="914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1676400" y="1524000"/>
              <a:ext cx="6705600" cy="9144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1002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tâm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tới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Ông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bà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, Cha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mẹ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55763" y="17526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572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hiếu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Cha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1"/>
          <p:cNvGrpSpPr/>
          <p:nvPr/>
        </p:nvGrpSpPr>
        <p:grpSpPr>
          <a:xfrm>
            <a:off x="1295400" y="1885950"/>
            <a:ext cx="6705600" cy="571500"/>
            <a:chOff x="1676400" y="2514600"/>
            <a:chExt cx="6705600" cy="7620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676400" y="2514600"/>
              <a:ext cx="6705600" cy="762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1002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Nghe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Ông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bà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, Cha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mẹ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63969" y="25908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2"/>
          <p:cNvGrpSpPr/>
          <p:nvPr/>
        </p:nvGrpSpPr>
        <p:grpSpPr>
          <a:xfrm>
            <a:off x="1295400" y="2514601"/>
            <a:ext cx="6705600" cy="612824"/>
            <a:chOff x="1676400" y="3429000"/>
            <a:chExt cx="6705600" cy="81709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676400" y="3429000"/>
              <a:ext cx="6705600" cy="817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Giúp đỡ Ông bà, Cha mẹ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63969" y="35814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1295400" y="3159076"/>
            <a:ext cx="6705600" cy="612824"/>
            <a:chOff x="1676400" y="3429000"/>
            <a:chExt cx="6705600" cy="817098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1676400" y="3429000"/>
              <a:ext cx="6705600" cy="817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Tất cả đều đúng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863969" y="35814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23"/>
          <p:cNvGrpSpPr/>
          <p:nvPr/>
        </p:nvGrpSpPr>
        <p:grpSpPr>
          <a:xfrm>
            <a:off x="1295400" y="3159076"/>
            <a:ext cx="6705600" cy="612824"/>
            <a:chOff x="1676400" y="3429000"/>
            <a:chExt cx="6705600" cy="817098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1676400" y="3429000"/>
              <a:ext cx="6705600" cy="817098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Tất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đúng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863969" y="35814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788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1295400" y="1112227"/>
            <a:ext cx="6705600" cy="685800"/>
            <a:chOff x="1676400" y="1524000"/>
            <a:chExt cx="6705600" cy="914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1676400" y="1524000"/>
              <a:ext cx="6705600" cy="9144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1002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Ham chơi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55763" y="17526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527"/>
            <a:ext cx="8991600" cy="8572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Việc làm nào sau đây không phải hiếu thảo với ông bà cha mẹ? 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1"/>
          <p:cNvGrpSpPr/>
          <p:nvPr/>
        </p:nvGrpSpPr>
        <p:grpSpPr>
          <a:xfrm>
            <a:off x="1295400" y="1828800"/>
            <a:ext cx="6705600" cy="571500"/>
            <a:chOff x="1676400" y="2514600"/>
            <a:chExt cx="6705600" cy="7620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676400" y="2514600"/>
              <a:ext cx="6705600" cy="762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1002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nhà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63969" y="25908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2"/>
          <p:cNvGrpSpPr/>
          <p:nvPr/>
        </p:nvGrpSpPr>
        <p:grpSpPr>
          <a:xfrm>
            <a:off x="1295400" y="2426677"/>
            <a:ext cx="6705600" cy="612824"/>
            <a:chOff x="1676400" y="3429000"/>
            <a:chExt cx="6705600" cy="81709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676400" y="3429000"/>
              <a:ext cx="6705600" cy="817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Lấy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Bà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uống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63969" y="35814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1295400" y="3071154"/>
            <a:ext cx="6705600" cy="612824"/>
            <a:chOff x="2209800" y="4288302"/>
            <a:chExt cx="6705600" cy="817098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2209800" y="4288302"/>
              <a:ext cx="6705600" cy="817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Học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thật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tốt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362200" y="44958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1295400" y="1085850"/>
            <a:ext cx="6705600" cy="685800"/>
            <a:chOff x="1676400" y="1524000"/>
            <a:chExt cx="6705600" cy="914400"/>
          </a:xfrm>
        </p:grpSpPr>
        <p:sp>
          <p:nvSpPr>
            <p:cNvPr id="32" name="Title 1"/>
            <p:cNvSpPr txBox="1">
              <a:spLocks/>
            </p:cNvSpPr>
            <p:nvPr/>
          </p:nvSpPr>
          <p:spPr>
            <a:xfrm>
              <a:off x="1676400" y="1524000"/>
              <a:ext cx="6705600" cy="914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Ham chơi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855763" y="1752600"/>
              <a:ext cx="4572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717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2800" y="277935"/>
            <a:ext cx="20481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L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fr-L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fr-L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6780" y="929465"/>
            <a:ext cx="7993487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0200" y="2322138"/>
            <a:ext cx="6768588" cy="22467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EE02F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Ca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0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449"/>
            <a:ext cx="1752600" cy="12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3895726"/>
            <a:ext cx="1752600" cy="116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33400" y="760002"/>
            <a:ext cx="81915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ý con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Làm nhiều việc một lúc.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 Học suốt ngày không làm việc gì khác.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Chỉ sử dụng thời gian vào những việc mình thích.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d) Sử dụng thời giờ một cách hợp lí.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533399" y="3981194"/>
            <a:ext cx="619125" cy="55006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vi-VN" altLang="vi-VN" sz="1800" kern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eft Arrow 12">
            <a:hlinkClick r:id="rId5" action="ppaction://hlinksldjump"/>
          </p:cNvPr>
          <p:cNvSpPr/>
          <p:nvPr/>
        </p:nvSpPr>
        <p:spPr>
          <a:xfrm>
            <a:off x="8458200" y="4400550"/>
            <a:ext cx="533400" cy="28575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14700" y="194779"/>
            <a:ext cx="2362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oCon-PhuongThao-NgocLe_8qx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34000" y="3657600"/>
            <a:ext cx="609600" cy="457200"/>
          </a:xfrm>
          <a:prstGeom prst="rect">
            <a:avLst/>
          </a:prstGeom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92195" y="908047"/>
            <a:ext cx="7311366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                     Ba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con                         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             Con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girl_music_trombone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2" y="3672209"/>
            <a:ext cx="11668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boy_playing_saxophone_hg_clr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55468"/>
            <a:ext cx="1219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Picture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35" y="3333750"/>
            <a:ext cx="1676400" cy="18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boy_playing_violin_hg_cl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91" y="3950680"/>
            <a:ext cx="135756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Picture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6" y="114300"/>
            <a:ext cx="4714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486278" y="696047"/>
            <a:ext cx="2071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vi-VN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vi-VN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4077" y="295937"/>
            <a:ext cx="140294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vi-V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vi-VN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vi-VN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3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oCon-PhuongThao-NgocLe_8qx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34000" y="3657600"/>
            <a:ext cx="609600" cy="457200"/>
          </a:xfrm>
          <a:prstGeom prst="rect">
            <a:avLst/>
          </a:prstGeom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62000" y="724277"/>
            <a:ext cx="7434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girl_music_trombone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2" y="3672209"/>
            <a:ext cx="11668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boy_playing_saxophone_hg_clr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55468"/>
            <a:ext cx="1219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Picture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35" y="3333750"/>
            <a:ext cx="1676400" cy="18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boy_playing_violin_hg_cl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91" y="3950680"/>
            <a:ext cx="135756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Picture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6" y="114300"/>
            <a:ext cx="4714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82782" y="1676358"/>
            <a:ext cx="7311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86246" y="1200150"/>
            <a:ext cx="8111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38200" y="2876687"/>
            <a:ext cx="7311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3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  <p:bldP spid="1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387" y="455469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/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6600" b="1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/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6600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68254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4400" b="1" dirty="0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b="1" dirty="0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4400" b="1" dirty="0" err="1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dirty="0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200" b="1" dirty="0" smtClean="0">
                <a:ln w="11430"/>
                <a:solidFill>
                  <a:srgbClr val="EE02F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dirty="0">
              <a:ln w="11430"/>
              <a:solidFill>
                <a:srgbClr val="EE02F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86051"/>
            <a:ext cx="3808956" cy="224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71525" y="4314825"/>
            <a:ext cx="361950" cy="1295400"/>
          </a:xfrm>
          <a:prstGeom prst="rect">
            <a:avLst/>
          </a:prstGeom>
          <a:noFill/>
        </p:spPr>
      </p:pic>
      <p:pic>
        <p:nvPicPr>
          <p:cNvPr id="7" name="Picture 6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286125" y="4314825"/>
            <a:ext cx="361950" cy="1295400"/>
          </a:xfrm>
          <a:prstGeom prst="rect">
            <a:avLst/>
          </a:prstGeom>
          <a:noFill/>
        </p:spPr>
      </p:pic>
      <p:pic>
        <p:nvPicPr>
          <p:cNvPr id="8" name="Picture 7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505325" y="4314825"/>
            <a:ext cx="361950" cy="1295400"/>
          </a:xfrm>
          <a:prstGeom prst="rect">
            <a:avLst/>
          </a:prstGeom>
          <a:noFill/>
        </p:spPr>
      </p:pic>
      <p:pic>
        <p:nvPicPr>
          <p:cNvPr id="9" name="Picture 8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00725" y="4314825"/>
            <a:ext cx="361950" cy="1295400"/>
          </a:xfrm>
          <a:prstGeom prst="rect">
            <a:avLst/>
          </a:prstGeom>
          <a:noFill/>
        </p:spPr>
      </p:pic>
      <p:pic>
        <p:nvPicPr>
          <p:cNvPr id="10" name="Picture 9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19925" y="4314825"/>
            <a:ext cx="361950" cy="1295400"/>
          </a:xfrm>
          <a:prstGeom prst="rect">
            <a:avLst/>
          </a:prstGeom>
          <a:noFill/>
        </p:spPr>
      </p:pic>
      <p:pic>
        <p:nvPicPr>
          <p:cNvPr id="11" name="Picture 10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239125" y="4314825"/>
            <a:ext cx="361950" cy="1295400"/>
          </a:xfrm>
          <a:prstGeom prst="rect">
            <a:avLst/>
          </a:prstGeom>
          <a:noFill/>
        </p:spPr>
      </p:pic>
      <p:pic>
        <p:nvPicPr>
          <p:cNvPr id="12" name="Picture 11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066925" y="4314825"/>
            <a:ext cx="361950" cy="1295400"/>
          </a:xfrm>
          <a:prstGeom prst="rect">
            <a:avLst/>
          </a:prstGeom>
          <a:noFill/>
        </p:spPr>
      </p:pic>
      <p:pic>
        <p:nvPicPr>
          <p:cNvPr id="13" name="Picture 12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44" y="3830456"/>
            <a:ext cx="361950" cy="1295400"/>
          </a:xfrm>
          <a:prstGeom prst="rect">
            <a:avLst/>
          </a:prstGeom>
          <a:noFill/>
        </p:spPr>
      </p:pic>
      <p:pic>
        <p:nvPicPr>
          <p:cNvPr id="14" name="Picture 13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361950" cy="1295400"/>
          </a:xfrm>
          <a:prstGeom prst="rect">
            <a:avLst/>
          </a:prstGeom>
          <a:noFill/>
        </p:spPr>
      </p:pic>
      <p:pic>
        <p:nvPicPr>
          <p:cNvPr id="15" name="Picture 14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2550"/>
            <a:ext cx="361950" cy="1295400"/>
          </a:xfrm>
          <a:prstGeom prst="rect">
            <a:avLst/>
          </a:prstGeom>
          <a:noFill/>
        </p:spPr>
      </p:pic>
      <p:pic>
        <p:nvPicPr>
          <p:cNvPr id="16" name="Picture 15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3350"/>
            <a:ext cx="361950" cy="1295400"/>
          </a:xfrm>
          <a:prstGeom prst="rect">
            <a:avLst/>
          </a:prstGeom>
          <a:noFill/>
        </p:spPr>
      </p:pic>
      <p:pic>
        <p:nvPicPr>
          <p:cNvPr id="17" name="Picture 16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2050" y="3697106"/>
            <a:ext cx="361950" cy="1295400"/>
          </a:xfrm>
          <a:prstGeom prst="rect">
            <a:avLst/>
          </a:prstGeom>
          <a:noFill/>
        </p:spPr>
      </p:pic>
      <p:pic>
        <p:nvPicPr>
          <p:cNvPr id="18" name="Picture 17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01862" y="2438400"/>
            <a:ext cx="361950" cy="1295400"/>
          </a:xfrm>
          <a:prstGeom prst="rect">
            <a:avLst/>
          </a:prstGeom>
          <a:noFill/>
        </p:spPr>
      </p:pic>
      <p:pic>
        <p:nvPicPr>
          <p:cNvPr id="19" name="Picture 18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01862" y="1219200"/>
            <a:ext cx="361950" cy="1295400"/>
          </a:xfrm>
          <a:prstGeom prst="rect">
            <a:avLst/>
          </a:prstGeom>
          <a:noFill/>
        </p:spPr>
      </p:pic>
      <p:pic>
        <p:nvPicPr>
          <p:cNvPr id="20" name="Picture 19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01862" y="0"/>
            <a:ext cx="361950" cy="1295400"/>
          </a:xfrm>
          <a:prstGeom prst="rect">
            <a:avLst/>
          </a:prstGeom>
          <a:noFill/>
        </p:spPr>
      </p:pic>
      <p:pic>
        <p:nvPicPr>
          <p:cNvPr id="21" name="Picture 20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66725" y="-466725"/>
            <a:ext cx="361950" cy="1295400"/>
          </a:xfrm>
          <a:prstGeom prst="rect">
            <a:avLst/>
          </a:prstGeom>
          <a:noFill/>
        </p:spPr>
      </p:pic>
      <p:pic>
        <p:nvPicPr>
          <p:cNvPr id="22" name="Picture 21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981325" y="-466725"/>
            <a:ext cx="361950" cy="1295400"/>
          </a:xfrm>
          <a:prstGeom prst="rect">
            <a:avLst/>
          </a:prstGeom>
          <a:noFill/>
        </p:spPr>
      </p:pic>
      <p:pic>
        <p:nvPicPr>
          <p:cNvPr id="23" name="Picture 22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200525" y="-466725"/>
            <a:ext cx="361950" cy="1295400"/>
          </a:xfrm>
          <a:prstGeom prst="rect">
            <a:avLst/>
          </a:prstGeom>
          <a:noFill/>
        </p:spPr>
      </p:pic>
      <p:pic>
        <p:nvPicPr>
          <p:cNvPr id="24" name="Picture 23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419725" y="-466725"/>
            <a:ext cx="361950" cy="1295400"/>
          </a:xfrm>
          <a:prstGeom prst="rect">
            <a:avLst/>
          </a:prstGeom>
          <a:noFill/>
        </p:spPr>
      </p:pic>
      <p:pic>
        <p:nvPicPr>
          <p:cNvPr id="25" name="Picture 24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638925" y="-466725"/>
            <a:ext cx="361950" cy="1295400"/>
          </a:xfrm>
          <a:prstGeom prst="rect">
            <a:avLst/>
          </a:prstGeom>
          <a:noFill/>
        </p:spPr>
      </p:pic>
      <p:pic>
        <p:nvPicPr>
          <p:cNvPr id="26" name="Picture 25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934325" y="-466725"/>
            <a:ext cx="361950" cy="1295400"/>
          </a:xfrm>
          <a:prstGeom prst="rect">
            <a:avLst/>
          </a:prstGeom>
          <a:noFill/>
        </p:spPr>
      </p:pic>
      <p:pic>
        <p:nvPicPr>
          <p:cNvPr id="27" name="Picture 26" descr="C:\Users\MayTinhDucDung\Desktop\NỀN SLIDE\h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762125" y="-466725"/>
            <a:ext cx="36195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429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01882" y="1510435"/>
            <a:ext cx="4876800" cy="461665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Arial" charset="0"/>
              </a:rPr>
              <a:t>Hoạt</a:t>
            </a:r>
            <a:r>
              <a:rPr lang="en-US" sz="2400" b="1" dirty="0">
                <a:latin typeface="Arial" charset="0"/>
              </a:rPr>
              <a:t> </a:t>
            </a:r>
            <a:r>
              <a:rPr lang="vi-VN" sz="2400" b="1" dirty="0">
                <a:latin typeface="Arial" charset="0"/>
              </a:rPr>
              <a:t>đ</a:t>
            </a:r>
            <a:r>
              <a:rPr lang="en-US" sz="2400" b="1" dirty="0" err="1">
                <a:latin typeface="Arial" charset="0"/>
              </a:rPr>
              <a:t>ộng</a:t>
            </a:r>
            <a:r>
              <a:rPr lang="en-US" sz="2400" b="1" dirty="0">
                <a:latin typeface="Arial" charset="0"/>
              </a:rPr>
              <a:t> 1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b="1" dirty="0" err="1">
                <a:latin typeface="Arial" charset="0"/>
              </a:rPr>
              <a:t>Tìm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hiểu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truyện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7482" y="596035"/>
            <a:ext cx="2590800" cy="523220"/>
          </a:xfrm>
          <a:prstGeom prst="rect">
            <a:avLst/>
          </a:prstGeom>
          <a:solidFill>
            <a:srgbClr val="FFCC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Khám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phá</a:t>
            </a:r>
            <a:endParaRPr lang="en-US" sz="2800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3707" y="2343150"/>
            <a:ext cx="4800600" cy="461665"/>
          </a:xfrm>
          <a:prstGeom prst="rect">
            <a:avLst/>
          </a:prstGeom>
          <a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Arial" charset="0"/>
              </a:rPr>
              <a:t>Hoạt</a:t>
            </a:r>
            <a:r>
              <a:rPr lang="en-US" sz="2400" b="1" dirty="0">
                <a:latin typeface="Arial" charset="0"/>
              </a:rPr>
              <a:t> </a:t>
            </a:r>
            <a:r>
              <a:rPr lang="vi-VN" sz="2400" b="1" dirty="0">
                <a:latin typeface="Arial" charset="0"/>
              </a:rPr>
              <a:t>đ</a:t>
            </a:r>
            <a:r>
              <a:rPr lang="en-US" sz="2400" b="1" dirty="0" err="1">
                <a:latin typeface="Arial" charset="0"/>
              </a:rPr>
              <a:t>ộng</a:t>
            </a:r>
            <a:r>
              <a:rPr lang="en-US" sz="2400" b="1" dirty="0">
                <a:latin typeface="Arial" charset="0"/>
              </a:rPr>
              <a:t>  2: </a:t>
            </a:r>
            <a:r>
              <a:rPr lang="en-US" sz="2400" b="1" dirty="0" err="1">
                <a:latin typeface="Arial" charset="0"/>
              </a:rPr>
              <a:t>Bày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tỏ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thái</a:t>
            </a:r>
            <a:r>
              <a:rPr lang="en-US" sz="2400" b="1" dirty="0">
                <a:latin typeface="Arial" charset="0"/>
              </a:rPr>
              <a:t> </a:t>
            </a:r>
            <a:r>
              <a:rPr lang="vi-VN" sz="2400" b="1" dirty="0">
                <a:latin typeface="Arial" charset="0"/>
              </a:rPr>
              <a:t>đ</a:t>
            </a:r>
            <a:r>
              <a:rPr lang="en-US" sz="2400" b="1" dirty="0">
                <a:latin typeface="Arial" charset="0"/>
              </a:rPr>
              <a:t>ộ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19847" y="3105150"/>
            <a:ext cx="48006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Arial" charset="0"/>
              </a:rPr>
              <a:t>Hoạt</a:t>
            </a:r>
            <a:r>
              <a:rPr lang="en-US" sz="2400" b="1" dirty="0">
                <a:latin typeface="Arial" charset="0"/>
              </a:rPr>
              <a:t> </a:t>
            </a:r>
            <a:r>
              <a:rPr lang="vi-VN" sz="2400" b="1" dirty="0">
                <a:latin typeface="Arial" charset="0"/>
              </a:rPr>
              <a:t>đ</a:t>
            </a:r>
            <a:r>
              <a:rPr lang="en-US" sz="2400" b="1" dirty="0" err="1">
                <a:latin typeface="Arial" charset="0"/>
              </a:rPr>
              <a:t>ộng</a:t>
            </a:r>
            <a:r>
              <a:rPr lang="en-US" sz="2400" b="1" dirty="0">
                <a:latin typeface="Arial" charset="0"/>
              </a:rPr>
              <a:t>  </a:t>
            </a:r>
            <a:r>
              <a:rPr lang="en-US" sz="2400" b="1" dirty="0" smtClean="0">
                <a:latin typeface="Arial" charset="0"/>
              </a:rPr>
              <a:t>3: </a:t>
            </a:r>
            <a:r>
              <a:rPr lang="en-US" sz="2400" b="1" dirty="0" err="1" smtClean="0">
                <a:latin typeface="Arial" charset="0"/>
              </a:rPr>
              <a:t>Nêu</a:t>
            </a:r>
            <a:r>
              <a:rPr lang="en-US" sz="2400" b="1" dirty="0" smtClean="0">
                <a:latin typeface="Arial" charset="0"/>
              </a:rPr>
              <a:t> ý </a:t>
            </a:r>
            <a:r>
              <a:rPr lang="en-US" sz="2400" b="1" dirty="0" err="1" smtClean="0">
                <a:latin typeface="Arial" charset="0"/>
              </a:rPr>
              <a:t>kiến</a:t>
            </a:r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yTinhDucDung\Downloads\Photo_211126052302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04950"/>
            <a:ext cx="3733800" cy="36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yTinhDucDung\Downloads\Photo_211126052047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3351"/>
            <a:ext cx="373380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yTinhDucDung\Downloads\Photo_211126051910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5334000" cy="50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0"/>
            <a:ext cx="3581400" cy="369332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7" y="40497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315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1400" b="1" dirty="0">
              <a:solidFill>
                <a:srgbClr val="0315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20436" y="394855"/>
            <a:ext cx="7737764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9654" y="3205595"/>
            <a:ext cx="7239000" cy="85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Theo con,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4626" y="1619249"/>
            <a:ext cx="7467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9654" y="1120485"/>
            <a:ext cx="5548746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315C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4627" y="2285999"/>
            <a:ext cx="7696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799" y="3908712"/>
            <a:ext cx="7623464" cy="85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0315C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315C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0"/>
            <a:ext cx="3581400" cy="369332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Arial" charset="0"/>
              </a:rPr>
              <a:t>Hoạt</a:t>
            </a:r>
            <a:r>
              <a:rPr lang="en-US" b="1" dirty="0">
                <a:latin typeface="Arial" charset="0"/>
              </a:rPr>
              <a:t> </a:t>
            </a:r>
            <a:r>
              <a:rPr lang="vi-VN" b="1" dirty="0">
                <a:latin typeface="Arial" charset="0"/>
              </a:rPr>
              <a:t>đ</a:t>
            </a:r>
            <a:r>
              <a:rPr lang="en-US" b="1" dirty="0" err="1">
                <a:latin typeface="Arial" charset="0"/>
              </a:rPr>
              <a:t>ộng</a:t>
            </a:r>
            <a:r>
              <a:rPr lang="en-US" b="1" dirty="0">
                <a:latin typeface="Arial" charset="0"/>
              </a:rPr>
              <a:t> 1</a:t>
            </a:r>
            <a:r>
              <a:rPr lang="en-US" dirty="0">
                <a:latin typeface="Arial" charset="0"/>
              </a:rPr>
              <a:t>: </a:t>
            </a:r>
            <a:r>
              <a:rPr lang="en-US" b="1" dirty="0" err="1">
                <a:latin typeface="Arial" charset="0"/>
              </a:rPr>
              <a:t>Tìm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hiểu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truyện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1299</Words>
  <Application>Microsoft Office PowerPoint</Application>
  <PresentationFormat>On-screen Show (16:9)</PresentationFormat>
  <Paragraphs>111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Times New Roman</vt:lpstr>
      <vt:lpstr>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1: Cách ứng xử của các bạn trong những tình huống dưới đây là đúng hay sai? Vì sao?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AI NHANH NHẤT?</vt:lpstr>
      <vt:lpstr>Thế nào là hiếu thảo với Ông bà, Cha mẹ?</vt:lpstr>
      <vt:lpstr>Việc làm nào sau đây không phải hiếu thảo với ông bà cha mẹ?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Thuy Ninh</cp:lastModifiedBy>
  <cp:revision>85</cp:revision>
  <dcterms:created xsi:type="dcterms:W3CDTF">2021-11-24T08:20:02Z</dcterms:created>
  <dcterms:modified xsi:type="dcterms:W3CDTF">2023-06-03T16:01:52Z</dcterms:modified>
</cp:coreProperties>
</file>