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4" r:id="rId2"/>
    <p:sldId id="274" r:id="rId3"/>
    <p:sldId id="301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7" r:id="rId13"/>
    <p:sldId id="315" r:id="rId14"/>
    <p:sldId id="306" r:id="rId15"/>
    <p:sldId id="263" r:id="rId1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5757"/>
    <a:srgbClr val="FAFAFA"/>
    <a:srgbClr val="0000CC"/>
    <a:srgbClr val="092A04"/>
    <a:srgbClr val="992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328" autoAdjust="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1085-C9DF-46C8-8204-F39679B8C0E6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301F-3384-43E6-8205-FE9C4650FC4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131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ABDB-1872-45F0-BD98-1F1406B40669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30D9-5E62-49B4-AD60-5342B66B4BFA}" type="datetimeFigureOut">
              <a:rPr lang="vi-VN" smtClean="0"/>
              <a:pPr/>
              <a:t>03/06/2023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ABDB-1872-45F0-BD98-1F1406B40669}" type="datetimeFigureOut">
              <a:rPr lang="vi-VN" smtClean="0"/>
              <a:t>03/06/2023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A17DC-8BB5-4F79-99B2-618876267F3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4B979FC-7C1D-4118-ABF9-ECD010299312}"/>
              </a:ext>
            </a:extLst>
          </p:cNvPr>
          <p:cNvSpPr txBox="1"/>
          <p:nvPr userDrawn="1"/>
        </p:nvSpPr>
        <p:spPr>
          <a:xfrm>
            <a:off x="1261872" y="230194"/>
            <a:ext cx="4041648" cy="2769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M-Pink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vi-VN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139D9F7-B31C-476A-933C-011E17574997}"/>
              </a:ext>
            </a:extLst>
          </p:cNvPr>
          <p:cNvSpPr txBox="1"/>
          <p:nvPr/>
        </p:nvSpPr>
        <p:spPr>
          <a:xfrm>
            <a:off x="-94129" y="71020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dirty="0">
                <a:solidFill>
                  <a:srgbClr val="FF5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</a:t>
            </a:r>
            <a:r>
              <a:rPr lang="vi-VN" sz="4800" b="1" dirty="0" smtClean="0">
                <a:solidFill>
                  <a:srgbClr val="FF5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4800" b="1" dirty="0" smtClean="0">
                <a:solidFill>
                  <a:srgbClr val="FF5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vi-VN" sz="4800" b="1" dirty="0">
              <a:solidFill>
                <a:srgbClr val="FF57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4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sz="4800" b="1" dirty="0">
              <a:solidFill>
                <a:srgbClr val="FF57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:\Users\PC\Pictures\6-cach-de-dang-tiet-kiem-nuoc-it-ngo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1475"/>
            <a:ext cx="9144000" cy="611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6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248229" y="145143"/>
            <a:ext cx="105809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Em hãy cùng các bạn trong nhóm thảo luận và đóng vai theo các tình huống sau: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377372" y="1393371"/>
            <a:ext cx="113066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Bằng rủ Tuấn xé sách vở lấy giấy gấp đồ chơi .Tuấn sẽ giải quyết thế nào?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77372" y="2641599"/>
            <a:ext cx="113066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Em của Tâm đòi mẹ mua cho đồ chơi mới trong khi đã có quá nhiều đồ chơi. Tâm sẽ nói gì với em ?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377372" y="4164907"/>
            <a:ext cx="113066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c)Cường nhìn thấy bạn Hà lấy vở mới ra dùng trong khi vở đang dùng vẫn còn nhiều giấy trắng. Cường sẽ nói gì với Hà?</a:t>
            </a:r>
          </a:p>
        </p:txBody>
      </p:sp>
    </p:spTree>
    <p:extLst>
      <p:ext uri="{BB962C8B-B14F-4D97-AF65-F5344CB8AC3E}">
        <p14:creationId xmlns:p14="http://schemas.microsoft.com/office/powerpoint/2010/main" val="6177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189" y="3844503"/>
            <a:ext cx="109341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Em hãy đọc câu ca dao hoặc tục ngữ nói về việc tiết kiệm? </a:t>
            </a:r>
          </a:p>
        </p:txBody>
      </p:sp>
      <p:sp>
        <p:nvSpPr>
          <p:cNvPr id="3" name="Rectangle 2"/>
          <p:cNvSpPr/>
          <p:nvPr/>
        </p:nvSpPr>
        <p:spPr>
          <a:xfrm>
            <a:off x="772733" y="2526859"/>
            <a:ext cx="106637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Chúng ta cần phải tiết kiệm tiền của như thế nào là hợp lý?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2733" y="1326529"/>
            <a:ext cx="10187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1.Vì sao chúng ta phải tiết kiệm tiền của?</a:t>
            </a:r>
          </a:p>
        </p:txBody>
      </p:sp>
    </p:spTree>
    <p:extLst>
      <p:ext uri="{BB962C8B-B14F-4D97-AF65-F5344CB8AC3E}">
        <p14:creationId xmlns:p14="http://schemas.microsoft.com/office/powerpoint/2010/main" val="130066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55" y="1184860"/>
            <a:ext cx="112947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60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*Kết luận: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6000" b="1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 học tập và làm theo các tấm gương tiết kiệm tiền của.</a:t>
            </a:r>
            <a:endParaRPr lang="en-US" sz="6000" b="1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4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40917" y="914400"/>
            <a:ext cx="10972799" cy="5576552"/>
          </a:xfrm>
          <a:prstGeom prst="horizontalScroll">
            <a:avLst>
              <a:gd name="adj" fmla="val 12731"/>
            </a:avLst>
          </a:prstGeom>
          <a:solidFill>
            <a:schemeClr val="accent1"/>
          </a:solidFill>
          <a:ln w="9525">
            <a:solidFill>
              <a:srgbClr val="FAFAFA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30039" y="1828800"/>
            <a:ext cx="994756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hôi,công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động.Vì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xài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endParaRPr lang="en-US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124200" y="228600"/>
            <a:ext cx="5943600" cy="9144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anose="020B7200000000000000" pitchFamily="34" charset="0"/>
              </a:defRPr>
            </a:lvl9pPr>
          </a:lstStyle>
          <a:p>
            <a:pPr eaLnBrk="1" hangingPunct="1"/>
            <a:r>
              <a:rPr lang="en-US" altLang="en-US" sz="3200" dirty="0" smtClean="0">
                <a:solidFill>
                  <a:srgbClr val="FF5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200" dirty="0" err="1" smtClean="0">
                <a:solidFill>
                  <a:srgbClr val="FF5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200" dirty="0" smtClean="0">
                <a:solidFill>
                  <a:srgbClr val="FF5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57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altLang="en-US" sz="3200" dirty="0">
              <a:solidFill>
                <a:srgbClr val="FF57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53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/>
      <p:bldP spid="102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3962203-C108-48B8-BAC9-D5114FD96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61" y="699190"/>
            <a:ext cx="10735056" cy="54485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651274F-838F-4DC6-88A4-F7FB99574095}"/>
              </a:ext>
            </a:extLst>
          </p:cNvPr>
          <p:cNvSpPr txBox="1"/>
          <p:nvPr/>
        </p:nvSpPr>
        <p:spPr>
          <a:xfrm>
            <a:off x="0" y="265176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THÚC.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  <a:endParaRPr lang="vi-VN" sz="3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A1BB2D6-E7F2-497A-B0E5-122DD082987A}"/>
              </a:ext>
            </a:extLst>
          </p:cNvPr>
          <p:cNvSpPr txBox="1"/>
          <p:nvPr/>
        </p:nvSpPr>
        <p:spPr>
          <a:xfrm>
            <a:off x="829581" y="1482215"/>
            <a:ext cx="9957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1.Về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2.Về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b="1" dirty="0" smtClean="0">
                <a:gradFill>
                  <a:gsLst>
                    <a:gs pos="47000">
                      <a:srgbClr val="92D050"/>
                    </a:gs>
                    <a:gs pos="36000">
                      <a:srgbClr val="FFFF00"/>
                    </a:gs>
                    <a:gs pos="24000">
                      <a:srgbClr val="FFC000"/>
                    </a:gs>
                    <a:gs pos="11000">
                      <a:srgbClr val="FF0000"/>
                    </a:gs>
                    <a:gs pos="0">
                      <a:srgbClr val="C00000"/>
                    </a:gs>
                    <a:gs pos="59000">
                      <a:srgbClr val="00B050"/>
                    </a:gs>
                    <a:gs pos="78000">
                      <a:srgbClr val="0070C0"/>
                    </a:gs>
                    <a:gs pos="66000">
                      <a:srgbClr val="00B0F0"/>
                    </a:gs>
                    <a:gs pos="88000">
                      <a:srgbClr val="FF66FF"/>
                    </a:gs>
                    <a:gs pos="99000">
                      <a:srgbClr val="7030A0"/>
                    </a:gs>
                  </a:gsLst>
                  <a:lin ang="72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b="1" dirty="0">
              <a:gradFill>
                <a:gsLst>
                  <a:gs pos="47000">
                    <a:srgbClr val="92D050"/>
                  </a:gs>
                  <a:gs pos="36000">
                    <a:srgbClr val="FFFF00"/>
                  </a:gs>
                  <a:gs pos="24000">
                    <a:srgbClr val="FFC000"/>
                  </a:gs>
                  <a:gs pos="11000">
                    <a:srgbClr val="FF0000"/>
                  </a:gs>
                  <a:gs pos="0">
                    <a:srgbClr val="C00000"/>
                  </a:gs>
                  <a:gs pos="59000">
                    <a:srgbClr val="00B050"/>
                  </a:gs>
                  <a:gs pos="78000">
                    <a:srgbClr val="0070C0"/>
                  </a:gs>
                  <a:gs pos="66000">
                    <a:srgbClr val="00B0F0"/>
                  </a:gs>
                  <a:gs pos="88000">
                    <a:srgbClr val="FF66FF"/>
                  </a:gs>
                  <a:gs pos="99000">
                    <a:srgbClr val="7030A0"/>
                  </a:gs>
                </a:gsLst>
                <a:lin ang="72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3733800" y="1219205"/>
            <a:ext cx="518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Arial" charset="0"/>
              </a:rPr>
              <a:t>Theo em, </a:t>
            </a:r>
            <a:r>
              <a:rPr lang="vi-VN" sz="2000" b="1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0000CC"/>
                </a:solidFill>
                <a:latin typeface="Arial" charset="0"/>
              </a:rPr>
              <a:t>ể tiết kiệm tiền của, nên làm gì và không nên làm gì?</a:t>
            </a:r>
          </a:p>
        </p:txBody>
      </p:sp>
      <p:graphicFrame>
        <p:nvGraphicFramePr>
          <p:cNvPr id="28736" name="Group 64"/>
          <p:cNvGraphicFramePr>
            <a:graphicFrameLocks noGrp="1"/>
          </p:cNvGraphicFramePr>
          <p:nvPr/>
        </p:nvGraphicFramePr>
        <p:xfrm>
          <a:off x="1676400" y="2514600"/>
          <a:ext cx="8915400" cy="410868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0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.VnTifani Heavy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78" name="Text Box 36"/>
          <p:cNvSpPr txBox="1">
            <a:spLocks noChangeArrowheads="1"/>
          </p:cNvSpPr>
          <p:nvPr/>
        </p:nvSpPr>
        <p:spPr bwMode="auto">
          <a:xfrm>
            <a:off x="3200400" y="25908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Nên làm</a:t>
            </a:r>
          </a:p>
        </p:txBody>
      </p:sp>
      <p:sp>
        <p:nvSpPr>
          <p:cNvPr id="11279" name="Text Box 37"/>
          <p:cNvSpPr txBox="1">
            <a:spLocks noChangeArrowheads="1"/>
          </p:cNvSpPr>
          <p:nvPr/>
        </p:nvSpPr>
        <p:spPr bwMode="auto">
          <a:xfrm>
            <a:off x="6899275" y="25908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Không nên làm</a:t>
            </a:r>
          </a:p>
        </p:txBody>
      </p:sp>
      <p:grpSp>
        <p:nvGrpSpPr>
          <p:cNvPr id="11280" name="Group 45"/>
          <p:cNvGrpSpPr>
            <a:grpSpLocks/>
          </p:cNvGrpSpPr>
          <p:nvPr/>
        </p:nvGrpSpPr>
        <p:grpSpPr bwMode="auto">
          <a:xfrm>
            <a:off x="1752600" y="304800"/>
            <a:ext cx="8915400" cy="1182688"/>
            <a:chOff x="144" y="240"/>
            <a:chExt cx="5616" cy="745"/>
          </a:xfrm>
        </p:grpSpPr>
        <p:pic>
          <p:nvPicPr>
            <p:cNvPr id="11289" name="Picture 43" descr="BACK25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" y="240"/>
              <a:ext cx="5616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0" name="Text Box 44"/>
            <p:cNvSpPr txBox="1">
              <a:spLocks noChangeArrowheads="1"/>
            </p:cNvSpPr>
            <p:nvPr/>
          </p:nvSpPr>
          <p:spPr bwMode="auto">
            <a:xfrm>
              <a:off x="1440" y="336"/>
              <a:ext cx="33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8000"/>
                  </a:solidFill>
                  <a:latin typeface="Arial" charset="0"/>
                </a:rPr>
                <a:t>        Hoạt </a:t>
              </a:r>
              <a:r>
                <a:rPr lang="vi-VN" sz="2000" b="1">
                  <a:solidFill>
                    <a:srgbClr val="008000"/>
                  </a:solidFill>
                  <a:latin typeface="Arial" charset="0"/>
                </a:rPr>
                <a:t>đ</a:t>
              </a:r>
              <a:r>
                <a:rPr lang="en-US" sz="2000" b="1">
                  <a:solidFill>
                    <a:srgbClr val="008000"/>
                  </a:solidFill>
                  <a:latin typeface="Arial" charset="0"/>
                </a:rPr>
                <a:t>ộng 3: Nêu ý kiến</a:t>
              </a:r>
            </a:p>
          </p:txBody>
        </p:sp>
      </p:grp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1905000" y="335280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- Ăn hết suất c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m của mình.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1828800" y="40386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- Tắt 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iện khi ra khỏi phòng.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828800" y="480060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- Không xin tiền 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ă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n  quà vặt.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6172200" y="3429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- Quên khoá vòi n</a:t>
            </a:r>
            <a:r>
              <a:rPr lang="vi-VN" sz="2000" b="1">
                <a:solidFill>
                  <a:srgbClr val="FF3399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3399"/>
                </a:solidFill>
                <a:latin typeface="Arial" charset="0"/>
              </a:rPr>
              <a:t>ớc.</a:t>
            </a: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6172200" y="41148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- Xé sách vở.</a:t>
            </a: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6172200" y="480060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- Vứt bút cũ, dùng bút mới.</a:t>
            </a:r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1828800" y="5432425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…………………………………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6172200" y="543560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99"/>
                </a:solidFill>
                <a:latin typeface="Arial" charset="0"/>
              </a:rPr>
              <a:t>…………………………………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/>
      <p:bldP spid="28726" grpId="0"/>
      <p:bldP spid="28727" grpId="0"/>
      <p:bldP spid="28728" grpId="0"/>
      <p:bldP spid="28729" grpId="0"/>
      <p:bldP spid="28730" grpId="0"/>
      <p:bldP spid="28731" grpId="0"/>
      <p:bldP spid="287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352800" y="15240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Bỏ ngay hộp màu cũ, dùng hộp mới.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276600" y="22860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Dùng cả hai hộp một lúc.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194051" y="304165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Mang cho hộp cũ, dùng hộp mới.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146425" y="3822700"/>
            <a:ext cx="693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Cất hộp mới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ể dành, dùng nốt hộp màu cũ.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2743200" y="1476382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a.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736851" y="2219332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b.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2701925" y="3013082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c.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657475" y="3759203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d.</a:t>
            </a:r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2590800" y="3051175"/>
            <a:ext cx="609600" cy="5334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3504" name="Oval 16"/>
          <p:cNvSpPr>
            <a:spLocks noChangeArrowheads="1"/>
          </p:cNvSpPr>
          <p:nvPr/>
        </p:nvSpPr>
        <p:spPr bwMode="auto">
          <a:xfrm>
            <a:off x="2593975" y="3778250"/>
            <a:ext cx="609600" cy="5334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048000" y="4429125"/>
            <a:ext cx="693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…………………………………………………………</a:t>
            </a:r>
          </a:p>
        </p:txBody>
      </p:sp>
      <p:pic>
        <p:nvPicPr>
          <p:cNvPr id="12304" name="Picture 21" descr="SO0048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451" y="4953000"/>
            <a:ext cx="259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2" descr="J00991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38800"/>
            <a:ext cx="6172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4">
            <a:extLst>
              <a:ext uri="{FF2B5EF4-FFF2-40B4-BE49-F238E27FC236}">
                <a16:creationId xmlns="" xmlns:a16="http://schemas.microsoft.com/office/drawing/2014/main" id="{9C183E0B-7AD4-4C56-966C-441BDEC9C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5085"/>
            <a:ext cx="10439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4" grpId="0"/>
      <p:bldP spid="63495" grpId="0"/>
      <p:bldP spid="63496" grpId="0"/>
      <p:bldP spid="63498" grpId="0"/>
      <p:bldP spid="63499" grpId="0"/>
      <p:bldP spid="63500" grpId="0"/>
      <p:bldP spid="63501" grpId="0"/>
      <p:bldP spid="63502" grpId="0" animBg="1"/>
      <p:bldP spid="63504" grpId="0" animBg="1"/>
      <p:bldP spid="635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600200" y="762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0" y="1052237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a)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gìn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sách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vở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đồ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dùng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học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tập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.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524000" y="2524252"/>
            <a:ext cx="708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d) </a:t>
            </a:r>
            <a:r>
              <a:rPr lang="en-US" altLang="en-US" sz="2400" b="1" dirty="0" err="1">
                <a:latin typeface="Arial" panose="020B0604020202020204" pitchFamily="34" charset="0"/>
              </a:rPr>
              <a:t>Xé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sách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vở</a:t>
            </a:r>
            <a:r>
              <a:rPr lang="en-US" altLang="en-US" sz="2400" b="1" dirty="0">
                <a:latin typeface="Arial" panose="020B0604020202020204" pitchFamily="34" charset="0"/>
              </a:rPr>
              <a:t> 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0" y="1513126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b)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gìn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quần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áo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đồ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dùng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đồ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chơi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.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524000" y="2049931"/>
            <a:ext cx="998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c</a:t>
            </a:r>
            <a:r>
              <a:rPr lang="en-US" altLang="en-US" sz="2400" b="1" dirty="0" smtClean="0">
                <a:latin typeface="Arial" panose="020B0604020202020204" pitchFamily="34" charset="0"/>
              </a:rPr>
              <a:t>)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Vẽ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bậy</a:t>
            </a:r>
            <a:r>
              <a:rPr lang="en-US" altLang="en-US" sz="2400" b="1" dirty="0">
                <a:latin typeface="Arial" panose="020B0604020202020204" pitchFamily="34" charset="0"/>
              </a:rPr>
              <a:t>, </a:t>
            </a:r>
            <a:r>
              <a:rPr lang="en-US" altLang="en-US" sz="2400" b="1" dirty="0" err="1">
                <a:latin typeface="Arial" panose="020B0604020202020204" pitchFamily="34" charset="0"/>
              </a:rPr>
              <a:t>bôi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bẩn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ra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sách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vở</a:t>
            </a:r>
            <a:r>
              <a:rPr lang="en-US" altLang="en-US" sz="2400" b="1" dirty="0">
                <a:latin typeface="Arial" panose="020B0604020202020204" pitchFamily="34" charset="0"/>
              </a:rPr>
              <a:t>, </a:t>
            </a:r>
            <a:r>
              <a:rPr lang="en-US" altLang="en-US" sz="2400" b="1" dirty="0" err="1">
                <a:latin typeface="Arial" panose="020B0604020202020204" pitchFamily="34" charset="0"/>
              </a:rPr>
              <a:t>bàn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ghế</a:t>
            </a:r>
            <a:r>
              <a:rPr lang="en-US" altLang="en-US" sz="2400" b="1" dirty="0">
                <a:latin typeface="Arial" panose="020B0604020202020204" pitchFamily="34" charset="0"/>
              </a:rPr>
              <a:t>, </a:t>
            </a:r>
            <a:r>
              <a:rPr lang="en-US" altLang="en-US" sz="2400" b="1" dirty="0" err="1">
                <a:latin typeface="Arial" panose="020B0604020202020204" pitchFamily="34" charset="0"/>
              </a:rPr>
              <a:t>tường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lớp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học</a:t>
            </a:r>
            <a:r>
              <a:rPr lang="en-US" altLang="en-US" sz="2400" b="1" dirty="0">
                <a:latin typeface="Arial" panose="020B0604020202020204" pitchFamily="34" charset="0"/>
              </a:rPr>
              <a:t> 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524000" y="3015957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đ)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Làm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mất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sách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vở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đồ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dùng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học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tập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562100" y="3412019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e)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Vứt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sách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vở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đồ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dùng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đồ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chơi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bừa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bãi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524000" y="3922860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g)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Không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xin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tiền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ãn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quà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vặt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524000" y="4410961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h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)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Ăn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hết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suất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cơm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của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mình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524000" y="4899062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)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Quên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khóa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vòi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nước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562100" y="5409903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k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)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Tắt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điện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khi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ra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khỏi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phòng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89108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222" grpId="0"/>
      <p:bldP spid="4" grpId="0"/>
      <p:bldP spid="9221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95451" y="1474134"/>
            <a:ext cx="9219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a) Giữ gìn sách vở, đồ dùng học tập 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95449" y="2170117"/>
            <a:ext cx="8248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b) Giữ gìn quần áo, đồ dùng, đồ chơi.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28800" y="3562074"/>
            <a:ext cx="81153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h)Ăn hết suất cơm của mình.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828799" y="4258054"/>
            <a:ext cx="68389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k)Tắt điện khi ra khỏi phòng 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828801" y="2866094"/>
            <a:ext cx="8629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g) Không xin tiền ăn quà vặt.</a:t>
            </a:r>
          </a:p>
        </p:txBody>
      </p:sp>
      <p:sp>
        <p:nvSpPr>
          <p:cNvPr id="9230" name="TextBox 15"/>
          <p:cNvSpPr txBox="1">
            <a:spLocks noChangeArrowheads="1"/>
          </p:cNvSpPr>
          <p:nvPr/>
        </p:nvSpPr>
        <p:spPr bwMode="auto">
          <a:xfrm>
            <a:off x="1436916" y="180375"/>
            <a:ext cx="9477829" cy="83099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Những</a:t>
            </a:r>
            <a:r>
              <a:rPr lang="en-US" sz="4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việc</a:t>
            </a:r>
            <a:r>
              <a:rPr lang="en-US" sz="4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4800" b="1" err="1">
                <a:solidFill>
                  <a:srgbClr val="FF0000"/>
                </a:solidFill>
                <a:latin typeface="Arial" charset="0"/>
                <a:cs typeface="Arial" charset="0"/>
              </a:rPr>
              <a:t>tiết</a:t>
            </a:r>
            <a:r>
              <a:rPr lang="en-US" sz="4800" b="1">
                <a:solidFill>
                  <a:srgbClr val="FF0000"/>
                </a:solidFill>
                <a:latin typeface="Arial" charset="0"/>
                <a:cs typeface="Arial" charset="0"/>
              </a:rPr>
              <a:t> kiệm</a:t>
            </a:r>
            <a:r>
              <a:rPr lang="vi-VN" sz="4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4800" b="1">
                <a:solidFill>
                  <a:srgbClr val="FF0000"/>
                </a:solidFill>
                <a:latin typeface="Arial" charset="0"/>
                <a:cs typeface="Arial" charset="0"/>
              </a:rPr>
              <a:t>tiền </a:t>
            </a:r>
            <a:r>
              <a:rPr lang="en-US" sz="4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của</a:t>
            </a:r>
            <a:endParaRPr lang="en-US" sz="4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73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3" grpId="0"/>
      <p:bldP spid="92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PC\Pictures\Untitled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5" y="1262742"/>
            <a:ext cx="11321143" cy="52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5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16200000" flipH="1">
            <a:off x="2476500" y="3390900"/>
            <a:ext cx="6858000" cy="76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33400" y="1027120"/>
            <a:ext cx="5257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a) Giữ gìn sách vở, đồ dùng học tập .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533401" y="2170120"/>
            <a:ext cx="5302251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b) Giữ gìn quần áo, đồ dùng, đồ chơi .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533401" y="4035429"/>
            <a:ext cx="53451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h)Ăn hết suất cơm của mình.</a:t>
            </a:r>
          </a:p>
        </p:txBody>
      </p: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342901" y="4823762"/>
            <a:ext cx="56245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k)Tắt điện khi ra khỏi phòng 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67400" y="1054105"/>
            <a:ext cx="594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c)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Vẽ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bậy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bôi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bẩn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ra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sách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vở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bàn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ghế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tường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lớp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học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943603" y="2286007"/>
            <a:ext cx="3786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d) Xé sách vở .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19802" y="2949599"/>
            <a:ext cx="5791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đ)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Làm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mất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sách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vở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đồ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dùng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học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tập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43617" y="3971931"/>
            <a:ext cx="57673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e)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Vứt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sách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vở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đồ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dùng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đồ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chơi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bừa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bãi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33405" y="3389317"/>
            <a:ext cx="5257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  <a:latin typeface="Arial" panose="020B0604020202020204" pitchFamily="34" charset="0"/>
              </a:rPr>
              <a:t>g) Không xin tiền ăn quà vặt.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43613" y="4994260"/>
            <a:ext cx="5233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Quên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khóa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vòi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nước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.</a:t>
            </a:r>
          </a:p>
        </p:txBody>
      </p:sp>
      <p:sp>
        <p:nvSpPr>
          <p:cNvPr id="9229" name="TextBox 14"/>
          <p:cNvSpPr txBox="1">
            <a:spLocks noChangeArrowheads="1"/>
          </p:cNvSpPr>
          <p:nvPr/>
        </p:nvSpPr>
        <p:spPr bwMode="auto">
          <a:xfrm>
            <a:off x="5943732" y="112720"/>
            <a:ext cx="4700325" cy="954107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chưa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kiệm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tiền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của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230" name="TextBox 15"/>
          <p:cNvSpPr txBox="1">
            <a:spLocks noChangeArrowheads="1"/>
          </p:cNvSpPr>
          <p:nvPr/>
        </p:nvSpPr>
        <p:spPr bwMode="auto">
          <a:xfrm>
            <a:off x="1271591" y="76205"/>
            <a:ext cx="4214812" cy="95410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kiệm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tiền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của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9223" grpId="0"/>
      <p:bldP spid="9224" grpId="0"/>
      <p:bldP spid="11" grpId="0"/>
      <p:bldP spid="12" grpId="0"/>
      <p:bldP spid="13323" grpId="0"/>
      <p:bldP spid="14" grpId="0"/>
      <p:bldP spid="9229" grpId="0" animBg="1"/>
      <p:bldP spid="92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C\Pictures\6-cach-de-dang-tiet-kiem-nuoc-it-n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33718"/>
            <a:ext cx="9144000" cy="457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3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Users\PC\Pictures\6-cach-de-dang-tiet-kiem-nuoc-it-ngo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48229"/>
            <a:ext cx="9144000" cy="5297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5791200" y="4267200"/>
            <a:ext cx="228600" cy="2286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Words>677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.VnAvant</vt:lpstr>
      <vt:lpstr>.VnTifani Heavy</vt:lpstr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Thuy Ninh</cp:lastModifiedBy>
  <cp:revision>152</cp:revision>
  <dcterms:created xsi:type="dcterms:W3CDTF">2020-04-05T06:59:32Z</dcterms:created>
  <dcterms:modified xsi:type="dcterms:W3CDTF">2023-06-03T15:39:43Z</dcterms:modified>
</cp:coreProperties>
</file>