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345" r:id="rId2"/>
    <p:sldId id="343" r:id="rId3"/>
    <p:sldId id="329" r:id="rId4"/>
    <p:sldId id="347" r:id="rId5"/>
    <p:sldId id="337" r:id="rId6"/>
    <p:sldId id="336" r:id="rId7"/>
    <p:sldId id="340" r:id="rId8"/>
    <p:sldId id="341" r:id="rId9"/>
    <p:sldId id="348" r:id="rId10"/>
    <p:sldId id="342" r:id="rId11"/>
  </p:sldIdLst>
  <p:sldSz cx="12192000" cy="6858000"/>
  <p:notesSz cx="6858000" cy="9144000"/>
  <p:embeddedFontLst>
    <p:embeddedFont>
      <p:font typeface="Arial-Rounded" panose="020B0500000000000000" charset="0"/>
      <p:regular r:id="rId13"/>
    </p:embeddedFont>
    <p:embeddedFont>
      <p:font typeface="Calibri" panose="020F0502020204030204" pitchFamily="34" charset="0"/>
      <p:regular r:id="rId14"/>
      <p:bold r:id="rId15"/>
      <p:italic r:id="rId16"/>
      <p:boldItalic r:id="rId17"/>
    </p:embeddedFont>
    <p:embeddedFont>
      <p:font typeface="Coiny" panose="020B0604020202020204" charset="0"/>
      <p:regular r:id="rId18"/>
    </p:embeddedFont>
    <p:embeddedFont>
      <p:font typeface="Patrick Hand" panose="020B0604020202020204" charset="0"/>
      <p:regular r:id="rId19"/>
    </p:embeddedFont>
    <p:embeddedFont>
      <p:font typeface="Pattaya" panose="020B0604020202020204" charset="-34"/>
      <p:regular r:id="rId20"/>
    </p:embeddedFont>
    <p:embeddedFont>
      <p:font typeface="SVN-Sign Painter House Script" panose="020000060700000200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03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image" Target="../media/image5.jpe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9.GIF"/><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8.GIF"/><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5.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jpeg"/><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audio" Target="../media/audio2.wav"/><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11.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150" normalizeH="0" baseline="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Khởi</a:t>
            </a:r>
            <a:r>
              <a:rPr kumimoji="0" lang="en-US" sz="9600" b="0" i="0" u="none" strike="noStrike" kern="1200" cap="none" spc="-150" normalizeH="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 </a:t>
            </a:r>
            <a:r>
              <a:rPr kumimoji="0" lang="en-US" sz="9600" b="0" i="0" u="none" strike="noStrike" kern="1200" cap="none" spc="-150" normalizeH="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động</a:t>
            </a:r>
            <a:endParaRPr kumimoji="0" lang="vi-VN" sz="9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4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3099"/>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7" name="TextBox 26"/>
          <p:cNvSpPr txBox="1"/>
          <p:nvPr/>
        </p:nvSpPr>
        <p:spPr>
          <a:xfrm>
            <a:off x="4346958" y="2878636"/>
            <a:ext cx="4031406"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Bài</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20 – </a:t>
            </a: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Tiết</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4 </a:t>
            </a:r>
          </a:p>
        </p:txBody>
      </p:sp>
      <p:sp>
        <p:nvSpPr>
          <p:cNvPr id="28" name="TextBox 27"/>
          <p:cNvSpPr txBox="1"/>
          <p:nvPr/>
        </p:nvSpPr>
        <p:spPr>
          <a:xfrm>
            <a:off x="2323070" y="2215126"/>
            <a:ext cx="82808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điểm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Những</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trải</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nghiệm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thú</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vị</a:t>
            </a:r>
            <a:endPar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endParaRPr>
          </a:p>
        </p:txBody>
      </p:sp>
      <p:sp>
        <p:nvSpPr>
          <p:cNvPr id="29" name="TextBox 28"/>
          <p:cNvSpPr txBox="1"/>
          <p:nvPr/>
        </p:nvSpPr>
        <p:spPr>
          <a:xfrm>
            <a:off x="1964724" y="3668282"/>
            <a:ext cx="8639176"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Luyện tập: Viết đoạn văn </a:t>
            </a:r>
            <a:r>
              <a:rPr kumimoji="0" lang="en-US" alt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tả ngôi nhà của mình</a:t>
            </a:r>
          </a:p>
        </p:txBody>
      </p:sp>
      <p:pic>
        <p:nvPicPr>
          <p:cNvPr id="17"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par>
                          <p:cTn id="32" fill="hold">
                            <p:stCondLst>
                              <p:cond delay="2000"/>
                            </p:stCondLst>
                            <p:childTnLst>
                              <p:par>
                                <p:cTn id="33" presetID="47"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anim calcmode="lin" valueType="num">
                                      <p:cBhvr>
                                        <p:cTn id="36" dur="500" fill="hold"/>
                                        <p:tgtEl>
                                          <p:spTgt spid="27"/>
                                        </p:tgtEl>
                                        <p:attrNameLst>
                                          <p:attrName>ppt_x</p:attrName>
                                        </p:attrNameLst>
                                      </p:cBhvr>
                                      <p:tavLst>
                                        <p:tav tm="0">
                                          <p:val>
                                            <p:strVal val="#ppt_x"/>
                                          </p:val>
                                        </p:tav>
                                        <p:tav tm="100000">
                                          <p:val>
                                            <p:strVal val="#ppt_x"/>
                                          </p:val>
                                        </p:tav>
                                      </p:tavLst>
                                    </p:anim>
                                    <p:anim calcmode="lin" valueType="num">
                                      <p:cBhvr>
                                        <p:cTn id="37" dur="5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9" presetClass="entr" presetSubtype="0" fill="hold" grpId="0" nodeType="afterEffect">
                                  <p:stCondLst>
                                    <p:cond delay="0"/>
                                  </p:stCondLst>
                                  <p:iterate type="wd">
                                    <p:tmPct val="10000"/>
                                  </p:iterate>
                                  <p:childTnLst>
                                    <p:set>
                                      <p:cBhvr>
                                        <p:cTn id="40" dur="1" fill="hold">
                                          <p:stCondLst>
                                            <p:cond delay="0"/>
                                          </p:stCondLst>
                                        </p:cTn>
                                        <p:tgtEl>
                                          <p:spTgt spid="29"/>
                                        </p:tgtEl>
                                        <p:attrNameLst>
                                          <p:attrName>style.visibility</p:attrName>
                                        </p:attrNameLst>
                                      </p:cBhvr>
                                      <p:to>
                                        <p:strVal val="visible"/>
                                      </p:to>
                                    </p:set>
                                    <p:animEffect transition="in" filter="dissolve">
                                      <p:cBhvr>
                                        <p:cTn id="41" dur="500"/>
                                        <p:tgtEl>
                                          <p:spTgt spid="29"/>
                                        </p:tgtEl>
                                      </p:cBhvr>
                                    </p:animEffect>
                                  </p:childTnLst>
                                </p:cTn>
                              </p:par>
                            </p:childTnLst>
                          </p:cTn>
                        </p:par>
                        <p:par>
                          <p:cTn id="42" fill="hold">
                            <p:stCondLst>
                              <p:cond delay="3500"/>
                            </p:stCondLst>
                            <p:childTnLst>
                              <p:par>
                                <p:cTn id="43" presetID="22" presetClass="entr" presetSubtype="8"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298263" y="762077"/>
            <a:ext cx="10214029" cy="583565"/>
          </a:xfrm>
          <a:prstGeom prst="rect">
            <a:avLst/>
          </a:prstGeom>
          <a:noFill/>
        </p:spPr>
        <p:txBody>
          <a:bodyPr wrap="square">
            <a:spAutoFit/>
          </a:bodyPr>
          <a:lstStyle/>
          <a:p>
            <a:pPr lvl="0">
              <a:defRPr/>
            </a:pPr>
            <a:r>
              <a:rPr lang="en-US" sz="3200" b="1" dirty="0">
                <a:solidFill>
                  <a:srgbClr val="FF2543"/>
                </a:solidFill>
              </a:rPr>
              <a:t>1</a:t>
            </a:r>
            <a:r>
              <a:rPr lang="en-US" sz="3200" b="1">
                <a:solidFill>
                  <a:srgbClr val="FF2543"/>
                </a:solidFill>
              </a:rPr>
              <a:t>. </a:t>
            </a:r>
            <a:r>
              <a:rPr lang="en-US" sz="3200" b="1" dirty="0">
                <a:solidFill>
                  <a:srgbClr val="FF2543"/>
                </a:solidFill>
              </a:rPr>
              <a:t>Quan </a:t>
            </a:r>
            <a:r>
              <a:rPr lang="en-US" sz="3200" b="1" dirty="0" err="1">
                <a:solidFill>
                  <a:srgbClr val="FF2543"/>
                </a:solidFill>
              </a:rPr>
              <a:t>sát</a:t>
            </a:r>
            <a:r>
              <a:rPr lang="en-US" sz="3200" b="1" dirty="0">
                <a:solidFill>
                  <a:srgbClr val="FF2543"/>
                </a:solidFill>
              </a:rPr>
              <a:t> </a:t>
            </a:r>
            <a:r>
              <a:rPr lang="en-US" sz="3200" b="1" dirty="0" err="1">
                <a:solidFill>
                  <a:srgbClr val="FF2543"/>
                </a:solidFill>
              </a:rPr>
              <a:t>tranh</a:t>
            </a:r>
            <a:r>
              <a:rPr lang="en-US" sz="3200" b="1" dirty="0">
                <a:solidFill>
                  <a:srgbClr val="FF2543"/>
                </a:solidFill>
              </a:rPr>
              <a:t>, </a:t>
            </a:r>
            <a:r>
              <a:rPr lang="en-US" sz="3200" b="1" dirty="0" err="1">
                <a:solidFill>
                  <a:srgbClr val="FF2543"/>
                </a:solidFill>
              </a:rPr>
              <a:t>nêu đặc điểm của sự vật trong mỗi tranh</a:t>
            </a:r>
            <a:endParaRPr lang="en-US" sz="3200" b="1" dirty="0">
              <a:solidFill>
                <a:srgbClr val="FF2543"/>
              </a:solidFill>
            </a:endParaRPr>
          </a:p>
        </p:txBody>
      </p:sp>
      <p:pic>
        <p:nvPicPr>
          <p:cNvPr id="3" name="Picture 2" descr="Screenshot (1196)"/>
          <p:cNvPicPr>
            <a:picLocks noChangeAspect="1"/>
          </p:cNvPicPr>
          <p:nvPr/>
        </p:nvPicPr>
        <p:blipFill>
          <a:blip r:embed="rId5"/>
          <a:stretch>
            <a:fillRect/>
          </a:stretch>
        </p:blipFill>
        <p:spPr>
          <a:xfrm>
            <a:off x="1008380" y="1634490"/>
            <a:ext cx="10334625" cy="3547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454239" y="336350"/>
            <a:ext cx="9099762" cy="5835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rPr>
              <a:t>2. </a:t>
            </a:r>
            <a:r>
              <a:rPr kumimoji="0" lang="en-US" sz="3200" b="1" i="0" u="none" strike="noStrike" kern="1200" cap="none" spc="0" normalizeH="0" baseline="0" noProof="0" dirty="0" err="1">
                <a:ln>
                  <a:noFill/>
                </a:ln>
                <a:solidFill>
                  <a:srgbClr val="FF2543"/>
                </a:solidFill>
                <a:effectLst/>
                <a:uLnTx/>
                <a:uFillTx/>
                <a:latin typeface="Calibri" panose="020F0502020204030204"/>
                <a:ea typeface="+mn-ea"/>
                <a:cs typeface="+mn-cs"/>
              </a:rPr>
              <a:t>Viết đoạn văn tả ngôi nhà của em </a:t>
            </a:r>
            <a:endPar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endParaRPr>
          </a:p>
        </p:txBody>
      </p:sp>
      <p:pic>
        <p:nvPicPr>
          <p:cNvPr id="25" name="Picture 2" descr="実は自分が苦手な内容の方が教えやすい・・？"/>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shot (1197)"/>
          <p:cNvPicPr>
            <a:picLocks noChangeAspect="1"/>
          </p:cNvPicPr>
          <p:nvPr/>
        </p:nvPicPr>
        <p:blipFill>
          <a:blip r:embed="rId6"/>
          <a:stretch>
            <a:fillRect/>
          </a:stretch>
        </p:blipFill>
        <p:spPr>
          <a:xfrm>
            <a:off x="801370" y="1224280"/>
            <a:ext cx="9431655" cy="4965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D4C8E"/>
                </a:solidFill>
                <a:effectLst/>
                <a:uLnTx/>
                <a:uFillTx/>
                <a:latin typeface="Calibri" panose="020F0502020204030204"/>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panose="020F0502020204030204"/>
                <a:ea typeface="+mn-ea"/>
                <a:cs typeface="+mn-cs"/>
              </a:rPr>
              <a:t>thiệu</a:t>
            </a:r>
            <a:r>
              <a:rPr kumimoji="0" lang="en-US" sz="2800" b="1" i="0" u="none" strike="noStrike" kern="1200" cap="none" spc="0" normalizeH="0" noProof="0" dirty="0">
                <a:ln>
                  <a:noFill/>
                </a:ln>
                <a:solidFill>
                  <a:srgbClr val="0D4C8E"/>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D4C8E"/>
                </a:solidFill>
                <a:effectLst/>
                <a:uLnTx/>
                <a:uFillTx/>
                <a:latin typeface="Calibri" panose="020F0502020204030204"/>
                <a:ea typeface="+mn-ea"/>
                <a:cs typeface="+mn-cs"/>
              </a:rPr>
              <a:t>ngôi nhà</a:t>
            </a:r>
            <a:endParaRPr kumimoji="0" lang="en-US" sz="2800" b="1" i="0" u="none" strike="noStrike" kern="1200" cap="none" spc="0" normalizeH="0" baseline="0" noProof="0" dirty="0">
              <a:ln>
                <a:noFill/>
              </a:ln>
              <a:solidFill>
                <a:srgbClr val="0D4C8E"/>
              </a:solidFill>
              <a:effectLst/>
              <a:uLnTx/>
              <a:uFillTx/>
              <a:latin typeface="Calibri" panose="020F0502020204030204"/>
              <a:ea typeface="+mn-ea"/>
              <a:cs typeface="+mn-cs"/>
            </a:endParaRPr>
          </a:p>
        </p:txBody>
      </p:sp>
      <p:grpSp>
        <p:nvGrpSpPr>
          <p:cNvPr id="7172" name="Group 7171"/>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p:cNvSpPr txBox="1"/>
            <p:nvPr/>
          </p:nvSpPr>
          <p:spPr>
            <a:xfrm>
              <a:off x="4256670" y="2075688"/>
              <a:ext cx="2564644" cy="1076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Tả ngôi nhà của em</a:t>
              </a:r>
            </a:p>
          </p:txBody>
        </p:sp>
      </p:grpSp>
      <p:cxnSp>
        <p:nvCxnSpPr>
          <p:cNvPr id="30" name="Connector: Curved 29"/>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Bao quát</a:t>
            </a:r>
            <a:endParaRPr lang="en-US" sz="3600" b="1" dirty="0">
              <a:solidFill>
                <a:srgbClr val="0D4C8E"/>
              </a:solidFill>
            </a:endParaRPr>
          </a:p>
        </p:txBody>
      </p:sp>
      <p:cxnSp>
        <p:nvCxnSpPr>
          <p:cNvPr id="43" name="Connector: Curved 42"/>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Cảnh vật xung quanh</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58" name="Connector: Curved 57"/>
          <p:cNvCxnSpPr/>
          <p:nvPr/>
        </p:nvCxnSpPr>
        <p:spPr>
          <a:xfrm rot="10800000" flipV="1">
            <a:off x="4918724" y="4121765"/>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p:cNvSpPr/>
          <p:nvPr/>
        </p:nvSpPr>
        <p:spPr>
          <a:xfrm>
            <a:off x="4608195" y="4817745"/>
            <a:ext cx="2078990" cy="122936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D4C8E"/>
                </a:solidFill>
              </a:rPr>
              <a:t>Đặc điểm</a:t>
            </a:r>
          </a:p>
        </p:txBody>
      </p:sp>
      <p:sp>
        <p:nvSpPr>
          <p:cNvPr id="70" name="TextBox 69"/>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p:cNvCxnSpPr/>
          <p:nvPr/>
        </p:nvCxnSpPr>
        <p:spPr>
          <a:xfrm rot="16200000" flipH="1">
            <a:off x="6978026" y="470262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Hình dáng</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38" name="Connector: Curved 37"/>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rPr>
              <a:t>Địa điểm</a:t>
            </a:r>
          </a:p>
        </p:txBody>
      </p:sp>
      <p:cxnSp>
        <p:nvCxnSpPr>
          <p:cNvPr id="42" name="Connector: Curved 41"/>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p:cNvSpPr/>
          <p:nvPr/>
        </p:nvSpPr>
        <p:spPr>
          <a:xfrm>
            <a:off x="164478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err="1">
                <a:solidFill>
                  <a:srgbClr val="B207B0"/>
                </a:solidFill>
                <a:latin typeface="Calibri" panose="020F0502020204030204"/>
              </a:rPr>
              <a:t>Thời gian ở</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2" name="Connector: Curved 57"/>
          <p:cNvCxnSpPr/>
          <p:nvPr/>
        </p:nvCxnSpPr>
        <p:spPr>
          <a:xfrm rot="10800000" flipV="1">
            <a:off x="2979434" y="39509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 name="Cloud 2"/>
          <p:cNvSpPr/>
          <p:nvPr/>
        </p:nvSpPr>
        <p:spPr>
          <a:xfrm>
            <a:off x="181762" y="4121529"/>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r>
              <a:rPr lang="en-US" sz="3200" b="1" dirty="0">
                <a:solidFill>
                  <a:srgbClr val="0D4C8E"/>
                </a:solidFill>
              </a:rPr>
              <a:t> </a:t>
            </a:r>
            <a:r>
              <a:rPr lang="en-US" sz="3200" b="1" dirty="0" err="1">
                <a:solidFill>
                  <a:srgbClr val="0D4C8E"/>
                </a:solidFill>
              </a:rPr>
              <a:t>của</a:t>
            </a:r>
            <a:r>
              <a:rPr lang="en-US" sz="3200" b="1" dirty="0">
                <a:solidFill>
                  <a:srgbClr val="0D4C8E"/>
                </a:solidFill>
              </a:rPr>
              <a:t> </a:t>
            </a:r>
            <a:r>
              <a:rPr lang="en-US" sz="3200" b="1" dirty="0" err="1">
                <a:solidFill>
                  <a:srgbClr val="0D4C8E"/>
                </a:solidFill>
              </a:rPr>
              <a:t>em</a:t>
            </a:r>
            <a:endParaRPr lang="en-US" sz="3200" b="1" dirty="0">
              <a:solidFill>
                <a:srgbClr val="0D4C8E"/>
              </a:solidFill>
            </a:endParaRPr>
          </a:p>
        </p:txBody>
      </p:sp>
      <p:cxnSp>
        <p:nvCxnSpPr>
          <p:cNvPr id="5" name="Connector: Curved 28"/>
          <p:cNvCxnSpPr/>
          <p:nvPr/>
        </p:nvCxnSpPr>
        <p:spPr>
          <a:xfrm rot="16200000" flipH="1">
            <a:off x="6654811" y="5450019"/>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6" name="Cloud 5"/>
          <p:cNvSpPr/>
          <p:nvPr/>
        </p:nvSpPr>
        <p:spPr>
          <a:xfrm>
            <a:off x="7559638" y="4369772"/>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Bên ngoài</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7" name="Connector: Curved 28"/>
          <p:cNvCxnSpPr/>
          <p:nvPr/>
        </p:nvCxnSpPr>
        <p:spPr>
          <a:xfrm rot="16200000" flipH="1">
            <a:off x="11254751" y="1641289"/>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8" name="Cloud 7"/>
          <p:cNvSpPr/>
          <p:nvPr/>
        </p:nvSpPr>
        <p:spPr>
          <a:xfrm>
            <a:off x="7210425" y="5557520"/>
            <a:ext cx="1579880" cy="122047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Bên trong</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circle(out)">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left)">
                                      <p:cBhvr>
                                        <p:cTn id="58" dur="500"/>
                                        <p:tgtEl>
                                          <p:spTgt spid="43"/>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circle(ou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circle(out)">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right)">
                                      <p:cBhvr>
                                        <p:cTn id="76" dur="500"/>
                                        <p:tgtEl>
                                          <p:spTgt spid="5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circle(out)">
                                      <p:cBhvr>
                                        <p:cTn id="80" dur="500"/>
                                        <p:tgtEl>
                                          <p:spTgt spid="6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wipe(right)">
                                      <p:cBhvr>
                                        <p:cTn id="85" dur="500"/>
                                        <p:tgtEl>
                                          <p:spTgt spid="2"/>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circle(out)">
                                      <p:cBhvr>
                                        <p:cTn id="89" dur="500"/>
                                        <p:tgtEl>
                                          <p:spTgt spid="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ipe(left)">
                                      <p:cBhvr>
                                        <p:cTn id="94" dur="500"/>
                                        <p:tgtEl>
                                          <p:spTgt spid="5"/>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circle(out)">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wipe(left)">
                                      <p:cBhvr>
                                        <p:cTn id="103" dur="500"/>
                                        <p:tgtEl>
                                          <p:spTgt spid="7"/>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circle(out)">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6" grpId="0" animBg="1"/>
      <p:bldP spid="62" grpId="0" bldLvl="0" animBg="1"/>
      <p:bldP spid="70" grpId="0"/>
      <p:bldP spid="31" grpId="0" animBg="1"/>
      <p:bldP spid="41" grpId="0" animBg="1"/>
      <p:bldP spid="45" grpId="0" bldLvl="0" animBg="1"/>
      <p:bldP spid="3" grpId="0" bldLvl="0" animBg="1"/>
      <p:bldP spid="6" grpId="0" bldLvl="0" animBg="1"/>
      <p:bldP spid="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367765" y="662608"/>
            <a:ext cx="2560320" cy="2560320"/>
            <a:chOff x="1367765" y="662608"/>
            <a:chExt cx="2560320" cy="2560320"/>
          </a:xfrm>
        </p:grpSpPr>
        <p:pic>
          <p:nvPicPr>
            <p:cNvPr id="6146"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8163514" y="662608"/>
            <a:ext cx="2560320" cy="2560320"/>
            <a:chOff x="8163514" y="662608"/>
            <a:chExt cx="2560320" cy="2560320"/>
          </a:xfrm>
        </p:grpSpPr>
        <p:pic>
          <p:nvPicPr>
            <p:cNvPr id="17"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4"/>
          <a:stretch>
            <a:fillRect/>
          </a:stretch>
        </p:blipFill>
        <p:spPr>
          <a:xfrm>
            <a:off x="3949934" y="1108432"/>
            <a:ext cx="4176122" cy="1268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a:fillRect/>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a:fillRect/>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a:fillRect/>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p:cNvGrpSpPr/>
          <p:nvPr/>
        </p:nvGrpSpPr>
        <p:grpSpPr>
          <a:xfrm>
            <a:off x="8470120" y="1134348"/>
            <a:ext cx="3704506" cy="2468880"/>
            <a:chOff x="9026330" y="1381655"/>
            <a:chExt cx="3704506" cy="2468880"/>
          </a:xfrm>
        </p:grpSpPr>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a:fillRect/>
            </a:stretch>
          </p:blipFill>
          <p:spPr>
            <a:xfrm flipH="1">
              <a:off x="9026330" y="1381655"/>
              <a:ext cx="3704506" cy="2468880"/>
            </a:xfrm>
            <a:prstGeom prst="rect">
              <a:avLst/>
            </a:prstGeom>
          </p:spPr>
        </p:pic>
        <p:sp>
          <p:nvSpPr>
            <p:cNvPr id="28" name="TextBox 27"/>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p:cNvGrpSpPr/>
          <p:nvPr/>
        </p:nvGrpSpPr>
        <p:grpSpPr>
          <a:xfrm>
            <a:off x="4254832" y="997188"/>
            <a:ext cx="3672992" cy="2743200"/>
            <a:chOff x="4672461" y="1214043"/>
            <a:chExt cx="3672992" cy="2743200"/>
          </a:xfrm>
        </p:grpSpPr>
        <p:pic>
          <p:nvPicPr>
            <p:cNvPr id="31" name="Picture 30"/>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a:fillRect/>
            </a:stretch>
          </p:blipFill>
          <p:spPr>
            <a:xfrm flipH="1">
              <a:off x="4672461" y="1214043"/>
              <a:ext cx="3672992" cy="2743200"/>
            </a:xfrm>
            <a:prstGeom prst="rect">
              <a:avLst/>
            </a:prstGeom>
          </p:spPr>
        </p:pic>
        <p:sp>
          <p:nvSpPr>
            <p:cNvPr id="33" name="TextBox 32"/>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p:cNvGrpSpPr/>
          <p:nvPr/>
        </p:nvGrpSpPr>
        <p:grpSpPr>
          <a:xfrm rot="10374921" flipV="1">
            <a:off x="419481" y="1206020"/>
            <a:ext cx="3550560" cy="2651760"/>
            <a:chOff x="1758356" y="1446550"/>
            <a:chExt cx="3550560" cy="2651760"/>
          </a:xfrm>
        </p:grpSpPr>
        <p:pic>
          <p:nvPicPr>
            <p:cNvPr id="35" name="Picture 34"/>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a:fillRect/>
            </a:stretch>
          </p:blipFill>
          <p:spPr>
            <a:xfrm flipH="1">
              <a:off x="1758356" y="1446550"/>
              <a:ext cx="3550560" cy="2651760"/>
            </a:xfrm>
            <a:prstGeom prst="rect">
              <a:avLst/>
            </a:prstGeom>
          </p:spPr>
        </p:pic>
        <p:sp>
          <p:nvSpPr>
            <p:cNvPr id="36" name="TextBox 35"/>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1041400" y="664210"/>
            <a:ext cx="821245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18" name="TextBox 17"/>
          <p:cNvSpPr txBox="1"/>
          <p:nvPr/>
        </p:nvSpPr>
        <p:spPr>
          <a:xfrm>
            <a:off x="704215" y="1791335"/>
            <a:ext cx="9101455" cy="3846195"/>
          </a:xfrm>
          <a:prstGeom prst="rect">
            <a:avLst/>
          </a:prstGeom>
          <a:noFill/>
        </p:spPr>
        <p:txBody>
          <a:bodyPr wrap="square">
            <a:spAutoFit/>
          </a:bodyPr>
          <a:lstStyle/>
          <a:p>
            <a:pPr lvl="0" algn="just">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Ngôi nhà thân yêu của em nằm sâu trong con ngõ nhỏ vắng lặng. Nhưng ngôi nhà lúc nào cũng đầy ắp tiếng cười vui và tình thương yêu ấm áp. Ngôi nhà ba tầng với cánh cửa gỗ nâu sẫm đã sờn màu. Phòng khách nhà em lúc nào cũng gọn gàng, ngăn nắp với nhiều đồ vật: bộ bàn ghế, ti vi, lọ hoa,... Em thích nhất là những bức tranh, bức ảnh treo dọc theo chiếc cầu thang uốn lượn. Chiếc cầu thang dẫn lên phòng ngủ của bố mẹ và của anh em em. Trên ban công, mẹ em trồng mấy chậu hoa lan, hoa hướng dương, hoa hồng rực sắc. Chúng điểm tô cho ngôi nhà trở nên tươi đẹp hơn để em luôn yêu ngôi nhà của mình.</a:t>
            </a:r>
          </a:p>
        </p:txBody>
      </p:sp>
      <p:pic>
        <p:nvPicPr>
          <p:cNvPr id="7" name="Picture 6"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10" name="Picture 9" descr="A picture containing doll, toy&#10;&#10;Description automatically generated"/>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r="9366" b="10519"/>
          <a:stretch>
            <a:fillRect/>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p:cNvPicPr>
            <a:picLocks noChangeAspect="1"/>
          </p:cNvPicPr>
          <p:nvPr/>
        </p:nvPicPr>
        <p:blipFill>
          <a:blip r:embed="rId10"/>
          <a:stretch>
            <a:fillRect/>
          </a:stretch>
        </p:blipFill>
        <p:spPr>
          <a:xfrm>
            <a:off x="2153567" y="2686529"/>
            <a:ext cx="7981904" cy="10250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285</Words>
  <Application>Microsoft Office PowerPoint</Application>
  <PresentationFormat>Widescreen</PresentationFormat>
  <Paragraphs>30</Paragraphs>
  <Slides>10</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SVN-Dumpling</vt:lpstr>
      <vt:lpstr>Arial</vt:lpstr>
      <vt:lpstr>Pattaya</vt:lpstr>
      <vt:lpstr>Coiny</vt:lpstr>
      <vt:lpstr>SVN-Roselina Script</vt:lpstr>
      <vt:lpstr>Patrick Hand</vt:lpstr>
      <vt:lpstr>Calibri</vt:lpstr>
      <vt:lpstr>Arial-Rounded</vt:lpstr>
      <vt:lpstr>SVN-Sign Painter House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20</cp:revision>
  <dcterms:created xsi:type="dcterms:W3CDTF">2022-06-11T00:25:00Z</dcterms:created>
  <dcterms:modified xsi:type="dcterms:W3CDTF">2023-11-12T16:23:26Z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07BEF4B9F60043B8879E11DD79F4B206</vt:lpwstr>
  </property>
  <property fmtid="{D5CDD505-2E9C-101B-9397-08002B2CF9AE}" pid="3" name="KSOProductBuildVer">
    <vt:lpwstr>1033-11.2.0.11191</vt:lpwstr>
  </property>
</Properties>
</file>