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4"/>
  </p:notesMasterIdLst>
  <p:sldIdLst>
    <p:sldId id="345" r:id="rId2"/>
    <p:sldId id="397" r:id="rId3"/>
    <p:sldId id="256" r:id="rId4"/>
    <p:sldId id="349" r:id="rId5"/>
    <p:sldId id="403" r:id="rId6"/>
    <p:sldId id="404" r:id="rId7"/>
    <p:sldId id="406" r:id="rId8"/>
    <p:sldId id="356" r:id="rId9"/>
    <p:sldId id="405" r:id="rId10"/>
    <p:sldId id="328" r:id="rId11"/>
    <p:sldId id="371" r:id="rId12"/>
    <p:sldId id="347" r:id="rId13"/>
  </p:sldIdLst>
  <p:sldSz cx="12161838" cy="6858000"/>
  <p:notesSz cx="6858000" cy="9144000"/>
  <p:embeddedFontLst>
    <p:embeddedFont>
      <p:font typeface="Fira Sans Extra Condensed" panose="020B0503050000020004" pitchFamily="34" charset="0"/>
      <p:regular r:id="rId15"/>
      <p:bold r:id="rId16"/>
      <p:italic r:id="rId17"/>
      <p:boldItalic r:id="rId18"/>
    </p:embeddedFont>
    <p:embeddedFont>
      <p:font typeface="Gloria Hallelujah" panose="020B0604020202020204" charset="0"/>
      <p:regular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HP001 5 hàng" panose="020B0603050302020204" pitchFamily="34" charset="0"/>
      <p:regular r:id="rId22"/>
      <p:bold r:id="rId23"/>
    </p:embeddedFont>
    <p:embeddedFont>
      <p:font typeface="Maven Pro" panose="020B0604020202020204" charset="0"/>
      <p:regular r:id="rId24"/>
      <p:bold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Raleway SemiBold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97"/>
    <a:srgbClr val="FF53FF"/>
    <a:srgbClr val="FF9FFF"/>
    <a:srgbClr val="CC00CC"/>
    <a:srgbClr val="CDFFCD"/>
    <a:srgbClr val="9FFF9F"/>
    <a:srgbClr val="A3FFA3"/>
    <a:srgbClr val="97F3E8"/>
    <a:srgbClr val="D2FAF5"/>
    <a:srgbClr val="FFA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931963-40AD-4E1E-9959-6DFCE9967D4C}">
  <a:tblStyle styleId="{16931963-40AD-4E1E-9959-6DFCE9967D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 autoAdjust="0"/>
    <p:restoredTop sz="89981" autoAdjust="0"/>
  </p:normalViewPr>
  <p:slideViewPr>
    <p:cSldViewPr snapToGrid="0">
      <p:cViewPr varScale="1">
        <p:scale>
          <a:sx n="74" d="100"/>
          <a:sy n="74" d="100"/>
        </p:scale>
        <p:origin x="9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b="0"/>
              <a:t>Bài văn mẫu là do người soạn ppt tự viết nên thầy cô có thể dùng tham khảo nếu thấy phù hợp nhé!</a:t>
            </a:r>
          </a:p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7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32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92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GVHD HS trình bày vở bài 3</a:t>
            </a:r>
          </a:p>
        </p:txBody>
      </p:sp>
    </p:spTree>
    <p:extLst>
      <p:ext uri="{BB962C8B-B14F-4D97-AF65-F5344CB8AC3E}">
        <p14:creationId xmlns:p14="http://schemas.microsoft.com/office/powerpoint/2010/main" val="325764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</a:t>
            </a:r>
            <a:r>
              <a:rPr lang="en-US" b="0" baseline="0"/>
              <a:t>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2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1781" y="-134838"/>
            <a:ext cx="3058504" cy="1346305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414439" y="4196092"/>
            <a:ext cx="5537336" cy="302452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/>
          <p:nvPr/>
        </p:nvSpPr>
        <p:spPr>
          <a:xfrm>
            <a:off x="9824589" y="4325035"/>
            <a:ext cx="2751744" cy="2766627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7243535" y="-461966"/>
            <a:ext cx="5157166" cy="1826673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" name="Google Shape;14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" name="Google Shape;15;p2"/>
          <p:cNvSpPr/>
          <p:nvPr/>
        </p:nvSpPr>
        <p:spPr>
          <a:xfrm>
            <a:off x="10640133" y="12163"/>
            <a:ext cx="234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422672" y="1650633"/>
            <a:ext cx="9316495" cy="25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6118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425439" y="5016400"/>
            <a:ext cx="3310989" cy="8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2394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9005927" y="5489903"/>
            <a:ext cx="810825" cy="1095312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386439" y="601815"/>
            <a:ext cx="715105" cy="855864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523685" y="5026056"/>
            <a:ext cx="1484317" cy="1493219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510562" y="1008964"/>
            <a:ext cx="876109" cy="722896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4785441" y="6305459"/>
            <a:ext cx="1004422" cy="235904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" name="Google Shape;46;p2"/>
          <p:cNvGrpSpPr/>
          <p:nvPr/>
        </p:nvGrpSpPr>
        <p:grpSpPr>
          <a:xfrm>
            <a:off x="11561393" y="2318030"/>
            <a:ext cx="294964" cy="267845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11353610" y="5912082"/>
            <a:ext cx="810806" cy="127354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" name="Google Shape;51;p2"/>
          <p:cNvSpPr/>
          <p:nvPr/>
        </p:nvSpPr>
        <p:spPr>
          <a:xfrm rot="-6249525">
            <a:off x="1821159" y="5765749"/>
            <a:ext cx="1723575" cy="156619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" name="Google Shape;52;p2"/>
          <p:cNvGrpSpPr/>
          <p:nvPr/>
        </p:nvGrpSpPr>
        <p:grpSpPr>
          <a:xfrm>
            <a:off x="1713340" y="1017152"/>
            <a:ext cx="576760" cy="523765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10335204" y="6130912"/>
            <a:ext cx="326429" cy="294966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11056664" y="488031"/>
            <a:ext cx="622255" cy="14614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1" name="Google Shape;61;p2"/>
          <p:cNvGrpSpPr/>
          <p:nvPr/>
        </p:nvGrpSpPr>
        <p:grpSpPr>
          <a:xfrm>
            <a:off x="431429" y="3759130"/>
            <a:ext cx="294964" cy="267845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480757" y="5389822"/>
            <a:ext cx="526458" cy="434620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325610" y="436541"/>
            <a:ext cx="488713" cy="43460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1"/>
          <p:cNvSpPr/>
          <p:nvPr/>
        </p:nvSpPr>
        <p:spPr>
          <a:xfrm>
            <a:off x="-600058" y="3868491"/>
            <a:ext cx="3439653" cy="3593324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3" name="Google Shape;533;p21"/>
          <p:cNvSpPr/>
          <p:nvPr/>
        </p:nvSpPr>
        <p:spPr>
          <a:xfrm>
            <a:off x="8609475" y="5542353"/>
            <a:ext cx="3898372" cy="1610867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4" name="Google Shape;534;p21"/>
          <p:cNvSpPr/>
          <p:nvPr/>
        </p:nvSpPr>
        <p:spPr>
          <a:xfrm>
            <a:off x="-391816" y="-106839"/>
            <a:ext cx="5393673" cy="1457932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5" name="Google Shape;535;p21"/>
          <p:cNvSpPr/>
          <p:nvPr/>
        </p:nvSpPr>
        <p:spPr>
          <a:xfrm>
            <a:off x="7880521" y="-295733"/>
            <a:ext cx="4660522" cy="3727300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6" name="Google Shape;536;p21"/>
          <p:cNvSpPr txBox="1">
            <a:spLocks noGrp="1"/>
          </p:cNvSpPr>
          <p:nvPr>
            <p:ph type="title"/>
          </p:nvPr>
        </p:nvSpPr>
        <p:spPr>
          <a:xfrm>
            <a:off x="3611942" y="1011936"/>
            <a:ext cx="493775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9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title" idx="2"/>
          </p:nvPr>
        </p:nvSpPr>
        <p:spPr>
          <a:xfrm>
            <a:off x="936610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"/>
          </p:nvPr>
        </p:nvSpPr>
        <p:spPr>
          <a:xfrm>
            <a:off x="937508" y="4018400"/>
            <a:ext cx="3320166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title" idx="3"/>
          </p:nvPr>
        </p:nvSpPr>
        <p:spPr>
          <a:xfrm>
            <a:off x="4420837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subTitle" idx="4"/>
          </p:nvPr>
        </p:nvSpPr>
        <p:spPr>
          <a:xfrm>
            <a:off x="4422335" y="4018400"/>
            <a:ext cx="3319767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title" idx="5"/>
          </p:nvPr>
        </p:nvSpPr>
        <p:spPr>
          <a:xfrm>
            <a:off x="7905064" y="3377667"/>
            <a:ext cx="3320166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9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subTitle" idx="6"/>
          </p:nvPr>
        </p:nvSpPr>
        <p:spPr>
          <a:xfrm>
            <a:off x="7906761" y="4018400"/>
            <a:ext cx="3316974" cy="1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862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543" name="Google Shape;543;p21"/>
          <p:cNvGrpSpPr/>
          <p:nvPr/>
        </p:nvGrpSpPr>
        <p:grpSpPr>
          <a:xfrm rot="899970">
            <a:off x="11385598" y="5429217"/>
            <a:ext cx="287197" cy="260807"/>
            <a:chOff x="1640475" y="1197075"/>
            <a:chExt cx="55475" cy="50250"/>
          </a:xfrm>
        </p:grpSpPr>
        <p:sp>
          <p:nvSpPr>
            <p:cNvPr id="544" name="Google Shape;54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7" name="Google Shape;547;p21"/>
          <p:cNvGrpSpPr/>
          <p:nvPr/>
        </p:nvGrpSpPr>
        <p:grpSpPr>
          <a:xfrm rot="-4275570">
            <a:off x="11196064" y="3308150"/>
            <a:ext cx="372824" cy="336890"/>
            <a:chOff x="1640475" y="1197075"/>
            <a:chExt cx="55475" cy="50250"/>
          </a:xfrm>
        </p:grpSpPr>
        <p:sp>
          <p:nvSpPr>
            <p:cNvPr id="548" name="Google Shape;548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1" name="Google Shape;551;p21"/>
          <p:cNvSpPr/>
          <p:nvPr/>
        </p:nvSpPr>
        <p:spPr>
          <a:xfrm rot="8678282" flipH="1">
            <a:off x="1889949" y="6237795"/>
            <a:ext cx="1181208" cy="2773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2" name="Google Shape;552;p21"/>
          <p:cNvSpPr/>
          <p:nvPr/>
        </p:nvSpPr>
        <p:spPr>
          <a:xfrm rot="117" flipH="1">
            <a:off x="11019911" y="249903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53" name="Google Shape;553;p21"/>
          <p:cNvGrpSpPr/>
          <p:nvPr/>
        </p:nvGrpSpPr>
        <p:grpSpPr>
          <a:xfrm rot="-4499988">
            <a:off x="238703" y="1232244"/>
            <a:ext cx="387720" cy="350347"/>
            <a:chOff x="1640475" y="1197075"/>
            <a:chExt cx="55475" cy="50250"/>
          </a:xfrm>
        </p:grpSpPr>
        <p:sp>
          <p:nvSpPr>
            <p:cNvPr id="554" name="Google Shape;554;p2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57" name="Google Shape;557;p21"/>
          <p:cNvSpPr/>
          <p:nvPr/>
        </p:nvSpPr>
        <p:spPr>
          <a:xfrm>
            <a:off x="2729388" y="314092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8" name="Google Shape;558;p21"/>
          <p:cNvSpPr/>
          <p:nvPr/>
        </p:nvSpPr>
        <p:spPr>
          <a:xfrm rot="368157">
            <a:off x="11412861" y="5886744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7267090" y="-228666"/>
            <a:ext cx="4942397" cy="2527372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5" name="Google Shape;775;p29"/>
          <p:cNvSpPr/>
          <p:nvPr/>
        </p:nvSpPr>
        <p:spPr>
          <a:xfrm flipH="1">
            <a:off x="8392729" y="4453999"/>
            <a:ext cx="4165992" cy="2766635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6" name="Google Shape;776;p29"/>
          <p:cNvSpPr/>
          <p:nvPr/>
        </p:nvSpPr>
        <p:spPr>
          <a:xfrm flipH="1">
            <a:off x="-405700" y="4668132"/>
            <a:ext cx="4657788" cy="2423544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77" name="Google Shape;777;p29"/>
          <p:cNvSpPr/>
          <p:nvPr/>
        </p:nvSpPr>
        <p:spPr>
          <a:xfrm flipH="1">
            <a:off x="-230051" y="-461966"/>
            <a:ext cx="5157166" cy="2672269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351943" y="269176"/>
            <a:ext cx="604057" cy="548555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10975432" y="2028966"/>
            <a:ext cx="371899" cy="337725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4248579" y="6095818"/>
            <a:ext cx="924439" cy="21710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10472959" y="200179"/>
            <a:ext cx="725104" cy="170291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9885479" y="5923262"/>
            <a:ext cx="263693" cy="284375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1185875" y="5495984"/>
            <a:ext cx="1552914" cy="11389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9"/>
          <p:cNvSpPr/>
          <p:nvPr/>
        </p:nvSpPr>
        <p:spPr>
          <a:xfrm rot="368157">
            <a:off x="10998215" y="5660185"/>
            <a:ext cx="692924" cy="108838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365266" y="4065178"/>
            <a:ext cx="294951" cy="267847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71340" y="5412084"/>
            <a:ext cx="4743077" cy="1541664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0" name="Google Shape;800;p30"/>
          <p:cNvSpPr/>
          <p:nvPr/>
        </p:nvSpPr>
        <p:spPr>
          <a:xfrm>
            <a:off x="9403431" y="-171713"/>
            <a:ext cx="2854177" cy="140420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1" name="Google Shape;801;p30"/>
          <p:cNvSpPr/>
          <p:nvPr/>
        </p:nvSpPr>
        <p:spPr>
          <a:xfrm>
            <a:off x="-592596" y="-388999"/>
            <a:ext cx="6259882" cy="2116089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2" name="Google Shape;802;p30"/>
          <p:cNvSpPr/>
          <p:nvPr/>
        </p:nvSpPr>
        <p:spPr>
          <a:xfrm>
            <a:off x="9626473" y="4042864"/>
            <a:ext cx="3175720" cy="3313011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10072995" y="4182405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9764493" y="4726639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9340644" y="2853906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6" name="Google Shape;806;p30"/>
          <p:cNvSpPr/>
          <p:nvPr/>
        </p:nvSpPr>
        <p:spPr>
          <a:xfrm rot="9893225">
            <a:off x="2363586" y="495825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370494" y="6049338"/>
            <a:ext cx="295696" cy="267183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11367157" y="484581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9660064" y="545038"/>
            <a:ext cx="578189" cy="522470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759335" y="1413561"/>
            <a:ext cx="326429" cy="294966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11035871" y="6015927"/>
            <a:ext cx="773556" cy="180773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10041511" y="5978894"/>
            <a:ext cx="295696" cy="267183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9277527" y="3731314"/>
            <a:ext cx="3545789" cy="370420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7" name="Google Shape;827;p31"/>
          <p:cNvSpPr/>
          <p:nvPr/>
        </p:nvSpPr>
        <p:spPr>
          <a:xfrm flipH="1">
            <a:off x="-688944" y="5456811"/>
            <a:ext cx="4018662" cy="1660572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8" name="Google Shape;828;p31"/>
          <p:cNvSpPr/>
          <p:nvPr/>
        </p:nvSpPr>
        <p:spPr>
          <a:xfrm flipH="1">
            <a:off x="7048548" y="-261913"/>
            <a:ext cx="5560103" cy="150291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9" name="Google Shape;829;p31"/>
          <p:cNvSpPr/>
          <p:nvPr/>
        </p:nvSpPr>
        <p:spPr>
          <a:xfrm flipH="1">
            <a:off x="-723172" y="-561368"/>
            <a:ext cx="4804329" cy="3842311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0" name="Google Shape;830;p31"/>
          <p:cNvSpPr/>
          <p:nvPr/>
        </p:nvSpPr>
        <p:spPr>
          <a:xfrm>
            <a:off x="2587351" y="2802867"/>
            <a:ext cx="16725" cy="540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1" name="Google Shape;831;p31"/>
          <p:cNvSpPr/>
          <p:nvPr/>
        </p:nvSpPr>
        <p:spPr>
          <a:xfrm>
            <a:off x="2898047" y="2252567"/>
            <a:ext cx="14531" cy="11467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2" name="Google Shape;832;p31"/>
          <p:cNvSpPr/>
          <p:nvPr/>
        </p:nvSpPr>
        <p:spPr>
          <a:xfrm>
            <a:off x="2354128" y="3416334"/>
            <a:ext cx="982297" cy="720433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3" name="Google Shape;833;p31"/>
          <p:cNvSpPr/>
          <p:nvPr/>
        </p:nvSpPr>
        <p:spPr>
          <a:xfrm rot="-906775">
            <a:off x="9425741" y="394933"/>
            <a:ext cx="805730" cy="18924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11499348" y="1337251"/>
            <a:ext cx="295696" cy="267183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673421" y="5146259"/>
            <a:ext cx="1321874" cy="2076284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500159" y="641130"/>
            <a:ext cx="578189" cy="522470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2338385" y="6286178"/>
            <a:ext cx="326429" cy="294966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575948" y="327181"/>
            <a:ext cx="771642" cy="1812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10894580" y="6155394"/>
            <a:ext cx="295696" cy="267183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959819" y="2235533"/>
            <a:ext cx="6601628" cy="1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906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959819" y="4085600"/>
            <a:ext cx="5992339" cy="50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92" name="Google Shape;92;p11"/>
          <p:cNvSpPr/>
          <p:nvPr/>
        </p:nvSpPr>
        <p:spPr>
          <a:xfrm rot="-1061612" flipH="1">
            <a:off x="-641684" y="4897035"/>
            <a:ext cx="1324897" cy="2085539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" name="Google Shape;93;p11"/>
          <p:cNvSpPr/>
          <p:nvPr/>
        </p:nvSpPr>
        <p:spPr>
          <a:xfrm rot="10800000">
            <a:off x="-419839" y="-232083"/>
            <a:ext cx="3009935" cy="118580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" name="Google Shape;94;p11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5" name="Google Shape;95;p11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6" name="Google Shape;96;p11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631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6988602" y="6099067"/>
            <a:ext cx="525002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29973" y="2287233"/>
            <a:ext cx="3734738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295754" y="3014433"/>
            <a:ext cx="3968957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228" lvl="2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304" lvl="3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80" lvl="4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456" lvl="5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532" lvl="6" indent="-40538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608" lvl="7" indent="-40538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684" lvl="8" indent="-40538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302" y="-119310"/>
            <a:ext cx="4492375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67068" y="-225529"/>
            <a:ext cx="1428656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24194" y="5162843"/>
            <a:ext cx="1714433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221" y="6180597"/>
            <a:ext cx="116097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5554" y="-101851"/>
            <a:ext cx="1077300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58867" y="17015"/>
            <a:ext cx="156581" cy="140762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1067" y="4676832"/>
            <a:ext cx="2696113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7786" y="-225509"/>
            <a:ext cx="913791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7583" y="-260977"/>
            <a:ext cx="663937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0971" y="-236825"/>
            <a:ext cx="528835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46674" y="-90176"/>
            <a:ext cx="690545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05069" y="1178146"/>
            <a:ext cx="1171068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13662" y="1129582"/>
            <a:ext cx="156581" cy="140762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0194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6307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171658" y="5916784"/>
            <a:ext cx="1197763" cy="796667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6"/>
          <p:cNvSpPr/>
          <p:nvPr/>
        </p:nvSpPr>
        <p:spPr>
          <a:xfrm rot="10800000">
            <a:off x="-669572" y="5724151"/>
            <a:ext cx="2486533" cy="16728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6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6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6"/>
          <p:cNvSpPr/>
          <p:nvPr/>
        </p:nvSpPr>
        <p:spPr>
          <a:xfrm rot="10800000" flipH="1">
            <a:off x="-2151508" y="-357315"/>
            <a:ext cx="3109124" cy="1223756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6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7672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7" r:id="rId2"/>
    <p:sldLayoutId id="2147483675" r:id="rId3"/>
    <p:sldLayoutId id="2147483676" r:id="rId4"/>
    <p:sldLayoutId id="2147483677" r:id="rId5"/>
    <p:sldLayoutId id="2147483682" r:id="rId6"/>
    <p:sldLayoutId id="2147483683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017444" y="1552067"/>
            <a:ext cx="3968756" cy="3753866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542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821789" y="2828834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VẬN DỤNG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MỞ RỘNG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5F68F-DB3D-644C-BC2A-EA65A1C3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7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ECE757-BDA8-F2B9-F5FB-36630A77B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23" t="18506" r="68388" b="72942"/>
          <a:stretch/>
        </p:blipFill>
        <p:spPr>
          <a:xfrm>
            <a:off x="211458" y="0"/>
            <a:ext cx="970513" cy="1063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0ECF1-64D9-C101-5EBB-51EEDE3183FD}"/>
              </a:ext>
            </a:extLst>
          </p:cNvPr>
          <p:cNvSpPr txBox="1"/>
          <p:nvPr/>
        </p:nvSpPr>
        <p:spPr>
          <a:xfrm>
            <a:off x="1181971" y="248312"/>
            <a:ext cx="10768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tx1"/>
                </a:solidFill>
              </a:rPr>
              <a:t>Tìm đọc những câu chuyện, bài văn, bài thơ,… về tình cảm giữa những người thân trong gia đình, hoặc tình cảm đối với mọi người trong nhà.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B9480-1767-2511-57D0-6643B1CC5F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5889" y="1175427"/>
            <a:ext cx="7870059" cy="568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7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206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3BF6-4484-9C0B-31A3-C212AF78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0D780-5004-FE5B-51D0-036D793AE5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ó ông bà có ba má (Hình minh họa theo lời bài hát)">
            <a:hlinkClick r:id="" action="ppaction://media"/>
            <a:extLst>
              <a:ext uri="{FF2B5EF4-FFF2-40B4-BE49-F238E27FC236}">
                <a16:creationId xmlns:a16="http://schemas.microsoft.com/office/drawing/2014/main" id="{079CEA5C-E847-B4FC-F2AD-658C285F82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956847" y="2394739"/>
            <a:ext cx="10248143" cy="2510973"/>
          </a:xfrm>
          <a:prstGeom prst="rect">
            <a:avLst/>
          </a:prstGeom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+mn-lt"/>
              </a:rPr>
              <a:t>Luyện tập</a:t>
            </a:r>
            <a:br>
              <a:rPr lang="en-US" sz="4800" b="1">
                <a:solidFill>
                  <a:srgbClr val="FF0000"/>
                </a:solidFill>
                <a:latin typeface="+mn-lt"/>
              </a:rPr>
            </a:br>
            <a:r>
              <a:rPr lang="en-US" sz="6600" b="1">
                <a:solidFill>
                  <a:srgbClr val="FF0000"/>
                </a:solidFill>
                <a:latin typeface="+mn-lt"/>
              </a:rPr>
              <a:t>Viết đoạn văn </a:t>
            </a:r>
            <a:br>
              <a:rPr lang="en-US" sz="6600" b="1">
                <a:solidFill>
                  <a:srgbClr val="FF0000"/>
                </a:solidFill>
                <a:latin typeface="+mn-lt"/>
              </a:rPr>
            </a:br>
            <a:r>
              <a:rPr lang="en-US" sz="6600" b="1">
                <a:solidFill>
                  <a:srgbClr val="FF0000"/>
                </a:solidFill>
                <a:latin typeface="+mn-lt"/>
              </a:rPr>
              <a:t>nêu tình cảm, cảm xúc đối với một người thân</a:t>
            </a:r>
            <a:endParaRPr lang="en-US" sz="6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10" name="Google Shape;910;p35"/>
          <p:cNvSpPr txBox="1">
            <a:spLocks noGrp="1"/>
          </p:cNvSpPr>
          <p:nvPr>
            <p:ph type="subTitle" idx="1"/>
          </p:nvPr>
        </p:nvSpPr>
        <p:spPr>
          <a:xfrm>
            <a:off x="4425440" y="5012473"/>
            <a:ext cx="3310988" cy="891788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indent="0"/>
            <a:r>
              <a:rPr lang="en" sz="4000"/>
              <a:t>Trang 103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36E2E05-1A78-7157-ADC4-B27EB40866FE}"/>
              </a:ext>
            </a:extLst>
          </p:cNvPr>
          <p:cNvSpPr txBox="1"/>
          <p:nvPr/>
        </p:nvSpPr>
        <p:spPr>
          <a:xfrm>
            <a:off x="523574" y="1983536"/>
            <a:ext cx="111146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a. Dương nhìn ông, lòng trào lên cảm xúc yêu thương khó tả.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EAB7C-F041-1CAC-B7D4-21F50526AF83}"/>
              </a:ext>
            </a:extLst>
          </p:cNvPr>
          <p:cNvSpPr txBox="1"/>
          <p:nvPr/>
        </p:nvSpPr>
        <p:spPr>
          <a:xfrm>
            <a:off x="523574" y="3402633"/>
            <a:ext cx="11114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b. Ông đưa đón nó đi học mỗi khi mẹ bận rộn.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82A19-F968-38E5-717F-2A19983DC3F3}"/>
              </a:ext>
            </a:extLst>
          </p:cNvPr>
          <p:cNvSpPr txBox="1"/>
          <p:nvPr/>
        </p:nvSpPr>
        <p:spPr>
          <a:xfrm>
            <a:off x="523574" y="4267732"/>
            <a:ext cx="111146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c. Ông ngoại ơi, cháu yêu ông nhiều lắm!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561C2-3AE8-6C49-6274-B523080C736C}"/>
              </a:ext>
            </a:extLst>
          </p:cNvPr>
          <p:cNvSpPr/>
          <p:nvPr/>
        </p:nvSpPr>
        <p:spPr>
          <a:xfrm>
            <a:off x="612956" y="343403"/>
            <a:ext cx="10935925" cy="1200329"/>
          </a:xfrm>
          <a:prstGeom prst="roundRect">
            <a:avLst/>
          </a:prstGeom>
          <a:solidFill>
            <a:srgbClr val="FFF0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1</a:t>
            </a:r>
            <a:r>
              <a:rPr lang="en-US" sz="3600">
                <a:solidFill>
                  <a:schemeClr val="tx1"/>
                </a:solidFill>
              </a:rPr>
              <a:t>. Những câu văn nào dưới đây thể hiện cảm xúc với người thân?</a:t>
            </a:r>
          </a:p>
        </p:txBody>
      </p:sp>
    </p:spTree>
    <p:extLst>
      <p:ext uri="{BB962C8B-B14F-4D97-AF65-F5344CB8AC3E}">
        <p14:creationId xmlns:p14="http://schemas.microsoft.com/office/powerpoint/2010/main" val="27363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561C2-3AE8-6C49-6274-B523080C736C}"/>
              </a:ext>
            </a:extLst>
          </p:cNvPr>
          <p:cNvSpPr/>
          <p:nvPr/>
        </p:nvSpPr>
        <p:spPr>
          <a:xfrm>
            <a:off x="612956" y="343403"/>
            <a:ext cx="10935925" cy="1200329"/>
          </a:xfrm>
          <a:prstGeom prst="roundRect">
            <a:avLst/>
          </a:prstGeom>
          <a:solidFill>
            <a:srgbClr val="FFF0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. Nói 2 – 3 câu thể hiện cảm xúc của em khi nghĩ về một cử chỉ, việc làm của người thân.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88093-AE2C-C887-8A51-F2ED44D5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895" y="2248852"/>
            <a:ext cx="2665342" cy="26552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F0E871-B967-C736-3483-EB270A757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19001"/>
            <a:ext cx="2786265" cy="2715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C9A29F-6681-B80B-A313-054B4CCE2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775" y="4182581"/>
            <a:ext cx="2902149" cy="2675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104461-7F91-5183-6A6E-69D64A9D6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3454" y="3591600"/>
            <a:ext cx="2564573" cy="26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7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561C2-3AE8-6C49-6274-B523080C736C}"/>
              </a:ext>
            </a:extLst>
          </p:cNvPr>
          <p:cNvSpPr/>
          <p:nvPr/>
        </p:nvSpPr>
        <p:spPr>
          <a:xfrm>
            <a:off x="612956" y="215505"/>
            <a:ext cx="10935925" cy="1200329"/>
          </a:xfrm>
          <a:prstGeom prst="roundRect">
            <a:avLst/>
          </a:prstGeom>
          <a:solidFill>
            <a:srgbClr val="FFF0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3</a:t>
            </a:r>
            <a:r>
              <a:rPr lang="en-US" sz="3600">
                <a:solidFill>
                  <a:schemeClr val="tx1"/>
                </a:solidFill>
              </a:rPr>
              <a:t>. Viết một đoạn văn nêu tình cảm, cảm xúc của em đối với người thân.</a:t>
            </a:r>
          </a:p>
        </p:txBody>
      </p:sp>
      <p:sp>
        <p:nvSpPr>
          <p:cNvPr id="2" name="Google Shape;1145;p31">
            <a:extLst>
              <a:ext uri="{FF2B5EF4-FFF2-40B4-BE49-F238E27FC236}">
                <a16:creationId xmlns:a16="http://schemas.microsoft.com/office/drawing/2014/main" id="{6B28A6CB-0091-7667-73C5-6F101FA6FF26}"/>
              </a:ext>
            </a:extLst>
          </p:cNvPr>
          <p:cNvSpPr/>
          <p:nvPr/>
        </p:nvSpPr>
        <p:spPr>
          <a:xfrm rot="5400000">
            <a:off x="4699505" y="2847597"/>
            <a:ext cx="3056082" cy="2107812"/>
          </a:xfrm>
          <a:custGeom>
            <a:avLst/>
            <a:gdLst/>
            <a:ahLst/>
            <a:cxnLst/>
            <a:rect l="l" t="t" r="r" b="b"/>
            <a:pathLst>
              <a:path w="11298" h="9399" fill="none" extrusionOk="0">
                <a:moveTo>
                  <a:pt x="2566" y="784"/>
                </a:moveTo>
                <a:cubicBezTo>
                  <a:pt x="517" y="2017"/>
                  <a:pt x="0" y="6782"/>
                  <a:pt x="2533" y="8082"/>
                </a:cubicBezTo>
                <a:cubicBezTo>
                  <a:pt x="5066" y="9398"/>
                  <a:pt x="10398" y="8982"/>
                  <a:pt x="10698" y="6449"/>
                </a:cubicBezTo>
                <a:cubicBezTo>
                  <a:pt x="10998" y="3916"/>
                  <a:pt x="11298" y="834"/>
                  <a:pt x="9132" y="417"/>
                </a:cubicBezTo>
                <a:cubicBezTo>
                  <a:pt x="6965" y="1"/>
                  <a:pt x="3233" y="151"/>
                  <a:pt x="2200" y="1567"/>
                </a:cubicBezTo>
              </a:path>
            </a:pathLst>
          </a:custGeom>
          <a:solidFill>
            <a:schemeClr val="dk1"/>
          </a:solidFill>
          <a:ln w="28575" cap="rnd" cmpd="sng">
            <a:solidFill>
              <a:srgbClr val="000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" name="Google Shape;1127;p31">
            <a:extLst>
              <a:ext uri="{FF2B5EF4-FFF2-40B4-BE49-F238E27FC236}">
                <a16:creationId xmlns:a16="http://schemas.microsoft.com/office/drawing/2014/main" id="{0590E468-B747-1C98-6DC6-5257287FF910}"/>
              </a:ext>
            </a:extLst>
          </p:cNvPr>
          <p:cNvGrpSpPr/>
          <p:nvPr/>
        </p:nvGrpSpPr>
        <p:grpSpPr>
          <a:xfrm>
            <a:off x="7151110" y="1455015"/>
            <a:ext cx="4784219" cy="2079424"/>
            <a:chOff x="5593748" y="1101340"/>
            <a:chExt cx="4419981" cy="1536966"/>
          </a:xfrm>
        </p:grpSpPr>
        <p:sp>
          <p:nvSpPr>
            <p:cNvPr id="4" name="Google Shape;1128;p31">
              <a:extLst>
                <a:ext uri="{FF2B5EF4-FFF2-40B4-BE49-F238E27FC236}">
                  <a16:creationId xmlns:a16="http://schemas.microsoft.com/office/drawing/2014/main" id="{8786005C-C64C-0C21-2C81-E0694F399CEC}"/>
                </a:ext>
              </a:extLst>
            </p:cNvPr>
            <p:cNvSpPr/>
            <p:nvPr/>
          </p:nvSpPr>
          <p:spPr>
            <a:xfrm>
              <a:off x="6291256" y="1101340"/>
              <a:ext cx="3722473" cy="1536966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129;p31">
              <a:extLst>
                <a:ext uri="{FF2B5EF4-FFF2-40B4-BE49-F238E27FC236}">
                  <a16:creationId xmlns:a16="http://schemas.microsoft.com/office/drawing/2014/main" id="{04C2479C-9C7A-FA58-65A0-2ABB8241677E}"/>
                </a:ext>
              </a:extLst>
            </p:cNvPr>
            <p:cNvSpPr/>
            <p:nvPr/>
          </p:nvSpPr>
          <p:spPr>
            <a:xfrm rot="21225542" flipH="1">
              <a:off x="5593748" y="2157002"/>
              <a:ext cx="760019" cy="364909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" name="Google Shape;1137;p31">
            <a:extLst>
              <a:ext uri="{FF2B5EF4-FFF2-40B4-BE49-F238E27FC236}">
                <a16:creationId xmlns:a16="http://schemas.microsoft.com/office/drawing/2014/main" id="{DC606FA3-8DD1-1FCF-B7D4-46A571FF26B2}"/>
              </a:ext>
            </a:extLst>
          </p:cNvPr>
          <p:cNvGrpSpPr/>
          <p:nvPr/>
        </p:nvGrpSpPr>
        <p:grpSpPr>
          <a:xfrm>
            <a:off x="7335531" y="4248248"/>
            <a:ext cx="4701348" cy="2525688"/>
            <a:chOff x="5605601" y="3299652"/>
            <a:chExt cx="4343422" cy="1866812"/>
          </a:xfrm>
        </p:grpSpPr>
        <p:sp>
          <p:nvSpPr>
            <p:cNvPr id="15" name="Google Shape;1138;p31">
              <a:extLst>
                <a:ext uri="{FF2B5EF4-FFF2-40B4-BE49-F238E27FC236}">
                  <a16:creationId xmlns:a16="http://schemas.microsoft.com/office/drawing/2014/main" id="{64EED548-2A8A-ABE4-3048-F9D650035A23}"/>
                </a:ext>
              </a:extLst>
            </p:cNvPr>
            <p:cNvSpPr/>
            <p:nvPr/>
          </p:nvSpPr>
          <p:spPr>
            <a:xfrm>
              <a:off x="6226549" y="3299652"/>
              <a:ext cx="3722474" cy="1866812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1139;p31">
              <a:extLst>
                <a:ext uri="{FF2B5EF4-FFF2-40B4-BE49-F238E27FC236}">
                  <a16:creationId xmlns:a16="http://schemas.microsoft.com/office/drawing/2014/main" id="{6E8B329F-4C12-4C7C-8750-51BBB4E3753A}"/>
                </a:ext>
              </a:extLst>
            </p:cNvPr>
            <p:cNvSpPr/>
            <p:nvPr/>
          </p:nvSpPr>
          <p:spPr>
            <a:xfrm rot="20085158" flipH="1">
              <a:off x="5605601" y="3718340"/>
              <a:ext cx="495467" cy="767880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" name="Google Shape;1112;p31">
            <a:extLst>
              <a:ext uri="{FF2B5EF4-FFF2-40B4-BE49-F238E27FC236}">
                <a16:creationId xmlns:a16="http://schemas.microsoft.com/office/drawing/2014/main" id="{7AE9715A-9294-A995-A844-F9BC0527B738}"/>
              </a:ext>
            </a:extLst>
          </p:cNvPr>
          <p:cNvGrpSpPr/>
          <p:nvPr/>
        </p:nvGrpSpPr>
        <p:grpSpPr>
          <a:xfrm>
            <a:off x="528531" y="1504054"/>
            <a:ext cx="4857367" cy="2079423"/>
            <a:chOff x="-757242" y="1088383"/>
            <a:chExt cx="4487562" cy="1536966"/>
          </a:xfrm>
        </p:grpSpPr>
        <p:sp>
          <p:nvSpPr>
            <p:cNvPr id="18" name="Google Shape;1113;p31">
              <a:extLst>
                <a:ext uri="{FF2B5EF4-FFF2-40B4-BE49-F238E27FC236}">
                  <a16:creationId xmlns:a16="http://schemas.microsoft.com/office/drawing/2014/main" id="{B1544CD8-F9ED-1432-E04A-D3317FEC9F8F}"/>
                </a:ext>
              </a:extLst>
            </p:cNvPr>
            <p:cNvSpPr/>
            <p:nvPr/>
          </p:nvSpPr>
          <p:spPr>
            <a:xfrm>
              <a:off x="-757242" y="1088383"/>
              <a:ext cx="3704663" cy="1536966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1114;p31">
              <a:extLst>
                <a:ext uri="{FF2B5EF4-FFF2-40B4-BE49-F238E27FC236}">
                  <a16:creationId xmlns:a16="http://schemas.microsoft.com/office/drawing/2014/main" id="{92C63D8C-E6E8-3BEE-4F0C-D062361D855E}"/>
                </a:ext>
              </a:extLst>
            </p:cNvPr>
            <p:cNvSpPr/>
            <p:nvPr/>
          </p:nvSpPr>
          <p:spPr>
            <a:xfrm rot="380728">
              <a:off x="2970298" y="2107798"/>
              <a:ext cx="760022" cy="364910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" name="Google Shape;1122;p31">
            <a:extLst>
              <a:ext uri="{FF2B5EF4-FFF2-40B4-BE49-F238E27FC236}">
                <a16:creationId xmlns:a16="http://schemas.microsoft.com/office/drawing/2014/main" id="{829FDEAB-9826-3688-58C5-8FD773F9B5B6}"/>
              </a:ext>
            </a:extLst>
          </p:cNvPr>
          <p:cNvGrpSpPr/>
          <p:nvPr/>
        </p:nvGrpSpPr>
        <p:grpSpPr>
          <a:xfrm>
            <a:off x="394548" y="4558722"/>
            <a:ext cx="4860105" cy="2215214"/>
            <a:chOff x="-989991" y="3425243"/>
            <a:chExt cx="4490094" cy="1637334"/>
          </a:xfrm>
        </p:grpSpPr>
        <p:sp>
          <p:nvSpPr>
            <p:cNvPr id="24" name="Google Shape;1123;p31">
              <a:extLst>
                <a:ext uri="{FF2B5EF4-FFF2-40B4-BE49-F238E27FC236}">
                  <a16:creationId xmlns:a16="http://schemas.microsoft.com/office/drawing/2014/main" id="{6CF4C50D-0F13-AAAD-1A51-6F8A73B3D6DD}"/>
                </a:ext>
              </a:extLst>
            </p:cNvPr>
            <p:cNvSpPr/>
            <p:nvPr/>
          </p:nvSpPr>
          <p:spPr>
            <a:xfrm>
              <a:off x="-989991" y="3425243"/>
              <a:ext cx="3722783" cy="1637334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1124;p31">
              <a:extLst>
                <a:ext uri="{FF2B5EF4-FFF2-40B4-BE49-F238E27FC236}">
                  <a16:creationId xmlns:a16="http://schemas.microsoft.com/office/drawing/2014/main" id="{A9727458-3364-09D3-7B8E-DBE255E20741}"/>
                </a:ext>
              </a:extLst>
            </p:cNvPr>
            <p:cNvSpPr/>
            <p:nvPr/>
          </p:nvSpPr>
          <p:spPr>
            <a:xfrm rot="1514842">
              <a:off x="2867541" y="3606934"/>
              <a:ext cx="632562" cy="875151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" name="Google Shape;238;p18">
            <a:extLst>
              <a:ext uri="{FF2B5EF4-FFF2-40B4-BE49-F238E27FC236}">
                <a16:creationId xmlns:a16="http://schemas.microsoft.com/office/drawing/2014/main" id="{ED3074D2-97A2-8B1C-D772-5F635D98878C}"/>
              </a:ext>
            </a:extLst>
          </p:cNvPr>
          <p:cNvSpPr/>
          <p:nvPr/>
        </p:nvSpPr>
        <p:spPr>
          <a:xfrm>
            <a:off x="5342908" y="2907669"/>
            <a:ext cx="1938544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800">
                <a:latin typeface="+mj-lt"/>
                <a:ea typeface="Roboto"/>
                <a:cs typeface="Roboto"/>
                <a:sym typeface="Roboto"/>
              </a:rPr>
              <a:t>Tình cảm, cảm xúc đối với người thân</a:t>
            </a:r>
            <a:endParaRPr sz="28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38;p18">
            <a:extLst>
              <a:ext uri="{FF2B5EF4-FFF2-40B4-BE49-F238E27FC236}">
                <a16:creationId xmlns:a16="http://schemas.microsoft.com/office/drawing/2014/main" id="{22B37D10-37F1-6AA7-36E8-A1F1C39C31F7}"/>
              </a:ext>
            </a:extLst>
          </p:cNvPr>
          <p:cNvSpPr/>
          <p:nvPr/>
        </p:nvSpPr>
        <p:spPr>
          <a:xfrm>
            <a:off x="8543067" y="1990793"/>
            <a:ext cx="3005814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Người thân đó là ai?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38;p18">
            <a:extLst>
              <a:ext uri="{FF2B5EF4-FFF2-40B4-BE49-F238E27FC236}">
                <a16:creationId xmlns:a16="http://schemas.microsoft.com/office/drawing/2014/main" id="{D8338A75-BF68-FAFB-957A-008247B4529E}"/>
              </a:ext>
            </a:extLst>
          </p:cNvPr>
          <p:cNvSpPr/>
          <p:nvPr/>
        </p:nvSpPr>
        <p:spPr>
          <a:xfrm>
            <a:off x="8258988" y="4826893"/>
            <a:ext cx="3676341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Em dành tình cảm gì đặc biệt cho người thân đó?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238;p18">
            <a:extLst>
              <a:ext uri="{FF2B5EF4-FFF2-40B4-BE49-F238E27FC236}">
                <a16:creationId xmlns:a16="http://schemas.microsoft.com/office/drawing/2014/main" id="{EFF1B56E-48DB-D748-D03F-73EE17A7AB95}"/>
              </a:ext>
            </a:extLst>
          </p:cNvPr>
          <p:cNvSpPr/>
          <p:nvPr/>
        </p:nvSpPr>
        <p:spPr>
          <a:xfrm>
            <a:off x="653432" y="4941433"/>
            <a:ext cx="3665232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ea typeface="Roboto"/>
                <a:cs typeface="Roboto"/>
                <a:sym typeface="Roboto"/>
              </a:rPr>
              <a:t>Những kỉ niệm nào em nhớ nhất về người thân đó?</a:t>
            </a:r>
            <a:endParaRPr lang="vi-VN" sz="3200"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38;p18">
            <a:extLst>
              <a:ext uri="{FF2B5EF4-FFF2-40B4-BE49-F238E27FC236}">
                <a16:creationId xmlns:a16="http://schemas.microsoft.com/office/drawing/2014/main" id="{AF0D8474-C5BB-FFD0-E86A-A25214C39EE9}"/>
              </a:ext>
            </a:extLst>
          </p:cNvPr>
          <p:cNvSpPr/>
          <p:nvPr/>
        </p:nvSpPr>
        <p:spPr>
          <a:xfrm>
            <a:off x="597862" y="1876136"/>
            <a:ext cx="3939471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Mong muốn của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em dành cho người thân đó là gì?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793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561C2-3AE8-6C49-6274-B523080C736C}"/>
              </a:ext>
            </a:extLst>
          </p:cNvPr>
          <p:cNvSpPr/>
          <p:nvPr/>
        </p:nvSpPr>
        <p:spPr>
          <a:xfrm>
            <a:off x="612956" y="215505"/>
            <a:ext cx="10935925" cy="1200329"/>
          </a:xfrm>
          <a:prstGeom prst="roundRect">
            <a:avLst/>
          </a:prstGeom>
          <a:solidFill>
            <a:srgbClr val="FFF0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3</a:t>
            </a:r>
            <a:r>
              <a:rPr lang="en-US" sz="3600">
                <a:solidFill>
                  <a:schemeClr val="tx1"/>
                </a:solidFill>
              </a:rPr>
              <a:t>. Viết một đoạn văn nêu tình cảm, cảm xúc của em đối với người thân.</a:t>
            </a:r>
          </a:p>
        </p:txBody>
      </p:sp>
      <p:sp>
        <p:nvSpPr>
          <p:cNvPr id="2" name="Google Shape;1145;p31">
            <a:extLst>
              <a:ext uri="{FF2B5EF4-FFF2-40B4-BE49-F238E27FC236}">
                <a16:creationId xmlns:a16="http://schemas.microsoft.com/office/drawing/2014/main" id="{6B28A6CB-0091-7667-73C5-6F101FA6FF26}"/>
              </a:ext>
            </a:extLst>
          </p:cNvPr>
          <p:cNvSpPr/>
          <p:nvPr/>
        </p:nvSpPr>
        <p:spPr>
          <a:xfrm rot="5400000">
            <a:off x="4699505" y="2771397"/>
            <a:ext cx="3056082" cy="2107812"/>
          </a:xfrm>
          <a:custGeom>
            <a:avLst/>
            <a:gdLst/>
            <a:ahLst/>
            <a:cxnLst/>
            <a:rect l="l" t="t" r="r" b="b"/>
            <a:pathLst>
              <a:path w="11298" h="9399" fill="none" extrusionOk="0">
                <a:moveTo>
                  <a:pt x="2566" y="784"/>
                </a:moveTo>
                <a:cubicBezTo>
                  <a:pt x="517" y="2017"/>
                  <a:pt x="0" y="6782"/>
                  <a:pt x="2533" y="8082"/>
                </a:cubicBezTo>
                <a:cubicBezTo>
                  <a:pt x="5066" y="9398"/>
                  <a:pt x="10398" y="8982"/>
                  <a:pt x="10698" y="6449"/>
                </a:cubicBezTo>
                <a:cubicBezTo>
                  <a:pt x="10998" y="3916"/>
                  <a:pt x="11298" y="834"/>
                  <a:pt x="9132" y="417"/>
                </a:cubicBezTo>
                <a:cubicBezTo>
                  <a:pt x="6965" y="1"/>
                  <a:pt x="3233" y="151"/>
                  <a:pt x="2200" y="1567"/>
                </a:cubicBezTo>
              </a:path>
            </a:pathLst>
          </a:custGeom>
          <a:solidFill>
            <a:schemeClr val="dk1"/>
          </a:solidFill>
          <a:ln w="28575" cap="rnd" cmpd="sng">
            <a:solidFill>
              <a:srgbClr val="000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" name="Google Shape;1127;p31">
            <a:extLst>
              <a:ext uri="{FF2B5EF4-FFF2-40B4-BE49-F238E27FC236}">
                <a16:creationId xmlns:a16="http://schemas.microsoft.com/office/drawing/2014/main" id="{0590E468-B747-1C98-6DC6-5257287FF910}"/>
              </a:ext>
            </a:extLst>
          </p:cNvPr>
          <p:cNvGrpSpPr/>
          <p:nvPr/>
        </p:nvGrpSpPr>
        <p:grpSpPr>
          <a:xfrm>
            <a:off x="7151110" y="1378815"/>
            <a:ext cx="4784219" cy="2542932"/>
            <a:chOff x="5593748" y="1101340"/>
            <a:chExt cx="4419981" cy="1879559"/>
          </a:xfrm>
        </p:grpSpPr>
        <p:sp>
          <p:nvSpPr>
            <p:cNvPr id="4" name="Google Shape;1128;p31">
              <a:extLst>
                <a:ext uri="{FF2B5EF4-FFF2-40B4-BE49-F238E27FC236}">
                  <a16:creationId xmlns:a16="http://schemas.microsoft.com/office/drawing/2014/main" id="{8786005C-C64C-0C21-2C81-E0694F399CEC}"/>
                </a:ext>
              </a:extLst>
            </p:cNvPr>
            <p:cNvSpPr/>
            <p:nvPr/>
          </p:nvSpPr>
          <p:spPr>
            <a:xfrm>
              <a:off x="6291256" y="1101340"/>
              <a:ext cx="3722473" cy="1879559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" name="Google Shape;1129;p31">
              <a:extLst>
                <a:ext uri="{FF2B5EF4-FFF2-40B4-BE49-F238E27FC236}">
                  <a16:creationId xmlns:a16="http://schemas.microsoft.com/office/drawing/2014/main" id="{04C2479C-9C7A-FA58-65A0-2ABB8241677E}"/>
                </a:ext>
              </a:extLst>
            </p:cNvPr>
            <p:cNvSpPr/>
            <p:nvPr/>
          </p:nvSpPr>
          <p:spPr>
            <a:xfrm rot="21225542" flipH="1">
              <a:off x="5593748" y="2157002"/>
              <a:ext cx="760019" cy="364909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" name="Google Shape;1137;p31">
            <a:extLst>
              <a:ext uri="{FF2B5EF4-FFF2-40B4-BE49-F238E27FC236}">
                <a16:creationId xmlns:a16="http://schemas.microsoft.com/office/drawing/2014/main" id="{DC606FA3-8DD1-1FCF-B7D4-46A571FF26B2}"/>
              </a:ext>
            </a:extLst>
          </p:cNvPr>
          <p:cNvGrpSpPr/>
          <p:nvPr/>
        </p:nvGrpSpPr>
        <p:grpSpPr>
          <a:xfrm>
            <a:off x="7335531" y="4172048"/>
            <a:ext cx="4701348" cy="2525688"/>
            <a:chOff x="5605601" y="3299652"/>
            <a:chExt cx="4343422" cy="1866812"/>
          </a:xfrm>
        </p:grpSpPr>
        <p:sp>
          <p:nvSpPr>
            <p:cNvPr id="15" name="Google Shape;1138;p31">
              <a:extLst>
                <a:ext uri="{FF2B5EF4-FFF2-40B4-BE49-F238E27FC236}">
                  <a16:creationId xmlns:a16="http://schemas.microsoft.com/office/drawing/2014/main" id="{64EED548-2A8A-ABE4-3048-F9D650035A23}"/>
                </a:ext>
              </a:extLst>
            </p:cNvPr>
            <p:cNvSpPr/>
            <p:nvPr/>
          </p:nvSpPr>
          <p:spPr>
            <a:xfrm>
              <a:off x="6226549" y="3299652"/>
              <a:ext cx="3722474" cy="1866812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" name="Google Shape;1139;p31">
              <a:extLst>
                <a:ext uri="{FF2B5EF4-FFF2-40B4-BE49-F238E27FC236}">
                  <a16:creationId xmlns:a16="http://schemas.microsoft.com/office/drawing/2014/main" id="{6E8B329F-4C12-4C7C-8750-51BBB4E3753A}"/>
                </a:ext>
              </a:extLst>
            </p:cNvPr>
            <p:cNvSpPr/>
            <p:nvPr/>
          </p:nvSpPr>
          <p:spPr>
            <a:xfrm rot="20085158" flipH="1">
              <a:off x="5605601" y="3718340"/>
              <a:ext cx="495467" cy="767880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" name="Google Shape;1112;p31">
            <a:extLst>
              <a:ext uri="{FF2B5EF4-FFF2-40B4-BE49-F238E27FC236}">
                <a16:creationId xmlns:a16="http://schemas.microsoft.com/office/drawing/2014/main" id="{7AE9715A-9294-A995-A844-F9BC0527B738}"/>
              </a:ext>
            </a:extLst>
          </p:cNvPr>
          <p:cNvGrpSpPr/>
          <p:nvPr/>
        </p:nvGrpSpPr>
        <p:grpSpPr>
          <a:xfrm>
            <a:off x="528531" y="1427854"/>
            <a:ext cx="4857367" cy="2542933"/>
            <a:chOff x="-757242" y="1088383"/>
            <a:chExt cx="4487562" cy="1879560"/>
          </a:xfrm>
        </p:grpSpPr>
        <p:sp>
          <p:nvSpPr>
            <p:cNvPr id="18" name="Google Shape;1113;p31">
              <a:extLst>
                <a:ext uri="{FF2B5EF4-FFF2-40B4-BE49-F238E27FC236}">
                  <a16:creationId xmlns:a16="http://schemas.microsoft.com/office/drawing/2014/main" id="{B1544CD8-F9ED-1432-E04A-D3317FEC9F8F}"/>
                </a:ext>
              </a:extLst>
            </p:cNvPr>
            <p:cNvSpPr/>
            <p:nvPr/>
          </p:nvSpPr>
          <p:spPr>
            <a:xfrm>
              <a:off x="-757242" y="1088383"/>
              <a:ext cx="3704663" cy="187956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" name="Google Shape;1114;p31">
              <a:extLst>
                <a:ext uri="{FF2B5EF4-FFF2-40B4-BE49-F238E27FC236}">
                  <a16:creationId xmlns:a16="http://schemas.microsoft.com/office/drawing/2014/main" id="{92C63D8C-E6E8-3BEE-4F0C-D062361D855E}"/>
                </a:ext>
              </a:extLst>
            </p:cNvPr>
            <p:cNvSpPr/>
            <p:nvPr/>
          </p:nvSpPr>
          <p:spPr>
            <a:xfrm rot="380728">
              <a:off x="2970298" y="2107798"/>
              <a:ext cx="760022" cy="364910"/>
            </a:xfrm>
            <a:custGeom>
              <a:avLst/>
              <a:gdLst/>
              <a:ahLst/>
              <a:cxnLst/>
              <a:rect l="l" t="t" r="r" b="b"/>
              <a:pathLst>
                <a:path w="4966" h="1251" fill="none" extrusionOk="0">
                  <a:moveTo>
                    <a:pt x="4966" y="1251"/>
                  </a:moveTo>
                  <a:cubicBezTo>
                    <a:pt x="3999" y="434"/>
                    <a:pt x="1300" y="1"/>
                    <a:pt x="0" y="101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" name="Google Shape;1122;p31">
            <a:extLst>
              <a:ext uri="{FF2B5EF4-FFF2-40B4-BE49-F238E27FC236}">
                <a16:creationId xmlns:a16="http://schemas.microsoft.com/office/drawing/2014/main" id="{829FDEAB-9826-3688-58C5-8FD773F9B5B6}"/>
              </a:ext>
            </a:extLst>
          </p:cNvPr>
          <p:cNvGrpSpPr/>
          <p:nvPr/>
        </p:nvGrpSpPr>
        <p:grpSpPr>
          <a:xfrm>
            <a:off x="394548" y="4154680"/>
            <a:ext cx="4860105" cy="2680409"/>
            <a:chOff x="-989991" y="3182922"/>
            <a:chExt cx="4490094" cy="1981174"/>
          </a:xfrm>
        </p:grpSpPr>
        <p:sp>
          <p:nvSpPr>
            <p:cNvPr id="24" name="Google Shape;1123;p31">
              <a:extLst>
                <a:ext uri="{FF2B5EF4-FFF2-40B4-BE49-F238E27FC236}">
                  <a16:creationId xmlns:a16="http://schemas.microsoft.com/office/drawing/2014/main" id="{6CF4C50D-0F13-AAAD-1A51-6F8A73B3D6DD}"/>
                </a:ext>
              </a:extLst>
            </p:cNvPr>
            <p:cNvSpPr/>
            <p:nvPr/>
          </p:nvSpPr>
          <p:spPr>
            <a:xfrm>
              <a:off x="-989991" y="3182922"/>
              <a:ext cx="3722783" cy="1981174"/>
            </a:xfrm>
            <a:custGeom>
              <a:avLst/>
              <a:gdLst/>
              <a:ahLst/>
              <a:cxnLst/>
              <a:rect l="l" t="t" r="r" b="b"/>
              <a:pathLst>
                <a:path w="10948" h="4217" fill="none" extrusionOk="0">
                  <a:moveTo>
                    <a:pt x="784" y="867"/>
                  </a:moveTo>
                  <a:cubicBezTo>
                    <a:pt x="0" y="2017"/>
                    <a:pt x="467" y="4049"/>
                    <a:pt x="1867" y="3999"/>
                  </a:cubicBezTo>
                  <a:cubicBezTo>
                    <a:pt x="3250" y="3933"/>
                    <a:pt x="9215" y="4216"/>
                    <a:pt x="9915" y="3849"/>
                  </a:cubicBezTo>
                  <a:cubicBezTo>
                    <a:pt x="10615" y="3483"/>
                    <a:pt x="10948" y="1733"/>
                    <a:pt x="10098" y="867"/>
                  </a:cubicBezTo>
                  <a:cubicBezTo>
                    <a:pt x="9265" y="0"/>
                    <a:pt x="1633" y="84"/>
                    <a:pt x="1167" y="1233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" name="Google Shape;1124;p31">
              <a:extLst>
                <a:ext uri="{FF2B5EF4-FFF2-40B4-BE49-F238E27FC236}">
                  <a16:creationId xmlns:a16="http://schemas.microsoft.com/office/drawing/2014/main" id="{A9727458-3364-09D3-7B8E-DBE255E20741}"/>
                </a:ext>
              </a:extLst>
            </p:cNvPr>
            <p:cNvSpPr/>
            <p:nvPr/>
          </p:nvSpPr>
          <p:spPr>
            <a:xfrm rot="1514842">
              <a:off x="2867541" y="3606934"/>
              <a:ext cx="632562" cy="875151"/>
            </a:xfrm>
            <a:custGeom>
              <a:avLst/>
              <a:gdLst/>
              <a:ahLst/>
              <a:cxnLst/>
              <a:rect l="l" t="t" r="r" b="b"/>
              <a:pathLst>
                <a:path w="5100" h="2000" fill="none" extrusionOk="0">
                  <a:moveTo>
                    <a:pt x="5099" y="0"/>
                  </a:moveTo>
                  <a:cubicBezTo>
                    <a:pt x="4849" y="883"/>
                    <a:pt x="3466" y="2000"/>
                    <a:pt x="1" y="1950"/>
                  </a:cubicBezTo>
                </a:path>
              </a:pathLst>
            </a:custGeom>
            <a:solidFill>
              <a:schemeClr val="dk1"/>
            </a:solidFill>
            <a:ln w="28575" cap="rnd" cmpd="sng">
              <a:solidFill>
                <a:srgbClr val="0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6" name="Google Shape;238;p18">
            <a:extLst>
              <a:ext uri="{FF2B5EF4-FFF2-40B4-BE49-F238E27FC236}">
                <a16:creationId xmlns:a16="http://schemas.microsoft.com/office/drawing/2014/main" id="{ED3074D2-97A2-8B1C-D772-5F635D98878C}"/>
              </a:ext>
            </a:extLst>
          </p:cNvPr>
          <p:cNvSpPr/>
          <p:nvPr/>
        </p:nvSpPr>
        <p:spPr>
          <a:xfrm>
            <a:off x="5342908" y="2831469"/>
            <a:ext cx="1938544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800">
                <a:latin typeface="+mj-lt"/>
                <a:ea typeface="Roboto"/>
                <a:cs typeface="Roboto"/>
                <a:sym typeface="Roboto"/>
              </a:rPr>
              <a:t>Tình cảm, cảm xúc đối với người thân</a:t>
            </a:r>
            <a:endParaRPr sz="28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7" name="Google Shape;238;p18">
            <a:extLst>
              <a:ext uri="{FF2B5EF4-FFF2-40B4-BE49-F238E27FC236}">
                <a16:creationId xmlns:a16="http://schemas.microsoft.com/office/drawing/2014/main" id="{22B37D10-37F1-6AA7-36E8-A1F1C39C31F7}"/>
              </a:ext>
            </a:extLst>
          </p:cNvPr>
          <p:cNvSpPr/>
          <p:nvPr/>
        </p:nvSpPr>
        <p:spPr>
          <a:xfrm>
            <a:off x="8203746" y="1918279"/>
            <a:ext cx="3637035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Mẹ là người gắn bó nhất với em trong cuộc sống.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38;p18">
            <a:extLst>
              <a:ext uri="{FF2B5EF4-FFF2-40B4-BE49-F238E27FC236}">
                <a16:creationId xmlns:a16="http://schemas.microsoft.com/office/drawing/2014/main" id="{D8338A75-BF68-FAFB-957A-008247B4529E}"/>
              </a:ext>
            </a:extLst>
          </p:cNvPr>
          <p:cNvSpPr/>
          <p:nvPr/>
        </p:nvSpPr>
        <p:spPr>
          <a:xfrm>
            <a:off x="8258988" y="4515398"/>
            <a:ext cx="3676341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Em vừa yêu mẹ, vừa thương mẹ, vừa biết ơn mẹ của mình.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238;p18">
            <a:extLst>
              <a:ext uri="{FF2B5EF4-FFF2-40B4-BE49-F238E27FC236}">
                <a16:creationId xmlns:a16="http://schemas.microsoft.com/office/drawing/2014/main" id="{EFF1B56E-48DB-D748-D03F-73EE17A7AB95}"/>
              </a:ext>
            </a:extLst>
          </p:cNvPr>
          <p:cNvSpPr/>
          <p:nvPr/>
        </p:nvSpPr>
        <p:spPr>
          <a:xfrm>
            <a:off x="675845" y="4503043"/>
            <a:ext cx="3665232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2800">
                <a:ea typeface="Roboto"/>
                <a:cs typeface="Roboto"/>
                <a:sym typeface="Roboto"/>
              </a:rPr>
              <a:t>Mẹ đã đồng hành cùng em trong việc học tập và mọi sinh hoạt trong cuộc sống bao năm nay.</a:t>
            </a:r>
            <a:endParaRPr lang="vi-VN" sz="2800"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38;p18">
            <a:extLst>
              <a:ext uri="{FF2B5EF4-FFF2-40B4-BE49-F238E27FC236}">
                <a16:creationId xmlns:a16="http://schemas.microsoft.com/office/drawing/2014/main" id="{AF0D8474-C5BB-FFD0-E86A-A25214C39EE9}"/>
              </a:ext>
            </a:extLst>
          </p:cNvPr>
          <p:cNvSpPr/>
          <p:nvPr/>
        </p:nvSpPr>
        <p:spPr>
          <a:xfrm>
            <a:off x="609523" y="1778676"/>
            <a:ext cx="3939471" cy="113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7" tIns="91199" rIns="160053" bIns="91199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Em mong mẹ 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en-US" sz="3200">
                <a:latin typeface="+mj-lt"/>
                <a:ea typeface="Roboto"/>
                <a:cs typeface="Roboto"/>
                <a:sym typeface="Roboto"/>
              </a:rPr>
              <a:t>luôn bình an, khoẻ mạnh, vui vẻ bên em và gia đình.</a:t>
            </a:r>
            <a:endParaRPr sz="3200">
              <a:latin typeface="+mj-lt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216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65EC8B-C2CD-5385-0773-B311DFC93EB2}"/>
              </a:ext>
            </a:extLst>
          </p:cNvPr>
          <p:cNvSpPr txBox="1"/>
          <p:nvPr/>
        </p:nvSpPr>
        <p:spPr>
          <a:xfrm>
            <a:off x="235735" y="5639361"/>
            <a:ext cx="10683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9683">
              <a:buClrTx/>
              <a:defRPr/>
            </a:pPr>
            <a:r>
              <a:rPr lang="en-US" sz="44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2.</a:t>
            </a:r>
            <a:endParaRPr lang="en-VN" sz="4400" b="1" kern="1200" dirty="0">
              <a:solidFill>
                <a:schemeClr val="bg1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8BF02-E4E7-8C1B-3F6E-6619EF3C844D}"/>
              </a:ext>
            </a:extLst>
          </p:cNvPr>
          <p:cNvSpPr txBox="1"/>
          <p:nvPr/>
        </p:nvSpPr>
        <p:spPr>
          <a:xfrm>
            <a:off x="307159" y="254369"/>
            <a:ext cx="11547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9683">
              <a:buClrTx/>
              <a:defRPr/>
            </a:pPr>
            <a:r>
              <a:rPr lang="en-VN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Thứ </a:t>
            </a:r>
            <a:r>
              <a:rPr lang="en-US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……..</a:t>
            </a:r>
            <a:r>
              <a:rPr lang="en-VN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gà</a:t>
            </a:r>
            <a:r>
              <a:rPr lang="en-US" sz="3200" b="1" kern="1200" err="1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ǀ</a:t>
            </a:r>
            <a:r>
              <a:rPr lang="en-VN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…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</a:t>
            </a:r>
            <a:r>
              <a:rPr lang="el-GR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κ</a:t>
            </a:r>
            <a:r>
              <a:rPr lang="en-VN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án</a:t>
            </a:r>
            <a:r>
              <a:rPr lang="en-US" sz="3200" b="1" kern="1200" err="1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Ƒ</a:t>
            </a:r>
            <a:r>
              <a:rPr lang="en-US" sz="3200" b="1">
                <a:solidFill>
                  <a:schemeClr val="bg1"/>
                </a:solidFill>
                <a:latin typeface="HP001 5 hàng" panose="020B0603050302020204" pitchFamily="34" charset="0"/>
                <a:cs typeface="HP001 5H Normal" panose="020B0603050302020204" pitchFamily="34" charset="0"/>
              </a:rPr>
              <a:t> 9</a:t>
            </a:r>
            <a:r>
              <a:rPr lang="en-VN" sz="3200" b="1" kern="120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 </a:t>
            </a:r>
            <a:r>
              <a:rPr lang="en-US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w</a:t>
            </a:r>
            <a:r>
              <a:rPr lang="en-VN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ăm 202</a:t>
            </a:r>
            <a:r>
              <a:rPr lang="en-US" sz="3200" b="1" kern="1200" dirty="0">
                <a:solidFill>
                  <a:schemeClr val="bg1"/>
                </a:solidFill>
                <a:latin typeface="HP001 5 hàng" panose="020B0603050302020204" pitchFamily="34" charset="0"/>
                <a:ea typeface="+mn-ea"/>
                <a:cs typeface="HP001 5H Normal" panose="020B0603050302020204" pitchFamily="34" charset="0"/>
              </a:rPr>
              <a:t>2</a:t>
            </a:r>
            <a:endParaRPr lang="en-VN" sz="3200" b="1" kern="1200" dirty="0">
              <a:solidFill>
                <a:schemeClr val="bg1"/>
              </a:solidFill>
              <a:latin typeface="HP001 5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09E84-3558-494B-8F1C-A612786698F2}"/>
              </a:ext>
            </a:extLst>
          </p:cNvPr>
          <p:cNvSpPr txBox="1"/>
          <p:nvPr/>
        </p:nvSpPr>
        <p:spPr>
          <a:xfrm>
            <a:off x="-35083" y="1281835"/>
            <a:ext cx="12232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9683">
              <a:buClrTx/>
              <a:defRPr/>
            </a:pP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VΗĞt đĲn văn </a:t>
            </a: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włu Ǉì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ζ </a:t>
            </a: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cảm, 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 defTabSz="739683">
              <a:buClrTx/>
              <a:defRPr/>
            </a:pP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cảm xúc đĒ vƞ wgưƟ 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vi-VN" sz="3600" b="1">
                <a:solidFill>
                  <a:schemeClr val="bg1"/>
                </a:solidFill>
                <a:latin typeface="HP001 4 hàng" panose="020B0603050302020204" pitchFamily="34" charset="0"/>
              </a:rPr>
              <a:t>ân</a:t>
            </a:r>
            <a:endParaRPr lang="en-VN" sz="36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0D55E-CB07-708B-B4A5-ACBDE56C4347}"/>
              </a:ext>
            </a:extLst>
          </p:cNvPr>
          <p:cNvSpPr txBox="1"/>
          <p:nvPr/>
        </p:nvSpPr>
        <p:spPr>
          <a:xfrm>
            <a:off x="4293263" y="839144"/>
            <a:ext cx="357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9683">
              <a:buClrTx/>
              <a:defRPr/>
            </a:pP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Lu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ΐ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İn Ǉập</a:t>
            </a:r>
            <a:endParaRPr lang="en-VN" sz="36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91DFD-E4F5-0DDB-7712-D57C6CCCFE72}"/>
              </a:ext>
            </a:extLst>
          </p:cNvPr>
          <p:cNvSpPr txBox="1"/>
          <p:nvPr/>
        </p:nvSpPr>
        <p:spPr>
          <a:xfrm>
            <a:off x="491050" y="2799088"/>
            <a:ext cx="192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39683">
              <a:buClrTx/>
              <a:defRPr/>
            </a:pP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3.</a:t>
            </a:r>
            <a:endParaRPr lang="en-VN" sz="36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DB8E15-2C01-BBE9-8241-C8C8463D5028}"/>
              </a:ext>
            </a:extLst>
          </p:cNvPr>
          <p:cNvSpPr txBox="1"/>
          <p:nvPr/>
        </p:nvSpPr>
        <p:spPr>
          <a:xfrm>
            <a:off x="4039591" y="2709216"/>
            <a:ext cx="408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9683">
              <a:buClrTx/>
              <a:defRPr/>
            </a:pP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Bài làm</a:t>
            </a:r>
            <a:endParaRPr lang="en-VN" sz="36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96B67-B2D9-AAB9-D870-546AAFABFCFF}"/>
              </a:ext>
            </a:extLst>
          </p:cNvPr>
          <p:cNvSpPr txBox="1"/>
          <p:nvPr/>
        </p:nvSpPr>
        <p:spPr>
          <a:xfrm>
            <a:off x="487117" y="3331118"/>
            <a:ext cx="11187603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 defTabSz="739683">
              <a:buClrTx/>
              <a:defRPr/>
            </a:pP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     </a:t>
            </a:r>
            <a:r>
              <a:rPr lang="vi-VN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Mẹ là wgưƟ gắn bó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η</a:t>
            </a:r>
            <a:r>
              <a:rPr lang="vi-VN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ất vƞ em Ǉr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Ϊ</a:t>
            </a:r>
            <a:r>
              <a:rPr lang="vi-VN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 cuℓ sūg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. </a:t>
            </a:r>
            <a:r>
              <a:rPr lang="vi-VN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Em νẂa ΐêu Ε−, νẂa κưΩg Ε−, νẂa λμĞt Ω Ε− của jìζ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. Mẹ đã đŬg hà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ζ 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cùng em Ǉr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Ϊ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νμ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İc hǌ Ǉập và jĊ ǧ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΅ζ 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hĲt Ǉr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Ϊ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 cuℓ sūg bao wăm way. Em j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Ϊ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g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Ε− 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luŪ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λ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Ű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ζ 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an,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δφ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Ǫ jạ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ζ, νί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i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ω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Ǫ 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χ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Ĺn em và gia đì</a:t>
            </a:r>
            <a:r>
              <a:rPr lang="el-GR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ζ</a:t>
            </a:r>
            <a:r>
              <a:rPr lang="en-US" sz="3600" b="1" kern="1200">
                <a:solidFill>
                  <a:schemeClr val="bg1"/>
                </a:solidFill>
                <a:latin typeface="HP001 4 hàng" panose="020B0603050302020204" pitchFamily="34" charset="0"/>
                <a:ea typeface="+mn-ea"/>
                <a:cs typeface="HP001 5H Normal" panose="020B0603050302020204" pitchFamily="34" charset="0"/>
              </a:rPr>
              <a:t>.</a:t>
            </a:r>
            <a:endParaRPr lang="en-VN" sz="3600" b="1" kern="1200" dirty="0">
              <a:solidFill>
                <a:schemeClr val="bg1"/>
              </a:solidFill>
              <a:latin typeface="HP001 4 hàng" panose="020B0603050302020204" pitchFamily="34" charset="0"/>
              <a:ea typeface="+mn-ea"/>
              <a:cs typeface="HP001 5H Normal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5561C2-3AE8-6C49-6274-B523080C736C}"/>
              </a:ext>
            </a:extLst>
          </p:cNvPr>
          <p:cNvSpPr/>
          <p:nvPr/>
        </p:nvSpPr>
        <p:spPr>
          <a:xfrm>
            <a:off x="612956" y="343403"/>
            <a:ext cx="10935925" cy="1200329"/>
          </a:xfrm>
          <a:prstGeom prst="roundRect">
            <a:avLst/>
          </a:prstGeom>
          <a:solidFill>
            <a:srgbClr val="FFF0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FF0000"/>
                </a:solidFill>
              </a:rPr>
              <a:t>4</a:t>
            </a:r>
            <a:r>
              <a:rPr lang="en-US" sz="3600">
                <a:solidFill>
                  <a:schemeClr val="tx1"/>
                </a:solidFill>
              </a:rPr>
              <a:t>. Đọc lại đoạn văn em viết, phát hiện lỗi và sửa lỗi (dùng từ, đặt câu, sắp xếp ý,…)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AC10A-AD8C-BFCF-2490-54FD17035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605" y="1953346"/>
            <a:ext cx="3718946" cy="47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81604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1130</Words>
  <Application>Microsoft Office PowerPoint</Application>
  <PresentationFormat>Custom</PresentationFormat>
  <Paragraphs>93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Nunito</vt:lpstr>
      <vt:lpstr>HP001 5 hàng</vt:lpstr>
      <vt:lpstr>HP001 4 hàng</vt:lpstr>
      <vt:lpstr>Maven Pro</vt:lpstr>
      <vt:lpstr>Gloria Hallelujah</vt:lpstr>
      <vt:lpstr>Fira Sans Extra Condensed</vt:lpstr>
      <vt:lpstr>Raleway SemiBold</vt:lpstr>
      <vt:lpstr>Team Building Class for Elementary by Slidesgo</vt:lpstr>
      <vt:lpstr>PowerPoint Presentation</vt:lpstr>
      <vt:lpstr>PowerPoint Presentation</vt:lpstr>
      <vt:lpstr>Luyện tập Viết đoạn văn  nêu tình cảm, cảm xúc đối với một người thân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Class</dc:title>
  <dc:creator>PC</dc:creator>
  <cp:lastModifiedBy>DELL</cp:lastModifiedBy>
  <cp:revision>128</cp:revision>
  <dcterms:modified xsi:type="dcterms:W3CDTF">2023-11-28T18:16:13Z</dcterms:modified>
</cp:coreProperties>
</file>