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7" r:id="rId3"/>
    <p:sldMasterId id="2147483730" r:id="rId4"/>
    <p:sldMasterId id="2147483760" r:id="rId5"/>
  </p:sldMasterIdLst>
  <p:notesMasterIdLst>
    <p:notesMasterId r:id="rId23"/>
  </p:notesMasterIdLst>
  <p:sldIdLst>
    <p:sldId id="11681" r:id="rId6"/>
    <p:sldId id="11691" r:id="rId7"/>
    <p:sldId id="11692" r:id="rId8"/>
    <p:sldId id="11698" r:id="rId9"/>
    <p:sldId id="11697" r:id="rId10"/>
    <p:sldId id="11649" r:id="rId11"/>
    <p:sldId id="11699" r:id="rId12"/>
    <p:sldId id="11659" r:id="rId13"/>
    <p:sldId id="11657" r:id="rId14"/>
    <p:sldId id="11660" r:id="rId15"/>
    <p:sldId id="260" r:id="rId16"/>
    <p:sldId id="11695" r:id="rId17"/>
    <p:sldId id="11696" r:id="rId18"/>
    <p:sldId id="11687" r:id="rId19"/>
    <p:sldId id="259" r:id="rId20"/>
    <p:sldId id="11700" r:id="rId21"/>
    <p:sldId id="116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  <a:srgbClr val="FF99CC"/>
    <a:srgbClr val="0000FF"/>
    <a:srgbClr val="FF0066"/>
    <a:srgbClr val="FF7C8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3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0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3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2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3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5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5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0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7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5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238125"/>
            <a:ext cx="1257003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9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9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30.png"/><Relationship Id="rId4" Type="http://schemas.openxmlformats.org/officeDocument/2006/relationships/image" Target="../media/image24.emf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409887" y="723809"/>
            <a:ext cx="8007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2004903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34" y="1989877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0" y="5057775"/>
            <a:ext cx="7339056" cy="1894911"/>
            <a:chOff x="8133073" y="822960"/>
            <a:chExt cx="3414824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414824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370822" y="1494186"/>
              <a:ext cx="3057785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137022" y="1738850"/>
              <a:ext cx="23566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346564" y="1228131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99032" y="55188"/>
            <a:ext cx="11488167" cy="1077218"/>
            <a:chOff x="0" y="99414"/>
            <a:chExt cx="7182465" cy="103058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1001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99414"/>
              <a:ext cx="7182465" cy="1030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 2.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632872" y="1250661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0959" y="1598065"/>
            <a:ext cx="9366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4223" y="2834040"/>
            <a:ext cx="10408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...)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586" y="4398372"/>
            <a:ext cx="9767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22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571017" y="-91848"/>
            <a:ext cx="11333275" cy="1292662"/>
            <a:chOff x="-32637" y="-121680"/>
            <a:chExt cx="7367259" cy="12926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-29832"/>
              <a:ext cx="7182465" cy="7447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32637" y="-121680"/>
              <a:ext cx="7367259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 2.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571017" y="1348800"/>
            <a:ext cx="11647918" cy="5509200"/>
          </a:xfrm>
          <a:custGeom>
            <a:avLst/>
            <a:gdLst>
              <a:gd name="connsiteX0" fmla="*/ 0 w 11647918"/>
              <a:gd name="connsiteY0" fmla="*/ 0 h 5509200"/>
              <a:gd name="connsiteX1" fmla="*/ 11647918 w 11647918"/>
              <a:gd name="connsiteY1" fmla="*/ 0 h 5509200"/>
              <a:gd name="connsiteX2" fmla="*/ 11647918 w 11647918"/>
              <a:gd name="connsiteY2" fmla="*/ 5509200 h 5509200"/>
              <a:gd name="connsiteX3" fmla="*/ 0 w 11647918"/>
              <a:gd name="connsiteY3" fmla="*/ 5509200 h 5509200"/>
              <a:gd name="connsiteX4" fmla="*/ 0 w 11647918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47918" h="5509200" fill="none" extrusionOk="0">
                <a:moveTo>
                  <a:pt x="0" y="0"/>
                </a:moveTo>
                <a:cubicBezTo>
                  <a:pt x="5210716" y="41470"/>
                  <a:pt x="9723604" y="156431"/>
                  <a:pt x="11647918" y="0"/>
                </a:cubicBezTo>
                <a:cubicBezTo>
                  <a:pt x="11662568" y="909095"/>
                  <a:pt x="11611124" y="3538254"/>
                  <a:pt x="11647918" y="5509200"/>
                </a:cubicBezTo>
                <a:cubicBezTo>
                  <a:pt x="9685563" y="5491553"/>
                  <a:pt x="4179325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1647918" h="5509200" stroke="0" extrusionOk="0">
                <a:moveTo>
                  <a:pt x="0" y="0"/>
                </a:moveTo>
                <a:cubicBezTo>
                  <a:pt x="2690503" y="53968"/>
                  <a:pt x="10228463" y="-1137"/>
                  <a:pt x="11647918" y="0"/>
                </a:cubicBezTo>
                <a:cubicBezTo>
                  <a:pt x="11491225" y="668795"/>
                  <a:pt x="11791985" y="4372812"/>
                  <a:pt x="11647918" y="5509200"/>
                </a:cubicBezTo>
                <a:cubicBezTo>
                  <a:pt x="10013558" y="5563742"/>
                  <a:pt x="4022477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571017" y="1751886"/>
            <a:ext cx="4360974" cy="1974079"/>
          </a:xfrm>
          <a:prstGeom prst="cloudCallout">
            <a:avLst>
              <a:gd name="adj1" fmla="val 6692"/>
              <a:gd name="adj2" fmla="val 89699"/>
            </a:avLst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Cloud Callout 5"/>
          <p:cNvSpPr/>
          <p:nvPr/>
        </p:nvSpPr>
        <p:spPr>
          <a:xfrm>
            <a:off x="7541735" y="1412014"/>
            <a:ext cx="4623275" cy="2854295"/>
          </a:xfrm>
          <a:prstGeom prst="cloudCallout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1204956" y="2138762"/>
            <a:ext cx="3674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73226" y="2054332"/>
            <a:ext cx="3931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istrator\Downloads\3cd63a49680bad55f4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1" y="3543817"/>
            <a:ext cx="3788886" cy="32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422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28330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503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8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" y="5493957"/>
            <a:ext cx="12196868" cy="1356902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:a16="http://schemas.microsoft.com/office/drawing/2014/main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04" y="208470"/>
            <a:ext cx="2000096" cy="9345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151419"/>
            <a:ext cx="1007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2 - 3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1617" y="1272061"/>
            <a:ext cx="101205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1.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5149" y="3549017"/>
            <a:ext cx="96909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vú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con.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89065"/>
            <a:ext cx="11049000" cy="887704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8" y="4072830"/>
            <a:ext cx="5760720" cy="3017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0512" y="184341"/>
            <a:ext cx="110497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767456" y="1318230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8967" y="1567318"/>
            <a:ext cx="452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trồng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9824" y="2223579"/>
            <a:ext cx="34170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say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gió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lay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4041" y="1486968"/>
            <a:ext cx="1888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6066" y="2538101"/>
            <a:ext cx="34439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Ai trồng cây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Người đó có hạnh phúc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Mong chờ cây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Mau lớn lên từng ngày</a:t>
            </a: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Ai trồng cây ...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Em trồng cây ...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Em trồng cây ...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                    ( Bế Kiên Quốc)</a:t>
            </a:r>
            <a:endParaRPr lang="vi-VN" sz="2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137022" y="1738850"/>
              <a:ext cx="23566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346564" y="1228131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26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324597" y="1126254"/>
            <a:ext cx="9947305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1" y="533400"/>
            <a:ext cx="10280436" cy="2438400"/>
          </a:xfrm>
          <a:prstGeom prst="rect">
            <a:avLst/>
          </a:prstGeom>
          <a:solidFill>
            <a:srgbClr val="FFBDBF"/>
          </a:solidFill>
          <a:ln w="25400" cap="flat" cmpd="sng" algn="ctr">
            <a:solidFill>
              <a:srgbClr val="FF99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kern="0" dirty="0">
                <a:solidFill>
                  <a:prstClr val="black"/>
                </a:solidFill>
                <a:latin typeface="Arial" panose="020B0604020202020204"/>
              </a:rPr>
              <a:t>Hãy giới thiệu về một đồ vật có nhiều kỉ niệm  với em?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7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1" y="533400"/>
            <a:ext cx="10280436" cy="2438400"/>
          </a:xfrm>
          <a:prstGeom prst="rect">
            <a:avLst/>
          </a:prstGeom>
          <a:solidFill>
            <a:srgbClr val="FFBDBF"/>
          </a:solidFill>
          <a:ln w="25400" cap="flat" cmpd="sng" algn="ctr">
            <a:solidFill>
              <a:srgbClr val="FF99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Tả</a:t>
            </a:r>
            <a:r>
              <a:rPr kumimoji="0" lang="vi-VN" sz="4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đặc điểm nổi bật về một đồ chơi của em.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6411" y="268480"/>
            <a:ext cx="10280436" cy="2438400"/>
          </a:xfrm>
          <a:prstGeom prst="rect">
            <a:avLst/>
          </a:prstGeom>
          <a:solidFill>
            <a:srgbClr val="FFBDBF"/>
          </a:solidFill>
          <a:ln w="25400" cap="flat" cmpd="sng" algn="ctr">
            <a:solidFill>
              <a:srgbClr val="FF996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</a:rPr>
              <a:t>Nêu công dụng của 1 đồ chơi mà em yêu thích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606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888" y="683664"/>
            <a:ext cx="869107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/>
              <a:t>* Nói từ 3 - 4 câu về một đồ chơi của em.</a:t>
            </a:r>
          </a:p>
        </p:txBody>
      </p:sp>
    </p:spTree>
    <p:extLst>
      <p:ext uri="{BB962C8B-B14F-4D97-AF65-F5344CB8AC3E}">
        <p14:creationId xmlns:p14="http://schemas.microsoft.com/office/powerpoint/2010/main" val="131733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-265471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5795" y="2804648"/>
            <a:ext cx="5571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26-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598" y="3514851"/>
            <a:ext cx="87209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226" y="256374"/>
            <a:ext cx="486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 CẦU CẦN ĐẠT</a:t>
            </a:r>
            <a:endParaRPr lang="vi-VN" sz="36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825" y="1513553"/>
            <a:ext cx="107346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itchFamily="34" charset="0"/>
                <a:cs typeface="Arial" pitchFamily="34" charset="0"/>
              </a:rPr>
              <a:t>- Biết kể tên một số câu chuyện đã đọc hay đã nghe. Nắm được nội dung câu chuyện đã đọc và câu chuyện bạn kể.</a:t>
            </a:r>
            <a:endParaRPr lang="vi-VN" sz="2800" dirty="0">
              <a:latin typeface="Arial" pitchFamily="34" charset="0"/>
              <a:cs typeface="Arial" pitchFamily="34" charset="0"/>
            </a:endParaRPr>
          </a:p>
          <a:p>
            <a:r>
              <a:rPr lang="nl-NL" sz="2800" dirty="0">
                <a:latin typeface="Arial" pitchFamily="34" charset="0"/>
                <a:cs typeface="Arial" pitchFamily="34" charset="0"/>
              </a:rPr>
              <a:t>- Hiểu được nhân vật mà bạn thích hay không thích.</a:t>
            </a:r>
            <a:endParaRPr lang="vi-VN" sz="2800" dirty="0">
              <a:latin typeface="Arial" pitchFamily="34" charset="0"/>
              <a:cs typeface="Arial" pitchFamily="34" charset="0"/>
            </a:endParaRPr>
          </a:p>
          <a:p>
            <a:r>
              <a:rPr lang="nl-NL" sz="2800" dirty="0">
                <a:latin typeface="Arial" pitchFamily="34" charset="0"/>
                <a:cs typeface="Arial" pitchFamily="34" charset="0"/>
              </a:rPr>
              <a:t>- Đọc mở rộng theo yêu cầu.</a:t>
            </a:r>
            <a:endParaRPr lang="vi-VN" sz="2800" dirty="0">
              <a:latin typeface="Arial" pitchFamily="34" charset="0"/>
              <a:cs typeface="Arial" pitchFamily="34" charset="0"/>
            </a:endParaRPr>
          </a:p>
          <a:p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825" y="3524866"/>
            <a:ext cx="10953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itchFamily="34" charset="0"/>
                <a:cs typeface="Arial" pitchFamily="34" charset="0"/>
              </a:rPr>
              <a:t>- Biết viết một đoạn văn nêu được lí do em thích hoặc không thích một nhân vật trong câu chuyện đã đọc hoặc đã nghe.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0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dirty="0">
                  <a:solidFill>
                    <a:srgbClr val="2888E1"/>
                  </a:solidFill>
                  <a:latin typeface="OpenSans"/>
                </a:rPr>
                <a:t>* </a:t>
              </a:r>
              <a:r>
                <a:rPr lang="vi-VN" sz="3600" b="1" dirty="0">
                  <a:solidFill>
                    <a:srgbClr val="2888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vi-VN" sz="3600" b="1" i="0" dirty="0">
                  <a:solidFill>
                    <a:srgbClr val="2888E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768017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8412" y="1663548"/>
            <a:ext cx="4285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istrator\Downloads\Ảnh 20-11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13" y="3042768"/>
            <a:ext cx="178117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ownloads\Ảnh 20-11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3" y="3561946"/>
            <a:ext cx="1819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ownloads\Ảnh 20-11\images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18" y="3895187"/>
            <a:ext cx="18764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ownloads\Ảnh 20-11\images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42" y="2095632"/>
            <a:ext cx="180975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Ảnh 20-11\chu_cuoi_cung_trang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75" y="1884801"/>
            <a:ext cx="1953540" cy="273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623</Words>
  <Application>Microsoft Office PowerPoint</Application>
  <PresentationFormat>Widescreen</PresentationFormat>
  <Paragraphs>96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等线 Light</vt:lpstr>
      <vt:lpstr>Arial</vt:lpstr>
      <vt:lpstr>Arial-Rounded</vt:lpstr>
      <vt:lpstr>Baloo</vt:lpstr>
      <vt:lpstr>Calibri</vt:lpstr>
      <vt:lpstr>OpenSans</vt:lpstr>
      <vt:lpstr>Times New Roman</vt:lpstr>
      <vt:lpstr>Office 主题</vt:lpstr>
      <vt:lpstr>Office Theme</vt:lpstr>
      <vt:lpstr>2_Office 主题​​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73</cp:revision>
  <dcterms:created xsi:type="dcterms:W3CDTF">2022-06-19T14:38:22Z</dcterms:created>
  <dcterms:modified xsi:type="dcterms:W3CDTF">2023-12-09T16:35:52Z</dcterms:modified>
</cp:coreProperties>
</file>