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343" r:id="rId2"/>
    <p:sldId id="264" r:id="rId3"/>
    <p:sldId id="277" r:id="rId4"/>
    <p:sldId id="333" r:id="rId5"/>
    <p:sldId id="315" r:id="rId6"/>
    <p:sldId id="332" r:id="rId7"/>
    <p:sldId id="313" r:id="rId8"/>
    <p:sldId id="336" r:id="rId9"/>
    <p:sldId id="293" r:id="rId10"/>
    <p:sldId id="299" r:id="rId11"/>
    <p:sldId id="339" r:id="rId12"/>
    <p:sldId id="353" r:id="rId13"/>
    <p:sldId id="342" r:id="rId14"/>
    <p:sldId id="345" r:id="rId15"/>
    <p:sldId id="347" r:id="rId16"/>
    <p:sldId id="346" r:id="rId17"/>
    <p:sldId id="338" r:id="rId18"/>
    <p:sldId id="350" r:id="rId19"/>
    <p:sldId id="348" r:id="rId20"/>
    <p:sldId id="349" r:id="rId21"/>
    <p:sldId id="355" r:id="rId22"/>
    <p:sldId id="351" r:id="rId23"/>
    <p:sldId id="356" r:id="rId24"/>
    <p:sldId id="278" r:id="rId25"/>
    <p:sldId id="270" r:id="rId26"/>
    <p:sldId id="285" r:id="rId27"/>
    <p:sldId id="296" r:id="rId28"/>
    <p:sldId id="373" r:id="rId29"/>
  </p:sldIdLst>
  <p:sldSz cx="12192000" cy="6858000"/>
  <p:notesSz cx="6858000" cy="9144000"/>
  <p:embeddedFontLst>
    <p:embeddedFont>
      <p:font typeface="等线" panose="02010600030101010101" pitchFamily="2" charset="-122"/>
      <p:regular r:id="rId31"/>
    </p:embeddedFont>
    <p:embeddedFont>
      <p:font typeface="等线 Light" panose="02010600030101010101" pitchFamily="2" charset="-122"/>
      <p:regular r:id="rId32"/>
    </p:embeddedFont>
    <p:embeddedFont>
      <p:font typeface="微软雅黑" panose="020B0503020204020204" pitchFamily="34" charset="-122"/>
      <p:regular r:id="rId33"/>
      <p:bold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Open Sans" panose="020B0606030504020204" pitchFamily="34" charset="0"/>
      <p:bold r:id="rId39"/>
    </p:embeddedFont>
    <p:embeddedFont>
      <p:font typeface="UTM Aquarelle" panose="02040603050506020204" pitchFamily="18" charset="0"/>
      <p:regular r:id="rId40"/>
    </p:embeddedFont>
    <p:embeddedFont>
      <p:font typeface="UTM Aristote" panose="02040603050506020204" pitchFamily="18" charset="0"/>
      <p:regular r:id="rId41"/>
    </p:embeddedFont>
    <p:embeddedFont>
      <p:font typeface="UTM Atlas" panose="02040603050506020204" pitchFamily="18" charset="0"/>
      <p:regular r:id="rId42"/>
      <p:bold r:id="rId43"/>
    </p:embeddedFont>
    <p:embeddedFont>
      <p:font typeface="UTM Beautiful Caps" panose="02040603050506020204" pitchFamily="18" charset="0"/>
      <p:regular r:id="rId44"/>
    </p:embeddedFont>
    <p:embeddedFont>
      <p:font typeface="UTM Dai Co Viet" panose="02040603050506020204" pitchFamily="18" charset="0"/>
      <p:regular r:id="rId45"/>
    </p:embeddedFont>
    <p:embeddedFont>
      <p:font typeface="UTM French Vanilla" panose="02040603050506020204" pitchFamily="18" charset="0"/>
      <p:regular r:id="rId46"/>
    </p:embeddedFont>
    <p:embeddedFont>
      <p:font typeface="UTM Isadora" panose="02040603050506020204" pitchFamily="18" charset="0"/>
      <p:regular r:id="rId47"/>
      <p:bold r:id="rId48"/>
    </p:embeddedFont>
    <p:embeddedFont>
      <p:font typeface="UTM Magnesium" panose="02040603050506020204" pitchFamily="18" charset="0"/>
      <p:regular r:id="rId49"/>
    </p:embeddedFont>
    <p:embeddedFont>
      <p:font typeface="UTM Mother" panose="02040603050506020204" pitchFamily="18" charset="0"/>
      <p:regular r:id="rId50"/>
    </p:embeddedFont>
    <p:embeddedFont>
      <p:font typeface="UTM Showcard" panose="02040603050506020204" pitchFamily="18" charset="0"/>
      <p:regular r:id="rId51"/>
    </p:embeddedFont>
  </p:embeddedFontLst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3BC3"/>
    <a:srgbClr val="BBE1EA"/>
    <a:srgbClr val="FFF8FF"/>
    <a:srgbClr val="2C9AC6"/>
    <a:srgbClr val="39A7D3"/>
    <a:srgbClr val="5DB7DB"/>
    <a:srgbClr val="FEF5EF"/>
    <a:srgbClr val="EB6C15"/>
    <a:srgbClr val="BCBEF1"/>
    <a:srgbClr val="72BE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83" autoAdjust="0"/>
    <p:restoredTop sz="87933" autoAdjust="0"/>
  </p:normalViewPr>
  <p:slideViewPr>
    <p:cSldViewPr snapToGrid="0">
      <p:cViewPr varScale="1">
        <p:scale>
          <a:sx n="54" d="100"/>
          <a:sy n="54" d="100"/>
        </p:scale>
        <p:origin x="126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8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E543B-50D6-49BC-9D11-22362738E59E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45193-9164-46A4-8EEC-A752B77F82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67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711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257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868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211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990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998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06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257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257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345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262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420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420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67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CAB17-4845-4C74-910D-5FB758258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C24EB39-8DE9-4E1D-AAC5-8822C9C87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619A85-AC21-4A02-AD01-37D7CE873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251C2D-25FF-40BE-80B5-8B4C4018D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8B278F-3DEA-490C-9CAD-06FD8A9DE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48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6B596CC-7BDC-4294-AF76-D6FF43CA7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B3B7253-E21C-479D-AE19-49C0A4C7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9CE7C0-9F69-4B91-92DA-81F6C821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8DC51F-6A5D-4D38-B855-21FA2979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009530-BAA1-43F6-8014-E9A4E620C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28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2E9A98-58AA-4DE6-8001-29D448531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BF7653-EF5E-426B-A804-DBF60EBF4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154B8B-7203-4CB2-B452-46C85FAA1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5B8721-81E9-4585-9A57-74F5732EB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D77C66-FACC-4585-A503-8A8A20C2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787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0268EE4-EBD5-4BE9-8385-0BADCF4C5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10122" r="30255" b="9877"/>
          <a:stretch/>
        </p:blipFill>
        <p:spPr>
          <a:xfrm rot="16200000">
            <a:off x="2666999" y="-2667003"/>
            <a:ext cx="6858004" cy="12192001"/>
          </a:xfrm>
          <a:prstGeom prst="rect">
            <a:avLst/>
          </a:prstGeom>
        </p:spPr>
      </p:pic>
      <p:pic>
        <p:nvPicPr>
          <p:cNvPr id="8" name="Picture 6" descr="D:\png\透明气泡.png">
            <a:extLst>
              <a:ext uri="{FF2B5EF4-FFF2-40B4-BE49-F238E27FC236}">
                <a16:creationId xmlns:a16="http://schemas.microsoft.com/office/drawing/2014/main" id="{25BAA237-EA73-4323-9186-65A332D3D1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png\透明气泡.png">
            <a:extLst>
              <a:ext uri="{FF2B5EF4-FFF2-40B4-BE49-F238E27FC236}">
                <a16:creationId xmlns:a16="http://schemas.microsoft.com/office/drawing/2014/main" id="{DABBEF21-4DF9-4710-8B00-775933AFEE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png\透明气泡.png">
            <a:extLst>
              <a:ext uri="{FF2B5EF4-FFF2-40B4-BE49-F238E27FC236}">
                <a16:creationId xmlns:a16="http://schemas.microsoft.com/office/drawing/2014/main" id="{54D32456-9219-4B8F-A2EF-800DA5BD44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png\透明气泡.png">
            <a:extLst>
              <a:ext uri="{FF2B5EF4-FFF2-40B4-BE49-F238E27FC236}">
                <a16:creationId xmlns:a16="http://schemas.microsoft.com/office/drawing/2014/main" id="{F526B4D8-E028-4ADB-9EEB-FB5266C1BB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png\透明气泡.png">
            <a:extLst>
              <a:ext uri="{FF2B5EF4-FFF2-40B4-BE49-F238E27FC236}">
                <a16:creationId xmlns:a16="http://schemas.microsoft.com/office/drawing/2014/main" id="{8A2C5B49-E93D-4D8A-BC05-E3BE73B55C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png\透明气泡.png">
            <a:extLst>
              <a:ext uri="{FF2B5EF4-FFF2-40B4-BE49-F238E27FC236}">
                <a16:creationId xmlns:a16="http://schemas.microsoft.com/office/drawing/2014/main" id="{A654F572-27EA-497D-9828-14657F4850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png\透明气泡.png">
            <a:extLst>
              <a:ext uri="{FF2B5EF4-FFF2-40B4-BE49-F238E27FC236}">
                <a16:creationId xmlns:a16="http://schemas.microsoft.com/office/drawing/2014/main" id="{069602EC-C33A-4589-BEF3-4B00FF47B5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id="{3D8C89B9-E996-41B9-892E-3E9F44CE2E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id="{FCFC13B8-CF41-4B5D-A94E-8ED2053A58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id="{E6B8219A-3198-48ED-8618-C54B4F858B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id="{CB88E456-8C19-4C01-8164-1B97240D94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png\透明气泡.png">
            <a:extLst>
              <a:ext uri="{FF2B5EF4-FFF2-40B4-BE49-F238E27FC236}">
                <a16:creationId xmlns:a16="http://schemas.microsoft.com/office/drawing/2014/main" id="{34FB05DB-E779-4777-B4CF-55319AB647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4.16667E-7 7.40741E-7 C 0.0431 0.00093 0.08607 0.00093 0.12917 0.00255 C 0.14245 0.00301 0.15417 0.01829 0.16615 0.02708 C 0.17865 0.03611 0.16003 0.02199 0.17292 0.03449 C 0.17513 0.0368 0.17956 0.03958 0.17956 0.03981 C 0.19049 0.06319 0.17682 0.03518 0.18659 0.0493 C 0.18997 0.05463 0.1931 0.06134 0.19648 0.06667 C 0.20039 0.07222 0.20169 0.08079 0.20547 0.08634 C 0.21146 0.10532 0.20352 0.08218 0.21237 0.09884 C 0.21367 0.10162 0.21445 0.10579 0.21575 0.10856 C 0.21654 0.11088 0.21797 0.1118 0.21914 0.11366 C 0.22344 0.12222 0.22682 0.13542 0.23138 0.14329 C 0.24062 0.15926 0.25104 0.17477 0.26172 0.18518 C 0.26823 0.19143 0.27526 0.19375 0.2819 0.19745 C 0.33216 0.19653 0.38229 0.19653 0.43268 0.19514 C 0.44531 0.19468 0.45924 0.18356 0.472 0.18032 C 0.48346 0.17153 0.4957 0.16597 0.50781 0.16296 C 0.51849 0.15532 0.51198 0.15856 0.52682 0.15555 C 0.53503 0.14977 0.54219 0.14537 0.55065 0.14329 C 0.56016 0.13611 0.57174 0.13148 0.5819 0.12847 C 0.59349 0.11574 0.6056 0.10625 0.61693 0.09375 C 0.62474 0.08518 0.63477 0.08518 0.64271 0.07662 C 0.65078 0.06759 0.65898 0.05903 0.66745 0.05185 C 0.67656 0.04421 0.68724 0.04236 0.69674 0.03704 C 0.76823 0.03796 0.83984 0.03796 0.9112 0.03958 C 0.91901 0.03981 0.92513 0.05 0.93268 0.05185 C 0.94844 0.05579 0.96328 0.06481 0.97852 0.07153 C 0.98398 0.0794 0.98984 0.08148 0.9957 0.08634 C 1.00768 0.0963 1.02096 0.10347 1.03385 0.10625 C 1.04167 0.11042 1.04922 0.11412 1.05742 0.11597 C 1.06901 0.12245 1.06042 0.11852 1.08437 0.11852 " pathEditMode="relative" rAng="0" ptsTypes="AAAAAAAAAAAAAAAAAAAAAAAAAAAAAAA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9" y="986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2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DB1D70-9BFD-436B-8F0B-D1563607F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F54C16-0680-40A6-B25A-FC767B3B4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220AB3E-2871-42C3-A3FA-1B08D72E3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3FF7CF-9C30-4073-AC6D-BAF60D1DD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80CDDE-AAFE-4879-B83C-C27AC15BE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6312D8-63D8-4000-B08E-07FF2E2C0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093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47E638-BF9B-4062-BE26-0466B4C0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1573C3-31F7-4D61-8B89-0F4CA0BDF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BAE128-187D-4DC7-BE2C-51DB98E46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9A20118-231F-41FC-9128-82EED9C5BE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28F244-7DF0-4176-A283-7DB684B289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CEE06D0-8AB2-44FF-A01D-C599B1FC5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E838C53-E257-45DD-81A2-1E44CEC72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13EF872-4C4B-4937-BDE9-267AA1B5B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293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CF069-FA11-44DB-B295-5928B03C3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138DCC0-1C7B-4C0F-99C0-5C3628088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CE5B6CA-5489-4CF1-A06F-FA1D6B513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FB361FC-74F4-49B9-8904-F01769F3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305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897FEB-C037-4B94-A5DB-551470D79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39E76E7-8A95-4999-B41C-80CC05527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76953C-DCC2-4A8D-A58D-683CD471F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400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CF788A-C1B8-49B1-A896-E100993FE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2A2547-5343-4AB7-9206-82C780A9F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39E5BD-D950-4063-94BF-6E3EEB331D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8236A9-62EB-4D13-B4F6-BB432805E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1364B3-0A7C-4E69-9FE3-BE41425E3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F2569A-56FC-4A61-A06E-5207D0FE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190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B6F7B-ED6E-46F6-BA06-E6A2418B7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77F3917-8F70-445B-83AA-C6F136F56E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E06BBAF-200B-4C66-8079-A4B3D153C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0C4386-B761-4FA2-BB2E-3E451CFEA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CEC48A-AE56-4E5B-853D-42DECEDC7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58B8922-FE68-45FB-8BED-64DFEB35F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249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2AB379-AC5D-4F04-9B8B-02545E068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9C4F83E-9D99-4804-BE4A-D4D0E5708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C44769-D2D7-48A9-9EA2-22C5BDC20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73C60-BC11-41AC-873C-A41CFB2E832E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44FC32-ADB6-4687-944B-19CBF60E6D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8D36AC-60DE-4B55-8531-CD1E8A03C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Content Placeholder 12" descr="cdc42615100be655bf1a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71600" y="-95250"/>
            <a:ext cx="1143318" cy="114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2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0.jpg"/><Relationship Id="rId7" Type="http://schemas.openxmlformats.org/officeDocument/2006/relationships/image" Target="../media/image64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8.png"/><Relationship Id="rId3" Type="http://schemas.openxmlformats.org/officeDocument/2006/relationships/image" Target="../media/image67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69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39653980716707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EF8A4B50-DD9C-4A97-9972-76F334292736}"/>
              </a:ext>
            </a:extLst>
          </p:cNvPr>
          <p:cNvSpPr txBox="1"/>
          <p:nvPr/>
        </p:nvSpPr>
        <p:spPr>
          <a:xfrm>
            <a:off x="4205980" y="2250734"/>
            <a:ext cx="72240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>
                <a:solidFill>
                  <a:srgbClr val="893BC3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0" dist="254000" dir="8100000" algn="tr" rotWithShape="0">
                    <a:srgbClr val="EA9F73"/>
                  </a:outerShdw>
                </a:effectLst>
                <a:latin typeface="UTM Atlas" pitchFamily="18" charset="0"/>
                <a:ea typeface="黄彦文行书字体" panose="02010601030101010101" pitchFamily="2" charset="-122"/>
                <a:cs typeface="经典中圆简" panose="02010609000101010101" pitchFamily="49" charset="-122"/>
              </a:rPr>
              <a:t>VÙNG BIỂN</a:t>
            </a:r>
          </a:p>
          <a:p>
            <a:pPr algn="ctr"/>
            <a:r>
              <a:rPr lang="vi-VN" altLang="zh-CN" sz="7200" b="1" dirty="0">
                <a:solidFill>
                  <a:srgbClr val="893BC3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0" dist="254000" dir="8100000" algn="tr" rotWithShape="0">
                    <a:srgbClr val="EA9F73"/>
                  </a:outerShdw>
                </a:effectLst>
                <a:latin typeface="UTM Atlas" pitchFamily="18" charset="0"/>
                <a:ea typeface="黄彦文行书字体" panose="02010601030101010101" pitchFamily="2" charset="-122"/>
                <a:cs typeface="经典中圆简" panose="02010609000101010101" pitchFamily="49" charset="-122"/>
              </a:rPr>
              <a:t>Nước ta</a:t>
            </a:r>
            <a:endParaRPr lang="en-US" altLang="zh-CN" sz="7200" b="1" dirty="0">
              <a:solidFill>
                <a:srgbClr val="893BC3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0" dist="254000" dir="8100000" algn="tr" rotWithShape="0">
                  <a:srgbClr val="EA9F73"/>
                </a:outerShdw>
              </a:effectLst>
              <a:latin typeface="UTM Atlas" pitchFamily="18" charset="0"/>
              <a:ea typeface="黄彦文行书字体" panose="02010601030101010101" pitchFamily="2" charset="-122"/>
              <a:cs typeface="经典中圆简" panose="0201060900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DDDC9C5-2FDD-4F47-B562-D058F2ECE870}"/>
              </a:ext>
            </a:extLst>
          </p:cNvPr>
          <p:cNvSpPr txBox="1"/>
          <p:nvPr/>
        </p:nvSpPr>
        <p:spPr>
          <a:xfrm>
            <a:off x="182609" y="5615491"/>
            <a:ext cx="3285531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</a:rPr>
              <a:t>Trang 77, 78, 79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41856" y="1428942"/>
            <a:ext cx="1590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rgbClr val="5DB7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Địa</a:t>
            </a:r>
            <a:r>
              <a:rPr lang="en-US" sz="3200" b="1" u="sng" dirty="0">
                <a:solidFill>
                  <a:srgbClr val="5DB7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200" b="1" u="sng" dirty="0" err="1">
                <a:solidFill>
                  <a:srgbClr val="5DB7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lí</a:t>
            </a:r>
            <a:endParaRPr lang="en-US" sz="3200" b="1" u="sng" dirty="0">
              <a:solidFill>
                <a:srgbClr val="5DB7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istote" pitchFamily="18" charset="0"/>
            </a:endParaRPr>
          </a:p>
        </p:txBody>
      </p:sp>
      <p:pic>
        <p:nvPicPr>
          <p:cNvPr id="6" name="Picture 6" descr="D:\png\透明气泡.png">
            <a:extLst>
              <a:ext uri="{FF2B5EF4-FFF2-40B4-BE49-F238E27FC236}">
                <a16:creationId xmlns:a16="http://schemas.microsoft.com/office/drawing/2014/main" id="{5849F878-AFA0-4DFB-941E-AB313155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png\透明气泡.png">
            <a:extLst>
              <a:ext uri="{FF2B5EF4-FFF2-40B4-BE49-F238E27FC236}">
                <a16:creationId xmlns:a16="http://schemas.microsoft.com/office/drawing/2014/main" id="{135BC396-A63A-4071-937B-519BF69BF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png\透明气泡.png">
            <a:extLst>
              <a:ext uri="{FF2B5EF4-FFF2-40B4-BE49-F238E27FC236}">
                <a16:creationId xmlns:a16="http://schemas.microsoft.com/office/drawing/2014/main" id="{6F8E04FF-A695-4125-B28B-E5FF9D8F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png\透明气泡.png">
            <a:extLst>
              <a:ext uri="{FF2B5EF4-FFF2-40B4-BE49-F238E27FC236}">
                <a16:creationId xmlns:a16="http://schemas.microsoft.com/office/drawing/2014/main" id="{E1B54889-7C2C-4BE6-BE85-5BF99EEF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png\透明气泡.png">
            <a:extLst>
              <a:ext uri="{FF2B5EF4-FFF2-40B4-BE49-F238E27FC236}">
                <a16:creationId xmlns:a16="http://schemas.microsoft.com/office/drawing/2014/main" id="{4AF8364F-5BB9-47FE-8DD2-355EFEA1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png\透明气泡.png">
            <a:extLst>
              <a:ext uri="{FF2B5EF4-FFF2-40B4-BE49-F238E27FC236}">
                <a16:creationId xmlns:a16="http://schemas.microsoft.com/office/drawing/2014/main" id="{132825E6-0F01-4370-A419-4EFB9D48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png\透明气泡.png">
            <a:extLst>
              <a:ext uri="{FF2B5EF4-FFF2-40B4-BE49-F238E27FC236}">
                <a16:creationId xmlns:a16="http://schemas.microsoft.com/office/drawing/2014/main" id="{4C0F8690-7E15-41BE-95F8-0397785EF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png\透明气泡.png">
            <a:extLst>
              <a:ext uri="{FF2B5EF4-FFF2-40B4-BE49-F238E27FC236}">
                <a16:creationId xmlns:a16="http://schemas.microsoft.com/office/drawing/2014/main" id="{CA37FC09-26E3-45B5-A136-00A8A61AF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id="{7059A3A7-868E-41B8-A1F9-CE9A716A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id="{EFD7570A-8976-41DC-A50B-4A4377E4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id="{0EAA62F6-962B-4395-B05E-9F731ED6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id="{DFC8B89A-8D2F-4AB9-8B65-79657650F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39552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5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2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3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4.16667E-7 7.40741E-7 C 0.0431 0.00093 0.08607 0.00093 0.12917 0.00255 C 0.14245 0.00301 0.15417 0.01829 0.16615 0.02708 C 0.17865 0.03611 0.16003 0.02199 0.17292 0.03449 C 0.17513 0.0368 0.17956 0.03958 0.17956 0.03981 C 0.19049 0.06319 0.17682 0.03518 0.18659 0.0493 C 0.18997 0.05463 0.1931 0.06134 0.19648 0.06667 C 0.20039 0.07222 0.20169 0.08079 0.20547 0.08634 C 0.21146 0.10532 0.20352 0.08218 0.21237 0.09884 C 0.21367 0.10162 0.21445 0.10579 0.21575 0.10856 C 0.21654 0.11088 0.21797 0.1118 0.21914 0.11366 C 0.22344 0.12222 0.22682 0.13542 0.23138 0.14329 C 0.24062 0.15926 0.25104 0.17477 0.26172 0.18518 C 0.26823 0.19143 0.27526 0.19375 0.2819 0.19745 C 0.33216 0.19653 0.38229 0.19653 0.43268 0.19514 C 0.44531 0.19468 0.45924 0.18356 0.472 0.18032 C 0.48346 0.17153 0.4957 0.16597 0.50781 0.16296 C 0.51849 0.15532 0.51198 0.15856 0.52682 0.15555 C 0.53503 0.14977 0.54219 0.14537 0.55065 0.14329 C 0.56016 0.13611 0.57174 0.13148 0.5819 0.12847 C 0.59349 0.11574 0.6056 0.10625 0.61693 0.09375 C 0.62474 0.08518 0.63477 0.08518 0.64271 0.07662 C 0.65078 0.06759 0.65898 0.05903 0.66745 0.05185 C 0.67656 0.04421 0.68724 0.04236 0.69674 0.03704 C 0.76823 0.03796 0.83984 0.03796 0.9112 0.03958 C 0.91901 0.03981 0.92513 0.05 0.93268 0.05185 C 0.94844 0.05579 0.96328 0.06481 0.97852 0.07153 C 0.98398 0.0794 0.98984 0.08148 0.9957 0.08634 C 1.00768 0.0963 1.02096 0.10347 1.03385 0.10625 C 1.04167 0.11042 1.04922 0.11412 1.05742 0.11597 C 1.06901 0.12245 1.06042 0.11852 1.08437 0.11852 " pathEditMode="relative" rAng="0" ptsTypes="AAAAAAAAAAAAAAAAAAAAAAAAAAAAAAA">
                                      <p:cBhvr>
                                        <p:cTn id="3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9" y="986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3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3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4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4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49CD571-AEDF-446C-BA78-881934B7F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" y="3354902"/>
            <a:ext cx="12184688" cy="350309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50CCFA10-0CF3-41AB-944C-BAA2BCA201A5}"/>
              </a:ext>
            </a:extLst>
          </p:cNvPr>
          <p:cNvSpPr/>
          <p:nvPr/>
        </p:nvSpPr>
        <p:spPr>
          <a:xfrm flipV="1">
            <a:off x="-3656" y="0"/>
            <a:ext cx="12192000" cy="6858001"/>
          </a:xfrm>
          <a:prstGeom prst="rect">
            <a:avLst/>
          </a:prstGeom>
          <a:gradFill>
            <a:gsLst>
              <a:gs pos="36000">
                <a:srgbClr val="FEF5EF"/>
              </a:gs>
              <a:gs pos="0">
                <a:srgbClr val="FEF5E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769" y="3562449"/>
            <a:ext cx="5805725" cy="308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42" y="3429000"/>
            <a:ext cx="5863226" cy="3221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768" y="221788"/>
            <a:ext cx="5805725" cy="3131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43" y="198659"/>
            <a:ext cx="5863226" cy="3154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Rectangle 70">
            <a:extLst>
              <a:ext uri="{FF2B5EF4-FFF2-40B4-BE49-F238E27FC236}">
                <a16:creationId xmlns:a16="http://schemas.microsoft.com/office/drawing/2014/main" id="{894455A2-0210-445C-8313-BBF8BCD11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262" y="2803766"/>
            <a:ext cx="6684579" cy="867930"/>
          </a:xfrm>
          <a:prstGeom prst="rect">
            <a:avLst/>
          </a:prstGeom>
          <a:ln/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62612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CC6A7B1F-F5E0-4F2E-ADC9-88752DFDE377}"/>
              </a:ext>
            </a:extLst>
          </p:cNvPr>
          <p:cNvSpPr/>
          <p:nvPr/>
        </p:nvSpPr>
        <p:spPr>
          <a:xfrm>
            <a:off x="1423627" y="1467925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EE70686-8FE3-469C-A487-A7FECA4F6829}"/>
              </a:ext>
            </a:extLst>
          </p:cNvPr>
          <p:cNvSpPr/>
          <p:nvPr/>
        </p:nvSpPr>
        <p:spPr>
          <a:xfrm>
            <a:off x="1195027" y="1145623"/>
            <a:ext cx="10537670" cy="5028281"/>
          </a:xfrm>
          <a:prstGeom prst="rect">
            <a:avLst/>
          </a:prstGeom>
          <a:gradFill flip="none" rotWithShape="1">
            <a:gsLst>
              <a:gs pos="100000">
                <a:srgbClr val="E1F9F1"/>
              </a:gs>
              <a:gs pos="0">
                <a:srgbClr val="BDECFE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8" name="图片 57">
            <a:extLst>
              <a:ext uri="{FF2B5EF4-FFF2-40B4-BE49-F238E27FC236}">
                <a16:creationId xmlns:a16="http://schemas.microsoft.com/office/drawing/2014/main" id="{8020631A-4C88-4B69-AC83-16090AB8C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00082"/>
            <a:ext cx="7364075" cy="50637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文本框 38">
            <a:extLst>
              <a:ext uri="{FF2B5EF4-FFF2-40B4-BE49-F238E27FC236}">
                <a16:creationId xmlns:a16="http://schemas.microsoft.com/office/drawing/2014/main" id="{76B8311C-13A0-4163-A5F9-8DDCF0324A12}"/>
              </a:ext>
            </a:extLst>
          </p:cNvPr>
          <p:cNvSpPr txBox="1"/>
          <p:nvPr/>
        </p:nvSpPr>
        <p:spPr>
          <a:xfrm>
            <a:off x="8138597" y="2554928"/>
            <a:ext cx="394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Bắc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Trung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hay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có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bão</a:t>
            </a:r>
            <a:endParaRPr lang="zh-CN" alt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0902803"/>
      </p:ext>
    </p:extLst>
  </p:cSld>
  <p:clrMapOvr>
    <a:masterClrMapping/>
  </p:clrMapOvr>
  <p:transition spd="med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8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CC6A7B1F-F5E0-4F2E-ADC9-88752DFDE377}"/>
              </a:ext>
            </a:extLst>
          </p:cNvPr>
          <p:cNvSpPr/>
          <p:nvPr/>
        </p:nvSpPr>
        <p:spPr>
          <a:xfrm>
            <a:off x="1423627" y="1467925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EE70686-8FE3-469C-A487-A7FECA4F6829}"/>
              </a:ext>
            </a:extLst>
          </p:cNvPr>
          <p:cNvSpPr/>
          <p:nvPr/>
        </p:nvSpPr>
        <p:spPr>
          <a:xfrm>
            <a:off x="1195027" y="1145623"/>
            <a:ext cx="10537670" cy="5028281"/>
          </a:xfrm>
          <a:prstGeom prst="rect">
            <a:avLst/>
          </a:prstGeom>
          <a:gradFill flip="none" rotWithShape="1">
            <a:gsLst>
              <a:gs pos="100000">
                <a:srgbClr val="E1F9F1"/>
              </a:gs>
              <a:gs pos="0">
                <a:srgbClr val="BDECFE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38">
            <a:extLst>
              <a:ext uri="{FF2B5EF4-FFF2-40B4-BE49-F238E27FC236}">
                <a16:creationId xmlns:a16="http://schemas.microsoft.com/office/drawing/2014/main" id="{76B8311C-13A0-4163-A5F9-8DDCF0324A12}"/>
              </a:ext>
            </a:extLst>
          </p:cNvPr>
          <p:cNvSpPr txBox="1"/>
          <p:nvPr/>
        </p:nvSpPr>
        <p:spPr>
          <a:xfrm>
            <a:off x="10093083" y="1783850"/>
            <a:ext cx="16396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Bắc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Trung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hay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có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bão</a:t>
            </a:r>
            <a:endParaRPr lang="zh-CN" alt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301" y="3509035"/>
            <a:ext cx="4134102" cy="21189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57" y="3565170"/>
            <a:ext cx="4299829" cy="244764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093" y="575135"/>
            <a:ext cx="3956715" cy="241743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34" y="189554"/>
            <a:ext cx="4930683" cy="30879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文本框 38">
            <a:extLst>
              <a:ext uri="{FF2B5EF4-FFF2-40B4-BE49-F238E27FC236}">
                <a16:creationId xmlns:a16="http://schemas.microsoft.com/office/drawing/2014/main" id="{76B8311C-13A0-4163-A5F9-8DDCF0324A12}"/>
              </a:ext>
            </a:extLst>
          </p:cNvPr>
          <p:cNvSpPr txBox="1"/>
          <p:nvPr/>
        </p:nvSpPr>
        <p:spPr>
          <a:xfrm>
            <a:off x="4889797" y="5758405"/>
            <a:ext cx="7071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4800" b="1" dirty="0" err="1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Bão</a:t>
            </a:r>
            <a:r>
              <a:rPr lang="en-US" altLang="en-US" sz="4800" b="1" dirty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4800" b="1" dirty="0" err="1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gây</a:t>
            </a:r>
            <a:r>
              <a:rPr lang="en-US" altLang="en-US" sz="4800" b="1" dirty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4800" b="1" dirty="0" err="1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ra</a:t>
            </a:r>
            <a:r>
              <a:rPr lang="en-US" altLang="en-US" sz="4800" b="1" dirty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4800" b="1" dirty="0" err="1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hậu</a:t>
            </a:r>
            <a:r>
              <a:rPr lang="en-US" altLang="en-US" sz="4800" b="1" dirty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4800" b="1" dirty="0" err="1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quả</a:t>
            </a:r>
            <a:r>
              <a:rPr lang="en-US" altLang="en-US" sz="4800" b="1" dirty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4800" b="1" dirty="0" err="1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gì</a:t>
            </a:r>
            <a:r>
              <a:rPr lang="en-US" altLang="en-US" sz="4800" b="1" dirty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?</a:t>
            </a:r>
            <a:endParaRPr lang="zh-CN" altLang="en-US" sz="4800" b="1" dirty="0">
              <a:solidFill>
                <a:srgbClr val="893BC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722233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60" y="614961"/>
            <a:ext cx="5682930" cy="3128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563" y="2585541"/>
            <a:ext cx="5422036" cy="2848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48" y="160753"/>
            <a:ext cx="5094629" cy="2950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本框 38">
            <a:extLst>
              <a:ext uri="{FF2B5EF4-FFF2-40B4-BE49-F238E27FC236}">
                <a16:creationId xmlns:a16="http://schemas.microsoft.com/office/drawing/2014/main" id="{76B8311C-13A0-4163-A5F9-8DDCF0324A12}"/>
              </a:ext>
            </a:extLst>
          </p:cNvPr>
          <p:cNvSpPr txBox="1"/>
          <p:nvPr/>
        </p:nvSpPr>
        <p:spPr>
          <a:xfrm>
            <a:off x="5384800" y="5473005"/>
            <a:ext cx="55117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Bắc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Trung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hay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có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bão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gây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nhiều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thiệt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hại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cho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tàu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thuyền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những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vùng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ven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biển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.</a:t>
            </a:r>
            <a:endParaRPr lang="zh-CN" alt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t="3704" r="35859" b="19220"/>
          <a:stretch/>
        </p:blipFill>
        <p:spPr>
          <a:xfrm>
            <a:off x="393699" y="3824483"/>
            <a:ext cx="4991963" cy="2843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919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Hằng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ngày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nước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biển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có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lúc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dâng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lên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,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có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lúc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hạ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xuống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gọi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là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thủy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triều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.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38866"/>
            <a:ext cx="10058400" cy="41770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028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9982199" y="2368343"/>
            <a:ext cx="2057401" cy="2504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Tận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dụng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thủy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triều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lấy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nước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muối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99" y="46591"/>
            <a:ext cx="4176009" cy="3515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3562177"/>
            <a:ext cx="4176008" cy="333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064"/>
            <a:ext cx="6045199" cy="52280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033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227" y="631825"/>
            <a:ext cx="62611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Tận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dụng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thủy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triều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ra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khơi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đánh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bắt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hải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sản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.</a:t>
            </a:r>
          </a:p>
        </p:txBody>
      </p:sp>
      <p:grpSp>
        <p:nvGrpSpPr>
          <p:cNvPr id="5" name="Group 2"/>
          <p:cNvGrpSpPr>
            <a:grpSpLocks noChangeAspect="1"/>
          </p:cNvGrpSpPr>
          <p:nvPr/>
        </p:nvGrpSpPr>
        <p:grpSpPr>
          <a:xfrm>
            <a:off x="186601" y="1037719"/>
            <a:ext cx="4385930" cy="3771900"/>
            <a:chOff x="0" y="0"/>
            <a:chExt cx="6350000" cy="5461000"/>
          </a:xfrm>
        </p:grpSpPr>
        <p:sp>
          <p:nvSpPr>
            <p:cNvPr id="6" name="Freeform 3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/>
              <a:stretch>
                <a:fillRect l="938" t="-20192" r="938" b="-20192"/>
              </a:stretch>
            </a:blipFill>
          </p:spPr>
        </p:sp>
      </p:grpSp>
      <p:grpSp>
        <p:nvGrpSpPr>
          <p:cNvPr id="7" name="Group 4"/>
          <p:cNvGrpSpPr>
            <a:grpSpLocks noChangeAspect="1"/>
          </p:cNvGrpSpPr>
          <p:nvPr/>
        </p:nvGrpSpPr>
        <p:grpSpPr>
          <a:xfrm>
            <a:off x="3960006" y="2782304"/>
            <a:ext cx="4355543" cy="3771900"/>
            <a:chOff x="0" y="0"/>
            <a:chExt cx="6350000" cy="5499100"/>
          </a:xfrm>
        </p:grpSpPr>
        <p:sp>
          <p:nvSpPr>
            <p:cNvPr id="8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4"/>
              <a:stretch>
                <a:fillRect l="-7077" r="-7077"/>
              </a:stretch>
            </a:blipFill>
          </p:spPr>
        </p:sp>
      </p:grpSp>
      <p:grpSp>
        <p:nvGrpSpPr>
          <p:cNvPr id="9" name="Group 6"/>
          <p:cNvGrpSpPr>
            <a:grpSpLocks noChangeAspect="1"/>
          </p:cNvGrpSpPr>
          <p:nvPr/>
        </p:nvGrpSpPr>
        <p:grpSpPr>
          <a:xfrm>
            <a:off x="7704470" y="1037719"/>
            <a:ext cx="4385930" cy="3771900"/>
            <a:chOff x="0" y="0"/>
            <a:chExt cx="6350000" cy="5461000"/>
          </a:xfrm>
        </p:grpSpPr>
        <p:sp>
          <p:nvSpPr>
            <p:cNvPr id="10" name="Freeform 7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5"/>
              <a:stretch>
                <a:fillRect l="-14191" t="593" r="-14191" b="59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67752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5D33521-79DB-4BB7-AB3F-DE331BB97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72BEC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16D928D-31D0-4D82-A5F3-8FFB7338FDE9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05C8361-73A2-4353-A47B-8812B3A2C104}"/>
              </a:ext>
            </a:extLst>
          </p:cNvPr>
          <p:cNvSpPr/>
          <p:nvPr/>
        </p:nvSpPr>
        <p:spPr>
          <a:xfrm>
            <a:off x="737826" y="836491"/>
            <a:ext cx="5357163" cy="502828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直角三角形 17">
            <a:extLst>
              <a:ext uri="{FF2B5EF4-FFF2-40B4-BE49-F238E27FC236}">
                <a16:creationId xmlns:a16="http://schemas.microsoft.com/office/drawing/2014/main" id="{D701135F-CB23-4B1A-A848-13637DB45C41}"/>
              </a:ext>
            </a:extLst>
          </p:cNvPr>
          <p:cNvSpPr/>
          <p:nvPr/>
        </p:nvSpPr>
        <p:spPr>
          <a:xfrm flipH="1">
            <a:off x="1789888" y="4221804"/>
            <a:ext cx="4305099" cy="1642968"/>
          </a:xfrm>
          <a:prstGeom prst="rtTriangle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9F130795-7189-4171-8B93-767D70ED8C6F}"/>
              </a:ext>
            </a:extLst>
          </p:cNvPr>
          <p:cNvSpPr txBox="1"/>
          <p:nvPr/>
        </p:nvSpPr>
        <p:spPr>
          <a:xfrm>
            <a:off x="6096000" y="2627356"/>
            <a:ext cx="5004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03.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Vai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trò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của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vùng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biển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nước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ta</a:t>
            </a:r>
            <a:endParaRPr lang="zh-CN" altLang="en-US" sz="4400" b="1" dirty="0">
              <a:solidFill>
                <a:srgbClr val="2C9AC6"/>
              </a:solidFill>
              <a:latin typeface="UTM Beautiful Caps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671259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38">
            <a:extLst>
              <a:ext uri="{FF2B5EF4-FFF2-40B4-BE49-F238E27FC236}">
                <a16:creationId xmlns:a16="http://schemas.microsoft.com/office/drawing/2014/main" id="{76B8311C-13A0-4163-A5F9-8DDCF0324A12}"/>
              </a:ext>
            </a:extLst>
          </p:cNvPr>
          <p:cNvSpPr txBox="1"/>
          <p:nvPr/>
        </p:nvSpPr>
        <p:spPr>
          <a:xfrm>
            <a:off x="184936" y="384101"/>
            <a:ext cx="118461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*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Đọc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thông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tin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mục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3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trang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78, 79 (SGK)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biết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vai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trò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biển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đối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với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khí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hậu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đời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sống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sản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xuất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nhân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dân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.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  <a:p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" y="2041524"/>
            <a:ext cx="9862893" cy="3406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3698808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251" y="2386714"/>
            <a:ext cx="2983165" cy="3698198"/>
            <a:chOff x="201542" y="2450284"/>
            <a:chExt cx="3502991" cy="2762984"/>
          </a:xfrm>
        </p:grpSpPr>
        <p:pic>
          <p:nvPicPr>
            <p:cNvPr id="18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542" y="2450284"/>
              <a:ext cx="3502991" cy="276298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22302" y="2996467"/>
              <a:ext cx="27178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Điều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hoà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khí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hậu</a:t>
              </a:r>
              <a:endParaRPr lang="en-US" sz="3600" dirty="0">
                <a:latin typeface="UTM Isadora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880179" y="2368630"/>
            <a:ext cx="3094944" cy="3597128"/>
            <a:chOff x="201542" y="2450284"/>
            <a:chExt cx="3502991" cy="2762984"/>
          </a:xfrm>
        </p:grpSpPr>
        <p:pic>
          <p:nvPicPr>
            <p:cNvPr id="24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542" y="2450284"/>
              <a:ext cx="3502991" cy="2762984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622301" y="2815091"/>
              <a:ext cx="271780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Đường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giao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thông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quan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trọng</a:t>
              </a:r>
              <a:endParaRPr lang="en-US" sz="3600" dirty="0">
                <a:latin typeface="UTM Isadora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907555" y="2386714"/>
            <a:ext cx="3138559" cy="3520662"/>
            <a:chOff x="201542" y="2450284"/>
            <a:chExt cx="3502991" cy="2762984"/>
          </a:xfrm>
        </p:grpSpPr>
        <p:pic>
          <p:nvPicPr>
            <p:cNvPr id="27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542" y="2450284"/>
              <a:ext cx="3502991" cy="2762984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622302" y="2996467"/>
              <a:ext cx="2717800" cy="13767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Nguồn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tài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nguyên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lớn</a:t>
              </a:r>
              <a:endParaRPr lang="en-US" sz="3600" dirty="0">
                <a:latin typeface="UTM Isadora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046113" y="2368630"/>
            <a:ext cx="2998741" cy="3538746"/>
            <a:chOff x="201542" y="2450284"/>
            <a:chExt cx="3502991" cy="2929359"/>
          </a:xfrm>
        </p:grpSpPr>
        <p:pic>
          <p:nvPicPr>
            <p:cNvPr id="3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542" y="2450284"/>
              <a:ext cx="3502991" cy="2929359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631969" y="2697709"/>
              <a:ext cx="2717800" cy="2369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Ven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có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nhiều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khu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du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lịch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,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nghỉ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mát</a:t>
              </a:r>
              <a:endParaRPr lang="en-US" sz="3600" dirty="0">
                <a:latin typeface="UTM Isadora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295433" y="311462"/>
            <a:ext cx="7315200" cy="1296621"/>
            <a:chOff x="2249955" y="1270174"/>
            <a:chExt cx="7315200" cy="1371600"/>
          </a:xfrm>
        </p:grpSpPr>
        <p:pic>
          <p:nvPicPr>
            <p:cNvPr id="32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249955" y="1270174"/>
              <a:ext cx="7315200" cy="1371600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3814467" y="1298342"/>
              <a:ext cx="4277133" cy="8139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4400" b="1" dirty="0" err="1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Vai</a:t>
              </a:r>
              <a:r>
                <a:rPr lang="en-US" altLang="en-US" sz="4400" b="1" dirty="0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trò</a:t>
              </a:r>
              <a:r>
                <a:rPr lang="en-US" altLang="en-US" sz="4400" b="1" dirty="0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4400" b="1" dirty="0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biển</a:t>
              </a:r>
              <a:endParaRPr lang="en-US" sz="4400" dirty="0">
                <a:solidFill>
                  <a:schemeClr val="accent1"/>
                </a:solidFill>
              </a:endParaRPr>
            </a:p>
          </p:txBody>
        </p:sp>
      </p:grpSp>
      <p:cxnSp>
        <p:nvCxnSpPr>
          <p:cNvPr id="36" name="Straight Arrow Connector 35"/>
          <p:cNvCxnSpPr>
            <a:stCxn id="32" idx="2"/>
            <a:endCxn id="18" idx="0"/>
          </p:cNvCxnSpPr>
          <p:nvPr/>
        </p:nvCxnSpPr>
        <p:spPr>
          <a:xfrm flipH="1">
            <a:off x="1472332" y="1608083"/>
            <a:ext cx="4480701" cy="778631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2" idx="2"/>
            <a:endCxn id="24" idx="0"/>
          </p:cNvCxnSpPr>
          <p:nvPr/>
        </p:nvCxnSpPr>
        <p:spPr>
          <a:xfrm flipH="1">
            <a:off x="4427651" y="1608083"/>
            <a:ext cx="1525382" cy="760547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2" idx="2"/>
            <a:endCxn id="27" idx="0"/>
          </p:cNvCxnSpPr>
          <p:nvPr/>
        </p:nvCxnSpPr>
        <p:spPr>
          <a:xfrm>
            <a:off x="5953033" y="1608083"/>
            <a:ext cx="1523802" cy="778631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2" idx="2"/>
            <a:endCxn id="30" idx="0"/>
          </p:cNvCxnSpPr>
          <p:nvPr/>
        </p:nvCxnSpPr>
        <p:spPr>
          <a:xfrm>
            <a:off x="5953033" y="1608083"/>
            <a:ext cx="4592451" cy="760547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34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>
            <a:extLst>
              <a:ext uri="{FF2B5EF4-FFF2-40B4-BE49-F238E27FC236}">
                <a16:creationId xmlns:a16="http://schemas.microsoft.com/office/drawing/2014/main" id="{0BA6CCC6-3E79-4FAF-996C-BA699EEB1918}"/>
              </a:ext>
            </a:extLst>
          </p:cNvPr>
          <p:cNvSpPr/>
          <p:nvPr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3000">
                <a:srgbClr val="E1F9F1"/>
              </a:gs>
              <a:gs pos="95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5FEC126-E74D-4E79-9BC0-66972B58033D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DE4FD0F-0F69-4ED4-BE9B-264287664611}"/>
              </a:ext>
            </a:extLst>
          </p:cNvPr>
          <p:cNvSpPr/>
          <p:nvPr/>
        </p:nvSpPr>
        <p:spPr>
          <a:xfrm>
            <a:off x="737828" y="836022"/>
            <a:ext cx="10537669" cy="5028281"/>
          </a:xfrm>
          <a:prstGeom prst="rect">
            <a:avLst/>
          </a:prstGeom>
          <a:gradFill flip="none" rotWithShape="1">
            <a:gsLst>
              <a:gs pos="13000">
                <a:srgbClr val="E1F9F1"/>
              </a:gs>
              <a:gs pos="53000">
                <a:srgbClr val="A2ECDB"/>
              </a:gs>
              <a:gs pos="82000">
                <a:srgbClr val="BDECFE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51A0D44E-2393-4C0E-B105-DAD2D7AAA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>
            <a:off x="1739620" y="1845247"/>
            <a:ext cx="429347" cy="79249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9F815DEF-3CB2-4B8E-A950-18F40199B4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 flipH="1">
            <a:off x="2313748" y="2706295"/>
            <a:ext cx="429347" cy="79249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1F75808A-AA17-46C2-BDEF-EBEDDFDC9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>
            <a:off x="1575527" y="3542785"/>
            <a:ext cx="429347" cy="7924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CF73F8B2-983C-4EA3-B5D2-4475E6345D8C}"/>
              </a:ext>
            </a:extLst>
          </p:cNvPr>
          <p:cNvGrpSpPr/>
          <p:nvPr/>
        </p:nvGrpSpPr>
        <p:grpSpPr>
          <a:xfrm>
            <a:off x="1980312" y="1916988"/>
            <a:ext cx="5297556" cy="584775"/>
            <a:chOff x="8053711" y="1394801"/>
            <a:chExt cx="3491167" cy="745162"/>
          </a:xfrm>
        </p:grpSpPr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76B8311C-13A0-4163-A5F9-8DDCF0324A12}"/>
                </a:ext>
              </a:extLst>
            </p:cNvPr>
            <p:cNvSpPr txBox="1"/>
            <p:nvPr/>
          </p:nvSpPr>
          <p:spPr>
            <a:xfrm>
              <a:off x="8907563" y="1394801"/>
              <a:ext cx="2637315" cy="745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dirty="0">
                  <a:solidFill>
                    <a:srgbClr val="0070C0"/>
                  </a:solidFill>
                  <a:effectLst>
                    <a:outerShdw blurRad="101600" dist="152400" dir="15600000" sy="30000" kx="-1800000" algn="bl" rotWithShape="0">
                      <a:prstClr val="black">
                        <a:alpha val="32000"/>
                      </a:prstClr>
                    </a:outerShdw>
                  </a:effectLst>
                  <a:latin typeface="UTM Showcard" pitchFamily="18" charset="0"/>
                  <a:ea typeface="微软雅黑" panose="020B0503020204020204" pitchFamily="34" charset="-122"/>
                </a:rPr>
                <a:t>Vùng biển nước ta</a:t>
              </a:r>
              <a:endParaRPr lang="zh-CN" altLang="en-US" sz="3200" b="1" dirty="0">
                <a:solidFill>
                  <a:srgbClr val="0070C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Showcard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57B52A33-831C-4EF0-B2BB-5D05AC849584}"/>
                </a:ext>
              </a:extLst>
            </p:cNvPr>
            <p:cNvSpPr txBox="1"/>
            <p:nvPr/>
          </p:nvSpPr>
          <p:spPr>
            <a:xfrm>
              <a:off x="8053711" y="1457843"/>
              <a:ext cx="1142400" cy="49548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dirty="0">
                  <a:solidFill>
                    <a:srgbClr val="0070C0"/>
                  </a:solidFill>
                  <a:latin typeface="UTM Showcard" pitchFamily="18" charset="0"/>
                  <a:ea typeface="微软雅黑" panose="020B0503020204020204" pitchFamily="34" charset="-122"/>
                </a:rPr>
                <a:t>01.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A7A56E9F-FFC5-419D-9C54-1D3FCF8D2DC1}"/>
              </a:ext>
            </a:extLst>
          </p:cNvPr>
          <p:cNvGrpSpPr/>
          <p:nvPr/>
        </p:nvGrpSpPr>
        <p:grpSpPr>
          <a:xfrm>
            <a:off x="2484677" y="2832609"/>
            <a:ext cx="8506784" cy="584775"/>
            <a:chOff x="8053711" y="1394801"/>
            <a:chExt cx="6184172" cy="584775"/>
          </a:xfrm>
        </p:grpSpPr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00B10FCD-E6E9-42F8-A46C-C17DFE942DE9}"/>
                </a:ext>
              </a:extLst>
            </p:cNvPr>
            <p:cNvSpPr txBox="1"/>
            <p:nvPr/>
          </p:nvSpPr>
          <p:spPr>
            <a:xfrm>
              <a:off x="8928030" y="1394801"/>
              <a:ext cx="53098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dirty="0">
                  <a:solidFill>
                    <a:srgbClr val="EB6C15"/>
                  </a:solidFill>
                  <a:effectLst>
                    <a:outerShdw blurRad="101600" dist="152400" dir="15600000" sy="30000" kx="-1800000" algn="bl" rotWithShape="0">
                      <a:prstClr val="black">
                        <a:alpha val="32000"/>
                      </a:prstClr>
                    </a:outerShdw>
                  </a:effectLst>
                  <a:latin typeface="UTM Showcard" pitchFamily="18" charset="0"/>
                  <a:ea typeface="微软雅黑" panose="020B0503020204020204" pitchFamily="34" charset="-122"/>
                </a:rPr>
                <a:t>Đặc điểm của vùng biển nước ta</a:t>
              </a:r>
              <a:endParaRPr lang="zh-CN" altLang="en-US" sz="3200" b="1" dirty="0">
                <a:solidFill>
                  <a:srgbClr val="EB6C15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Showcard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43" name="Title 1">
              <a:extLst>
                <a:ext uri="{FF2B5EF4-FFF2-40B4-BE49-F238E27FC236}">
                  <a16:creationId xmlns:a16="http://schemas.microsoft.com/office/drawing/2014/main" id="{4BC7563C-A217-4AD2-984F-DC89DE84B998}"/>
                </a:ext>
              </a:extLst>
            </p:cNvPr>
            <p:cNvSpPr txBox="1"/>
            <p:nvPr/>
          </p:nvSpPr>
          <p:spPr>
            <a:xfrm>
              <a:off x="8053711" y="1457843"/>
              <a:ext cx="1142400" cy="49548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dirty="0">
                  <a:solidFill>
                    <a:srgbClr val="EB6C15"/>
                  </a:solidFill>
                  <a:latin typeface="UTM Showcard" pitchFamily="18" charset="0"/>
                  <a:ea typeface="微软雅黑" panose="020B0503020204020204" pitchFamily="34" charset="-122"/>
                </a:rPr>
                <a:t>0</a:t>
              </a:r>
              <a:r>
                <a:rPr lang="en-US" altLang="zh-CN" sz="3200" dirty="0">
                  <a:solidFill>
                    <a:srgbClr val="EB6C15"/>
                  </a:solidFill>
                  <a:latin typeface="UTM Showcard" pitchFamily="18" charset="0"/>
                  <a:ea typeface="微软雅黑" panose="020B0503020204020204" pitchFamily="34" charset="-122"/>
                </a:rPr>
                <a:t>2</a:t>
              </a:r>
              <a:r>
                <a:rPr lang="en-US" sz="3200" dirty="0">
                  <a:solidFill>
                    <a:srgbClr val="EB6C15"/>
                  </a:solidFill>
                  <a:latin typeface="UTM Showcard" pitchFamily="18" charset="0"/>
                  <a:ea typeface="微软雅黑" panose="020B0503020204020204" pitchFamily="34" charset="-122"/>
                </a:rPr>
                <a:t>.</a:t>
              </a: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B5380A4C-3DF1-4AD5-B004-BAEC47A3E8AF}"/>
              </a:ext>
            </a:extLst>
          </p:cNvPr>
          <p:cNvGrpSpPr/>
          <p:nvPr/>
        </p:nvGrpSpPr>
        <p:grpSpPr>
          <a:xfrm>
            <a:off x="2006907" y="3700378"/>
            <a:ext cx="4916378" cy="584775"/>
            <a:chOff x="8053711" y="1394801"/>
            <a:chExt cx="3511634" cy="584775"/>
          </a:xfrm>
        </p:grpSpPr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864ACF88-3FE1-4578-ACD2-D92F2B95E980}"/>
                </a:ext>
              </a:extLst>
            </p:cNvPr>
            <p:cNvSpPr txBox="1"/>
            <p:nvPr/>
          </p:nvSpPr>
          <p:spPr>
            <a:xfrm>
              <a:off x="8928030" y="1394801"/>
              <a:ext cx="2637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dirty="0">
                  <a:solidFill>
                    <a:srgbClr val="00B050"/>
                  </a:solidFill>
                  <a:effectLst>
                    <a:outerShdw blurRad="101600" dist="152400" dir="15600000" sy="30000" kx="-1800000" algn="bl" rotWithShape="0">
                      <a:prstClr val="black">
                        <a:alpha val="32000"/>
                      </a:prstClr>
                    </a:outerShdw>
                  </a:effectLst>
                  <a:latin typeface="UTM Showcard" pitchFamily="18" charset="0"/>
                  <a:ea typeface="微软雅黑" panose="020B0503020204020204" pitchFamily="34" charset="-122"/>
                </a:rPr>
                <a:t>Vai trò của biển</a:t>
              </a:r>
              <a:endParaRPr lang="zh-CN" altLang="en-US" sz="3200" b="1" dirty="0">
                <a:solidFill>
                  <a:srgbClr val="00B05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Showcard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46" name="Title 1">
              <a:extLst>
                <a:ext uri="{FF2B5EF4-FFF2-40B4-BE49-F238E27FC236}">
                  <a16:creationId xmlns:a16="http://schemas.microsoft.com/office/drawing/2014/main" id="{152B5F5C-BD11-4047-85A9-A565081A9B4F}"/>
                </a:ext>
              </a:extLst>
            </p:cNvPr>
            <p:cNvSpPr txBox="1"/>
            <p:nvPr/>
          </p:nvSpPr>
          <p:spPr>
            <a:xfrm>
              <a:off x="8053711" y="1457843"/>
              <a:ext cx="1142400" cy="49548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dirty="0">
                  <a:solidFill>
                    <a:srgbClr val="00B050"/>
                  </a:solidFill>
                  <a:latin typeface="UTM Showcard" pitchFamily="18" charset="0"/>
                  <a:ea typeface="微软雅黑" panose="020B0503020204020204" pitchFamily="34" charset="-122"/>
                </a:rPr>
                <a:t>0</a:t>
              </a:r>
              <a:r>
                <a:rPr lang="en-US" altLang="zh-CN" sz="3200" dirty="0">
                  <a:solidFill>
                    <a:srgbClr val="00B050"/>
                  </a:solidFill>
                  <a:latin typeface="UTM Showcard" pitchFamily="18" charset="0"/>
                  <a:ea typeface="微软雅黑" panose="020B0503020204020204" pitchFamily="34" charset="-122"/>
                </a:rPr>
                <a:t>3</a:t>
              </a:r>
              <a:r>
                <a:rPr lang="en-US" sz="3200" dirty="0">
                  <a:solidFill>
                    <a:srgbClr val="00B050"/>
                  </a:solidFill>
                  <a:latin typeface="UTM Showcard" pitchFamily="18" charset="0"/>
                  <a:ea typeface="微软雅黑" panose="020B0503020204020204" pitchFamily="34" charset="-122"/>
                </a:rPr>
                <a:t>.</a:t>
              </a:r>
            </a:p>
          </p:txBody>
        </p:sp>
      </p:grpSp>
      <p:sp>
        <p:nvSpPr>
          <p:cNvPr id="35" name="文本框 38">
            <a:extLst>
              <a:ext uri="{FF2B5EF4-FFF2-40B4-BE49-F238E27FC236}">
                <a16:creationId xmlns:a16="http://schemas.microsoft.com/office/drawing/2014/main" id="{76B8311C-13A0-4163-A5F9-8DDCF0324A12}"/>
              </a:ext>
            </a:extLst>
          </p:cNvPr>
          <p:cNvSpPr txBox="1"/>
          <p:nvPr/>
        </p:nvSpPr>
        <p:spPr>
          <a:xfrm>
            <a:off x="737827" y="836021"/>
            <a:ext cx="7012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Các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vấn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đề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cần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tìm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hiểu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:</a:t>
            </a:r>
            <a:endParaRPr lang="zh-CN" altLang="en-US" sz="4000" b="1" dirty="0">
              <a:solidFill>
                <a:srgbClr val="FF0000"/>
              </a:solidFill>
              <a:effectLst>
                <a:outerShdw blurRad="101600" dist="152400" dir="15600000" sy="30000" kx="-1800000" algn="bl" rotWithShape="0">
                  <a:prstClr val="black">
                    <a:alpha val="32000"/>
                  </a:prstClr>
                </a:outerShdw>
              </a:effectLst>
              <a:latin typeface="UTM French Vanilla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37" name="Group 2"/>
          <p:cNvGrpSpPr>
            <a:grpSpLocks noChangeAspect="1"/>
          </p:cNvGrpSpPr>
          <p:nvPr/>
        </p:nvGrpSpPr>
        <p:grpSpPr>
          <a:xfrm>
            <a:off x="9004917" y="3598260"/>
            <a:ext cx="2745654" cy="2961729"/>
            <a:chOff x="-105409" y="-67310"/>
            <a:chExt cx="5615941" cy="6057900"/>
          </a:xfrm>
        </p:grpSpPr>
        <p:sp>
          <p:nvSpPr>
            <p:cNvPr id="50" name="Freeform 3"/>
            <p:cNvSpPr/>
            <p:nvPr/>
          </p:nvSpPr>
          <p:spPr>
            <a:xfrm>
              <a:off x="-105409" y="-66040"/>
              <a:ext cx="5292090" cy="6009639"/>
            </a:xfrm>
            <a:custGeom>
              <a:avLst/>
              <a:gdLst/>
              <a:ahLst/>
              <a:cxnLst/>
              <a:rect l="l" t="t" r="r" b="b"/>
              <a:pathLst>
                <a:path w="5292090" h="6009640">
                  <a:moveTo>
                    <a:pt x="2914650" y="6009640"/>
                  </a:moveTo>
                  <a:cubicBezTo>
                    <a:pt x="2731770" y="5850890"/>
                    <a:pt x="4304030" y="3863340"/>
                    <a:pt x="4425950" y="3705860"/>
                  </a:cubicBezTo>
                  <a:cubicBezTo>
                    <a:pt x="4779010" y="3218180"/>
                    <a:pt x="5292090" y="2669540"/>
                    <a:pt x="5266690" y="2047240"/>
                  </a:cubicBezTo>
                  <a:cubicBezTo>
                    <a:pt x="5242560" y="1413510"/>
                    <a:pt x="4986020" y="645160"/>
                    <a:pt x="4425950" y="292100"/>
                  </a:cubicBezTo>
                  <a:cubicBezTo>
                    <a:pt x="3950970" y="0"/>
                    <a:pt x="3402330" y="218440"/>
                    <a:pt x="3023870" y="572770"/>
                  </a:cubicBezTo>
                  <a:cubicBezTo>
                    <a:pt x="2670810" y="914400"/>
                    <a:pt x="2523490" y="1328420"/>
                    <a:pt x="2451100" y="1804670"/>
                  </a:cubicBezTo>
                  <a:cubicBezTo>
                    <a:pt x="2414270" y="1987550"/>
                    <a:pt x="2487930" y="2231390"/>
                    <a:pt x="2438400" y="2401570"/>
                  </a:cubicBezTo>
                  <a:cubicBezTo>
                    <a:pt x="2438400" y="1974850"/>
                    <a:pt x="2255520" y="1535430"/>
                    <a:pt x="1841500" y="1365250"/>
                  </a:cubicBezTo>
                  <a:cubicBezTo>
                    <a:pt x="1158240" y="1073150"/>
                    <a:pt x="0" y="1487170"/>
                    <a:pt x="121920" y="2377440"/>
                  </a:cubicBezTo>
                  <a:cubicBezTo>
                    <a:pt x="243840" y="3255010"/>
                    <a:pt x="1341120" y="3596640"/>
                    <a:pt x="1950720" y="4047490"/>
                  </a:cubicBezTo>
                  <a:cubicBezTo>
                    <a:pt x="2414270" y="4376420"/>
                    <a:pt x="2780030" y="5401310"/>
                    <a:pt x="2889250" y="5949950"/>
                  </a:cubicBezTo>
                </a:path>
              </a:pathLst>
            </a:custGeom>
            <a:blipFill>
              <a:blip r:embed="rId4"/>
              <a:stretch>
                <a:fillRect l="-46240" t="1509" r="-41439" b="489"/>
              </a:stretch>
            </a:blipFill>
          </p:spPr>
        </p:sp>
        <p:sp>
          <p:nvSpPr>
            <p:cNvPr id="51" name="Freeform 4"/>
            <p:cNvSpPr/>
            <p:nvPr/>
          </p:nvSpPr>
          <p:spPr>
            <a:xfrm>
              <a:off x="-76199" y="-67310"/>
              <a:ext cx="5586731" cy="6057900"/>
            </a:xfrm>
            <a:custGeom>
              <a:avLst/>
              <a:gdLst/>
              <a:ahLst/>
              <a:cxnLst/>
              <a:rect l="l" t="t" r="r" b="b"/>
              <a:pathLst>
                <a:path w="5586730" h="6057900">
                  <a:moveTo>
                    <a:pt x="2926080" y="5990590"/>
                  </a:moveTo>
                  <a:cubicBezTo>
                    <a:pt x="2896870" y="5961380"/>
                    <a:pt x="2947670" y="5863590"/>
                    <a:pt x="2959100" y="5836920"/>
                  </a:cubicBezTo>
                  <a:cubicBezTo>
                    <a:pt x="3004820" y="5732780"/>
                    <a:pt x="3063240" y="5634990"/>
                    <a:pt x="3122930" y="5538470"/>
                  </a:cubicBezTo>
                  <a:cubicBezTo>
                    <a:pt x="3289300" y="5267960"/>
                    <a:pt x="3474720" y="5007610"/>
                    <a:pt x="3661410" y="4751070"/>
                  </a:cubicBezTo>
                  <a:cubicBezTo>
                    <a:pt x="3973830" y="4321810"/>
                    <a:pt x="4376420" y="3947160"/>
                    <a:pt x="4697730" y="3524250"/>
                  </a:cubicBezTo>
                  <a:cubicBezTo>
                    <a:pt x="4993640" y="3135630"/>
                    <a:pt x="5317490" y="2959100"/>
                    <a:pt x="5477510" y="2170430"/>
                  </a:cubicBezTo>
                  <a:cubicBezTo>
                    <a:pt x="5586730" y="1634490"/>
                    <a:pt x="5351780" y="930910"/>
                    <a:pt x="5246370" y="731520"/>
                  </a:cubicBezTo>
                  <a:cubicBezTo>
                    <a:pt x="5039360" y="344170"/>
                    <a:pt x="4502150" y="0"/>
                    <a:pt x="3966210" y="78740"/>
                  </a:cubicBezTo>
                  <a:cubicBezTo>
                    <a:pt x="3496310" y="147320"/>
                    <a:pt x="3032760" y="445770"/>
                    <a:pt x="2769870" y="815340"/>
                  </a:cubicBezTo>
                  <a:cubicBezTo>
                    <a:pt x="2613660" y="1035050"/>
                    <a:pt x="2519680" y="1292860"/>
                    <a:pt x="2458720" y="1554480"/>
                  </a:cubicBezTo>
                  <a:cubicBezTo>
                    <a:pt x="2428240" y="1684020"/>
                    <a:pt x="2401570" y="1817370"/>
                    <a:pt x="2401570" y="1950720"/>
                  </a:cubicBezTo>
                  <a:cubicBezTo>
                    <a:pt x="2402840" y="2098040"/>
                    <a:pt x="2437130" y="2247900"/>
                    <a:pt x="2400300" y="2393950"/>
                  </a:cubicBezTo>
                  <a:lnTo>
                    <a:pt x="2457450" y="2401570"/>
                  </a:lnTo>
                  <a:cubicBezTo>
                    <a:pt x="2453640" y="1974850"/>
                    <a:pt x="2275840" y="1540510"/>
                    <a:pt x="1871980" y="1351280"/>
                  </a:cubicBezTo>
                  <a:cubicBezTo>
                    <a:pt x="1564640" y="1206500"/>
                    <a:pt x="1193800" y="1217930"/>
                    <a:pt x="872490" y="1315720"/>
                  </a:cubicBezTo>
                  <a:cubicBezTo>
                    <a:pt x="565150" y="1409700"/>
                    <a:pt x="261620" y="1616710"/>
                    <a:pt x="138430" y="1924050"/>
                  </a:cubicBezTo>
                  <a:cubicBezTo>
                    <a:pt x="0" y="2268220"/>
                    <a:pt x="105410" y="2650490"/>
                    <a:pt x="321310" y="2937510"/>
                  </a:cubicBezTo>
                  <a:cubicBezTo>
                    <a:pt x="718820" y="3465830"/>
                    <a:pt x="1389380" y="3685540"/>
                    <a:pt x="1910080" y="4060190"/>
                  </a:cubicBezTo>
                  <a:cubicBezTo>
                    <a:pt x="2195830" y="4265930"/>
                    <a:pt x="2371090" y="4605020"/>
                    <a:pt x="2513330" y="4918710"/>
                  </a:cubicBezTo>
                  <a:cubicBezTo>
                    <a:pt x="2663190" y="5248910"/>
                    <a:pt x="2780030" y="5601970"/>
                    <a:pt x="2852420" y="5957570"/>
                  </a:cubicBezTo>
                  <a:cubicBezTo>
                    <a:pt x="2860040" y="5994400"/>
                    <a:pt x="2915920" y="5979160"/>
                    <a:pt x="2908300" y="5942330"/>
                  </a:cubicBezTo>
                  <a:cubicBezTo>
                    <a:pt x="2825750" y="5535930"/>
                    <a:pt x="2684780" y="5137150"/>
                    <a:pt x="2504440" y="4765040"/>
                  </a:cubicBezTo>
                  <a:cubicBezTo>
                    <a:pt x="2414270" y="4578349"/>
                    <a:pt x="2307590" y="4398010"/>
                    <a:pt x="2176780" y="4235449"/>
                  </a:cubicBezTo>
                  <a:cubicBezTo>
                    <a:pt x="2065020" y="4097019"/>
                    <a:pt x="1925320" y="3996690"/>
                    <a:pt x="1776730" y="3901440"/>
                  </a:cubicBezTo>
                  <a:cubicBezTo>
                    <a:pt x="1155700" y="3502660"/>
                    <a:pt x="157480" y="3138170"/>
                    <a:pt x="133350" y="2261870"/>
                  </a:cubicBezTo>
                  <a:cubicBezTo>
                    <a:pt x="118110" y="1689100"/>
                    <a:pt x="695960" y="1360170"/>
                    <a:pt x="1198880" y="1308100"/>
                  </a:cubicBezTo>
                  <a:cubicBezTo>
                    <a:pt x="1470660" y="1280160"/>
                    <a:pt x="1758950" y="1327150"/>
                    <a:pt x="1987550" y="1483360"/>
                  </a:cubicBezTo>
                  <a:cubicBezTo>
                    <a:pt x="2282190" y="1684020"/>
                    <a:pt x="2397760" y="2061210"/>
                    <a:pt x="2400300" y="2401570"/>
                  </a:cubicBezTo>
                  <a:cubicBezTo>
                    <a:pt x="2400300" y="2434590"/>
                    <a:pt x="2449830" y="2442210"/>
                    <a:pt x="2457450" y="2409190"/>
                  </a:cubicBezTo>
                  <a:cubicBezTo>
                    <a:pt x="2484120" y="2299970"/>
                    <a:pt x="2475230" y="2186940"/>
                    <a:pt x="2466340" y="2075180"/>
                  </a:cubicBezTo>
                  <a:cubicBezTo>
                    <a:pt x="2456180" y="1931670"/>
                    <a:pt x="2468880" y="1799590"/>
                    <a:pt x="2495550" y="1658620"/>
                  </a:cubicBezTo>
                  <a:cubicBezTo>
                    <a:pt x="2543810" y="1408430"/>
                    <a:pt x="2625090" y="1164590"/>
                    <a:pt x="2754630" y="943610"/>
                  </a:cubicBezTo>
                  <a:cubicBezTo>
                    <a:pt x="3017520" y="499110"/>
                    <a:pt x="3554730" y="111760"/>
                    <a:pt x="4093210" y="199390"/>
                  </a:cubicBezTo>
                  <a:cubicBezTo>
                    <a:pt x="4591050" y="280670"/>
                    <a:pt x="4913630" y="793750"/>
                    <a:pt x="5071110" y="1229360"/>
                  </a:cubicBezTo>
                  <a:cubicBezTo>
                    <a:pt x="5151120" y="1450340"/>
                    <a:pt x="5198110" y="1684020"/>
                    <a:pt x="5219700" y="1918970"/>
                  </a:cubicBezTo>
                  <a:cubicBezTo>
                    <a:pt x="5243830" y="2184400"/>
                    <a:pt x="5198110" y="2428240"/>
                    <a:pt x="5086350" y="2669540"/>
                  </a:cubicBezTo>
                  <a:cubicBezTo>
                    <a:pt x="4908550" y="3054350"/>
                    <a:pt x="4618990" y="3399790"/>
                    <a:pt x="4361180" y="3729990"/>
                  </a:cubicBezTo>
                  <a:cubicBezTo>
                    <a:pt x="4226560" y="3902710"/>
                    <a:pt x="4091940" y="4076700"/>
                    <a:pt x="3959860" y="4251960"/>
                  </a:cubicBezTo>
                  <a:cubicBezTo>
                    <a:pt x="3760470" y="4514851"/>
                    <a:pt x="3563620" y="4780280"/>
                    <a:pt x="3375660" y="5050790"/>
                  </a:cubicBezTo>
                  <a:cubicBezTo>
                    <a:pt x="3216910" y="5278120"/>
                    <a:pt x="3055620" y="5507990"/>
                    <a:pt x="2932430" y="5756910"/>
                  </a:cubicBezTo>
                  <a:cubicBezTo>
                    <a:pt x="2900680" y="5820410"/>
                    <a:pt x="2816860" y="5967730"/>
                    <a:pt x="2884170" y="6033770"/>
                  </a:cubicBezTo>
                  <a:cubicBezTo>
                    <a:pt x="2912110" y="6057900"/>
                    <a:pt x="2952750" y="6015990"/>
                    <a:pt x="2926080" y="5990590"/>
                  </a:cubicBezTo>
                  <a:close/>
                </a:path>
              </a:pathLst>
            </a:custGeom>
            <a:solidFill>
              <a:srgbClr val="EC1E79"/>
            </a:solidFill>
          </p:spPr>
        </p:sp>
      </p:grpSp>
    </p:spTree>
    <p:extLst>
      <p:ext uri="{BB962C8B-B14F-4D97-AF65-F5344CB8AC3E}">
        <p14:creationId xmlns:p14="http://schemas.microsoft.com/office/powerpoint/2010/main" val="92529800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293410"/>
            <a:ext cx="5336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Điều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hoà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khí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hậu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986" y="461252"/>
            <a:ext cx="9161285" cy="51553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8166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9545" y="264210"/>
            <a:ext cx="6763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giao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trọng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07062" y="2159941"/>
            <a:ext cx="2837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400" b="1" dirty="0">
                <a:solidFill>
                  <a:schemeClr val="tx2"/>
                </a:solidFill>
                <a:latin typeface="UTM Isadora" pitchFamily="18" charset="0"/>
              </a:rPr>
              <a:t>Tuyến đường ven biển Long Hải - Bình Châu - La Gi - Mũi Né là cung đường biển dài nhất Việt Nam</a:t>
            </a:r>
            <a:r>
              <a:rPr lang="en-US" sz="2400" b="1" dirty="0">
                <a:solidFill>
                  <a:schemeClr val="tx2"/>
                </a:solidFill>
                <a:latin typeface="UTM Isadora" pitchFamily="18" charset="0"/>
              </a:rPr>
              <a:t>.</a:t>
            </a:r>
            <a:endParaRPr lang="vi-VN" sz="2400" b="1" dirty="0">
              <a:solidFill>
                <a:schemeClr val="tx2"/>
              </a:solidFill>
              <a:latin typeface="UTM Isadora" pitchFamily="18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50EA28D-FE7C-410E-9B65-4E0CC6CBD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26" y="1491063"/>
            <a:ext cx="7803931" cy="44368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8474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77764" y="926891"/>
            <a:ext cx="3448938" cy="4452142"/>
            <a:chOff x="0" y="0"/>
            <a:chExt cx="1934210" cy="2496820"/>
          </a:xfrm>
        </p:grpSpPr>
        <p:sp>
          <p:nvSpPr>
            <p:cNvPr id="3" name="Freeform 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3"/>
              <a:stretch>
                <a:fillRect l="-44585" t="2187" r="-41039" b="2187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099302" y="549217"/>
            <a:ext cx="3736156" cy="4822905"/>
            <a:chOff x="0" y="0"/>
            <a:chExt cx="1934210" cy="2496820"/>
          </a:xfrm>
        </p:grpSpPr>
        <p:sp>
          <p:nvSpPr>
            <p:cNvPr id="9" name="Freeform 9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4"/>
              <a:stretch>
                <a:fillRect l="-73689" t="2187" r="-70143" b="2187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8079662" y="283778"/>
            <a:ext cx="3907471" cy="5044051"/>
            <a:chOff x="0" y="0"/>
            <a:chExt cx="1934210" cy="2496820"/>
          </a:xfrm>
        </p:grpSpPr>
        <p:sp>
          <p:nvSpPr>
            <p:cNvPr id="15" name="Freeform 15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5"/>
              <a:stretch>
                <a:fillRect l="-34066" t="2187" r="-30520" b="2187"/>
              </a:stretch>
            </a:blipFill>
          </p:spPr>
        </p:sp>
      </p:grpSp>
      <p:sp>
        <p:nvSpPr>
          <p:cNvPr id="20" name="Rectangle 19"/>
          <p:cNvSpPr/>
          <p:nvPr/>
        </p:nvSpPr>
        <p:spPr>
          <a:xfrm>
            <a:off x="656731" y="5608363"/>
            <a:ext cx="108613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tx2"/>
                </a:solidFill>
                <a:latin typeface="UTM Isadora" pitchFamily="18" charset="0"/>
              </a:rPr>
              <a:t>Hệ thống cảng biển ở Việt Nam đã và đang phát triển mạnh mẽ, với mục tiêu mũi nhọn trong ngành xuất nhập khẩu hàng hóa.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22812" y="4655736"/>
            <a:ext cx="2605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UTM Isadora" pitchFamily="18" charset="0"/>
              </a:rPr>
              <a:t>Cảng</a:t>
            </a:r>
            <a:r>
              <a:rPr lang="en-US" sz="28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Isadora" pitchFamily="18" charset="0"/>
              </a:rPr>
              <a:t>Sài</a:t>
            </a:r>
            <a:r>
              <a:rPr lang="en-US" sz="28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Isadora" pitchFamily="18" charset="0"/>
              </a:rPr>
              <a:t>Gòn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627356" y="4620272"/>
            <a:ext cx="3102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UTM Isadora" pitchFamily="18" charset="0"/>
              </a:rPr>
              <a:t>Cảng</a:t>
            </a:r>
            <a:r>
              <a:rPr lang="en-US" sz="28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Isadora" pitchFamily="18" charset="0"/>
              </a:rPr>
              <a:t>Đà</a:t>
            </a:r>
            <a:r>
              <a:rPr lang="en-US" sz="28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Isadora" pitchFamily="18" charset="0"/>
              </a:rPr>
              <a:t>Nẵng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73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2968" y="0"/>
            <a:ext cx="6763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Nguồn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lớn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02" y="879795"/>
            <a:ext cx="3170825" cy="2662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991" y="3785028"/>
            <a:ext cx="3211045" cy="27261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6910684A-228A-47F0-A4A0-12FF2667B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79" y="3750862"/>
            <a:ext cx="3207380" cy="276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AB5A055-CBEC-4005-9A48-C75CE3B95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79" y="879794"/>
            <a:ext cx="3207380" cy="2681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14" descr="images716797_1">
            <a:extLst>
              <a:ext uri="{FF2B5EF4-FFF2-40B4-BE49-F238E27FC236}">
                <a16:creationId xmlns:a16="http://schemas.microsoft.com/office/drawing/2014/main" id="{21C38078-F524-4780-8682-72E24A600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486" y="879795"/>
            <a:ext cx="3322612" cy="2667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095531ED-2D10-4F31-A446-85216985B2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r="27015"/>
          <a:stretch/>
        </p:blipFill>
        <p:spPr>
          <a:xfrm>
            <a:off x="8103486" y="3727986"/>
            <a:ext cx="3401224" cy="2783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1268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833E3C8B-7C26-424C-A119-96DCC454C3AF}"/>
              </a:ext>
            </a:extLst>
          </p:cNvPr>
          <p:cNvSpPr/>
          <p:nvPr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rgbClr val="E1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C6A7B1F-F5E0-4F2E-ADC9-88752DFDE377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8" name="Picture 234">
            <a:extLst>
              <a:ext uri="{FF2B5EF4-FFF2-40B4-BE49-F238E27FC236}">
                <a16:creationId xmlns:a16="http://schemas.microsoft.com/office/drawing/2014/main" id="{F3A64D77-55CF-42F5-903F-51E74A7AF831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-1" t="33881" r="48114" b="25108"/>
          <a:stretch/>
        </p:blipFill>
        <p:spPr>
          <a:xfrm flipH="1">
            <a:off x="737827" y="866876"/>
            <a:ext cx="5769395" cy="502828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068464" y="326995"/>
            <a:ext cx="4445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FF0000"/>
                </a:solidFill>
                <a:latin typeface="UTM Isadora" pitchFamily="18" charset="0"/>
              </a:rPr>
              <a:t>Ghi</a:t>
            </a:r>
            <a:r>
              <a:rPr lang="en-US" sz="4000" b="1" u="sng" dirty="0">
                <a:solidFill>
                  <a:srgbClr val="FF0000"/>
                </a:solidFill>
                <a:latin typeface="UTM Isadora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UTM Isadora" pitchFamily="18" charset="0"/>
              </a:rPr>
              <a:t>nhớ</a:t>
            </a:r>
            <a:endParaRPr lang="en-US" sz="4000" b="1" u="sng" dirty="0">
              <a:solidFill>
                <a:srgbClr val="FF0000"/>
              </a:solidFill>
              <a:latin typeface="UTM Isadora" pitchFamily="18" charset="0"/>
            </a:endParaRP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A0CF2D5B-00C2-4003-B4B8-9573AC9B967A}"/>
              </a:ext>
            </a:extLst>
          </p:cNvPr>
          <p:cNvGrpSpPr/>
          <p:nvPr/>
        </p:nvGrpSpPr>
        <p:grpSpPr>
          <a:xfrm>
            <a:off x="1797283" y="1242921"/>
            <a:ext cx="8560676" cy="1232530"/>
            <a:chOff x="6711671" y="1402991"/>
            <a:chExt cx="3791919" cy="1232530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8AF09A8D-761B-456A-A57C-0C930D3862D8}"/>
                </a:ext>
              </a:extLst>
            </p:cNvPr>
            <p:cNvSpPr/>
            <p:nvPr/>
          </p:nvSpPr>
          <p:spPr>
            <a:xfrm>
              <a:off x="6711671" y="1402991"/>
              <a:ext cx="3791919" cy="1232530"/>
            </a:xfrm>
            <a:prstGeom prst="rect">
              <a:avLst/>
            </a:prstGeom>
            <a:solidFill>
              <a:srgbClr val="BBE1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36615D0D-7E92-4387-A790-2D75ABA5C7E7}"/>
                </a:ext>
              </a:extLst>
            </p:cNvPr>
            <p:cNvSpPr/>
            <p:nvPr/>
          </p:nvSpPr>
          <p:spPr>
            <a:xfrm>
              <a:off x="6791333" y="1486083"/>
              <a:ext cx="364056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Vùng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nước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ta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là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một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bộ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phận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của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Đông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.</a:t>
              </a: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25BD97AC-C96F-4DD4-A10D-96C1F0224AAB}"/>
              </a:ext>
            </a:extLst>
          </p:cNvPr>
          <p:cNvGrpSpPr/>
          <p:nvPr/>
        </p:nvGrpSpPr>
        <p:grpSpPr>
          <a:xfrm>
            <a:off x="1797283" y="2753729"/>
            <a:ext cx="8808550" cy="1232530"/>
            <a:chOff x="6711671" y="2816046"/>
            <a:chExt cx="3905730" cy="1232530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CA964993-EFBF-4129-93CE-CB147AA16F18}"/>
                </a:ext>
              </a:extLst>
            </p:cNvPr>
            <p:cNvSpPr/>
            <p:nvPr/>
          </p:nvSpPr>
          <p:spPr>
            <a:xfrm>
              <a:off x="6711671" y="2816046"/>
              <a:ext cx="3791919" cy="1232530"/>
            </a:xfrm>
            <a:prstGeom prst="rect">
              <a:avLst/>
            </a:prstGeom>
            <a:solidFill>
              <a:srgbClr val="D9E1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Subtitle 2">
              <a:extLst>
                <a:ext uri="{FF2B5EF4-FFF2-40B4-BE49-F238E27FC236}">
                  <a16:creationId xmlns:a16="http://schemas.microsoft.com/office/drawing/2014/main" id="{A6F44298-4EE0-4020-84E3-CEEFC009900C}"/>
                </a:ext>
              </a:extLst>
            </p:cNvPr>
            <p:cNvSpPr txBox="1">
              <a:spLocks/>
            </p:cNvSpPr>
            <p:nvPr/>
          </p:nvSpPr>
          <p:spPr>
            <a:xfrm>
              <a:off x="6791345" y="2822528"/>
              <a:ext cx="3826056" cy="1094693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Biển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điều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hòa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khí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hậu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,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là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nguồn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tài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nguyên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và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là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đường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giao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thông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quan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trọng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.</a:t>
              </a:r>
              <a:endParaRPr lang="en-US" sz="3200" b="1" dirty="0">
                <a:latin typeface="UTM Isadora" pitchFamily="18" charset="0"/>
                <a:cs typeface="+mn-cs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B25F5BBF-2DC0-44F6-BA76-C108BB4C4A85}"/>
              </a:ext>
            </a:extLst>
          </p:cNvPr>
          <p:cNvGrpSpPr/>
          <p:nvPr/>
        </p:nvGrpSpPr>
        <p:grpSpPr>
          <a:xfrm>
            <a:off x="1797283" y="4444816"/>
            <a:ext cx="8551873" cy="1232530"/>
            <a:chOff x="6711671" y="4229101"/>
            <a:chExt cx="3791919" cy="1232530"/>
          </a:xfrm>
        </p:grpSpPr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173676D9-7CFC-4C5D-A62E-4B584741BA7A}"/>
                </a:ext>
              </a:extLst>
            </p:cNvPr>
            <p:cNvSpPr/>
            <p:nvPr/>
          </p:nvSpPr>
          <p:spPr>
            <a:xfrm>
              <a:off x="6711671" y="4229101"/>
              <a:ext cx="3791919" cy="1232530"/>
            </a:xfrm>
            <a:prstGeom prst="rect">
              <a:avLst/>
            </a:prstGeom>
            <a:solidFill>
              <a:srgbClr val="FFE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548BB02B-08F4-46CC-8BFC-AA5CA87666E5}"/>
                </a:ext>
              </a:extLst>
            </p:cNvPr>
            <p:cNvSpPr/>
            <p:nvPr/>
          </p:nvSpPr>
          <p:spPr>
            <a:xfrm>
              <a:off x="6791415" y="4306757"/>
              <a:ext cx="364430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Ven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có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nhiều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nơi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du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lịch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,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nghỉ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mát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hấp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dẫn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.</a:t>
              </a:r>
              <a:endParaRPr lang="zh-CN" altLang="en-US" sz="3200" b="1" dirty="0">
                <a:solidFill>
                  <a:schemeClr val="tx2"/>
                </a:solidFill>
                <a:latin typeface="UTM Isador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267707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D3052A5-9438-403C-9ADF-28FAB7967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id="{5849F878-AFA0-4DFB-941E-AB313155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id="{135BC396-A63A-4071-937B-519BF69BF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id="{6F8E04FF-A695-4125-B28B-E5FF9D8F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id="{E1B54889-7C2C-4BE6-BE85-5BF99EEF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png\透明气泡.png">
            <a:extLst>
              <a:ext uri="{FF2B5EF4-FFF2-40B4-BE49-F238E27FC236}">
                <a16:creationId xmlns:a16="http://schemas.microsoft.com/office/drawing/2014/main" id="{4AF8364F-5BB9-47FE-8DD2-355EFEA1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D:\png\透明气泡.png">
            <a:extLst>
              <a:ext uri="{FF2B5EF4-FFF2-40B4-BE49-F238E27FC236}">
                <a16:creationId xmlns:a16="http://schemas.microsoft.com/office/drawing/2014/main" id="{132825E6-0F01-4370-A419-4EFB9D48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D:\png\透明气泡.png">
            <a:extLst>
              <a:ext uri="{FF2B5EF4-FFF2-40B4-BE49-F238E27FC236}">
                <a16:creationId xmlns:a16="http://schemas.microsoft.com/office/drawing/2014/main" id="{4C0F8690-7E15-41BE-95F8-0397785EF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D:\png\透明气泡.png">
            <a:extLst>
              <a:ext uri="{FF2B5EF4-FFF2-40B4-BE49-F238E27FC236}">
                <a16:creationId xmlns:a16="http://schemas.microsoft.com/office/drawing/2014/main" id="{CA37FC09-26E3-45B5-A136-00A8A61AF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D:\png\透明气泡.png">
            <a:extLst>
              <a:ext uri="{FF2B5EF4-FFF2-40B4-BE49-F238E27FC236}">
                <a16:creationId xmlns:a16="http://schemas.microsoft.com/office/drawing/2014/main" id="{7059A3A7-868E-41B8-A1F9-CE9A716A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D:\png\透明气泡.png">
            <a:extLst>
              <a:ext uri="{FF2B5EF4-FFF2-40B4-BE49-F238E27FC236}">
                <a16:creationId xmlns:a16="http://schemas.microsoft.com/office/drawing/2014/main" id="{EFD7570A-8976-41DC-A50B-4A4377E4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id="{BF6293E7-23D1-49D7-8EFD-14679BF433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2"/>
          <a:stretch/>
        </p:blipFill>
        <p:spPr>
          <a:xfrm>
            <a:off x="-1508864" y="-667"/>
            <a:ext cx="16056717" cy="3200401"/>
          </a:xfrm>
          <a:prstGeom prst="rect">
            <a:avLst/>
          </a:prstGeom>
        </p:spPr>
      </p:pic>
      <p:pic>
        <p:nvPicPr>
          <p:cNvPr id="25" name="Picture 6" descr="D:\png\透明气泡.png">
            <a:extLst>
              <a:ext uri="{FF2B5EF4-FFF2-40B4-BE49-F238E27FC236}">
                <a16:creationId xmlns:a16="http://schemas.microsoft.com/office/drawing/2014/main" id="{0EAA62F6-962B-4395-B05E-9F731ED6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D:\png\透明气泡.png">
            <a:extLst>
              <a:ext uri="{FF2B5EF4-FFF2-40B4-BE49-F238E27FC236}">
                <a16:creationId xmlns:a16="http://schemas.microsoft.com/office/drawing/2014/main" id="{DFC8B89A-8D2F-4AB9-8B65-79657650F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157">
            <a:extLst>
              <a:ext uri="{FF2B5EF4-FFF2-40B4-BE49-F238E27FC236}">
                <a16:creationId xmlns:a16="http://schemas.microsoft.com/office/drawing/2014/main" id="{685E083C-6706-47AA-A251-E4EBA0F0ABC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0629" y="3857026"/>
            <a:ext cx="2390203" cy="283239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8627ADB-BF09-452D-B6C6-BF8146D95417}"/>
              </a:ext>
            </a:extLst>
          </p:cNvPr>
          <p:cNvSpPr txBox="1"/>
          <p:nvPr/>
        </p:nvSpPr>
        <p:spPr>
          <a:xfrm>
            <a:off x="2514863" y="1806266"/>
            <a:ext cx="7162273" cy="1945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9600" dirty="0" err="1">
                <a:solidFill>
                  <a:srgbClr val="893BC3"/>
                </a:solidFill>
                <a:latin typeface="UTM Atlas" pitchFamily="18" charset="0"/>
                <a:ea typeface="黄彦文行书字体" panose="02010601030101010101" pitchFamily="2" charset="-122"/>
              </a:rPr>
              <a:t>Củng</a:t>
            </a:r>
            <a:r>
              <a:rPr lang="en-US" altLang="zh-CN" sz="9600" dirty="0">
                <a:solidFill>
                  <a:srgbClr val="893BC3"/>
                </a:solidFill>
                <a:latin typeface="UTM Atlas" pitchFamily="18" charset="0"/>
                <a:ea typeface="黄彦文行书字体" panose="02010601030101010101" pitchFamily="2" charset="-122"/>
              </a:rPr>
              <a:t> </a:t>
            </a:r>
            <a:r>
              <a:rPr lang="en-US" altLang="zh-CN" sz="9600" dirty="0" err="1">
                <a:solidFill>
                  <a:srgbClr val="893BC3"/>
                </a:solidFill>
                <a:latin typeface="UTM Atlas" pitchFamily="18" charset="0"/>
                <a:ea typeface="黄彦文行书字体" panose="02010601030101010101" pitchFamily="2" charset="-122"/>
              </a:rPr>
              <a:t>cố</a:t>
            </a:r>
            <a:endParaRPr lang="zh-CN" altLang="en-US" sz="9600" dirty="0">
              <a:solidFill>
                <a:srgbClr val="893BC3"/>
              </a:solidFill>
              <a:latin typeface="UTM Atlas" pitchFamily="18" charset="0"/>
              <a:ea typeface="黄彦文行书字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188000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2 -0.00232 C 0.05731 -0.00139 0.1003 -0.00139 0.14341 0.00023 C 0.1567 0.00069 0.16842 0.01597 0.18041 0.02477 C 0.19265 0.0338 0.17428 0.01968 0.18718 0.03218 C 0.18926 0.03449 0.19369 0.03727 0.19369 0.0375 C 0.20463 0.06088 0.19096 0.03287 0.2006 0.04699 C 0.20411 0.05231 0.20711 0.05903 0.21063 0.06435 C 0.21453 0.06991 0.21584 0.07847 0.21961 0.08403 C 0.22561 0.10301 0.21766 0.07986 0.22652 0.09653 C 0.22782 0.0993 0.2286 0.10347 0.22991 0.10625 C 0.23069 0.10856 0.23199 0.10949 0.23329 0.11134 C 0.23759 0.11991 0.24098 0.1331 0.24541 0.14097 C 0.25478 0.15694 0.26508 0.17245 0.27589 0.18287 C 0.2824 0.18912 0.28943 0.19143 0.29595 0.19514 C 0.34636 0.19421 0.39638 0.19421 0.44692 0.19282 C 0.45955 0.19236 0.47336 0.18125 0.48626 0.17801 C 0.49772 0.16921 0.50983 0.16366 0.52195 0.16065 C 0.53263 0.15301 0.52611 0.15625 0.54096 0.15324 C 0.54917 0.14745 0.55633 0.14305 0.5648 0.14097 C 0.57431 0.1338 0.58577 0.12917 0.59606 0.12616 C 0.60766 0.11343 0.61977 0.10393 0.6311 0.09143 C 0.63892 0.08287 0.64895 0.08287 0.65689 0.0743 C 0.66484 0.06528 0.67318 0.05671 0.68164 0.04954 C 0.69076 0.0419 0.70144 0.04005 0.71095 0.03472 C 0.78246 0.03565 0.85398 0.03565 0.92536 0.03727 C 0.93304 0.0375 0.9393 0.04768 0.94685 0.04954 C 0.96261 0.05347 0.97746 0.0625 0.9927 0.06921 C 0.99817 0.07708 1.00404 0.07917 1.0099 0.08403 C 1.02188 0.09398 1.03517 0.10116 1.04806 0.10393 C 1.05588 0.1081 1.06343 0.1118 1.07164 0.11366 C 1.08323 0.12014 1.07451 0.1162 1.0986 0.1162 " pathEditMode="relative" rAng="0" ptsTypes="AAAAAAAAAAAAAAAAAAAAAAAAAAAAAAA">
                                      <p:cBhvr>
                                        <p:cTn id="1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4" y="986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22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3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50CCFA10-0CF3-41AB-944C-BAA2BCA201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E1F9F1"/>
              </a:gs>
              <a:gs pos="0">
                <a:srgbClr val="FEF5E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C6A7B1F-F5E0-4F2E-ADC9-88752DFDE377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EE70686-8FE3-469C-A487-A7FECA4F6829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gradFill flip="none" rotWithShape="1">
            <a:gsLst>
              <a:gs pos="100000">
                <a:srgbClr val="E1F9F1"/>
              </a:gs>
              <a:gs pos="0">
                <a:srgbClr val="BDECFE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03528090-A5C9-4544-902B-B11FD3B090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2" r="-1" b="59153"/>
          <a:stretch/>
        </p:blipFill>
        <p:spPr>
          <a:xfrm flipH="1">
            <a:off x="0" y="712198"/>
            <a:ext cx="3715657" cy="28012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F6293E7-23D1-49D7-8EFD-14679BF433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2"/>
          <a:stretch/>
        </p:blipFill>
        <p:spPr>
          <a:xfrm>
            <a:off x="-1760145" y="0"/>
            <a:ext cx="16056717" cy="3200401"/>
          </a:xfrm>
          <a:prstGeom prst="rect">
            <a:avLst/>
          </a:prstGeom>
        </p:spPr>
      </p:pic>
      <p:sp>
        <p:nvSpPr>
          <p:cNvPr id="140" name="任意多边形: 形状 139">
            <a:extLst>
              <a:ext uri="{FF2B5EF4-FFF2-40B4-BE49-F238E27FC236}">
                <a16:creationId xmlns:a16="http://schemas.microsoft.com/office/drawing/2014/main" id="{B8A8B0FE-703F-4E2A-8D11-DFE15541A3C0}"/>
              </a:ext>
            </a:extLst>
          </p:cNvPr>
          <p:cNvSpPr/>
          <p:nvPr/>
        </p:nvSpPr>
        <p:spPr>
          <a:xfrm>
            <a:off x="1603091" y="2129972"/>
            <a:ext cx="8420100" cy="2532403"/>
          </a:xfrm>
          <a:custGeom>
            <a:avLst/>
            <a:gdLst>
              <a:gd name="connsiteX0" fmla="*/ 0 w 8420100"/>
              <a:gd name="connsiteY0" fmla="*/ 2133600 h 2532403"/>
              <a:gd name="connsiteX1" fmla="*/ 1854200 w 8420100"/>
              <a:gd name="connsiteY1" fmla="*/ 2489200 h 2532403"/>
              <a:gd name="connsiteX2" fmla="*/ 3416300 w 8420100"/>
              <a:gd name="connsiteY2" fmla="*/ 1257300 h 2532403"/>
              <a:gd name="connsiteX3" fmla="*/ 5702300 w 8420100"/>
              <a:gd name="connsiteY3" fmla="*/ 1790700 h 2532403"/>
              <a:gd name="connsiteX4" fmla="*/ 8420100 w 8420100"/>
              <a:gd name="connsiteY4" fmla="*/ 0 h 253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0100" h="2532403">
                <a:moveTo>
                  <a:pt x="0" y="2133600"/>
                </a:moveTo>
                <a:cubicBezTo>
                  <a:pt x="642408" y="2384425"/>
                  <a:pt x="1284817" y="2635250"/>
                  <a:pt x="1854200" y="2489200"/>
                </a:cubicBezTo>
                <a:cubicBezTo>
                  <a:pt x="2423583" y="2343150"/>
                  <a:pt x="2774950" y="1373717"/>
                  <a:pt x="3416300" y="1257300"/>
                </a:cubicBezTo>
                <a:cubicBezTo>
                  <a:pt x="4057650" y="1140883"/>
                  <a:pt x="4868333" y="2000250"/>
                  <a:pt x="5702300" y="1790700"/>
                </a:cubicBezTo>
                <a:cubicBezTo>
                  <a:pt x="6536267" y="1581150"/>
                  <a:pt x="7478183" y="790575"/>
                  <a:pt x="8420100" y="0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1" name="图片 140">
            <a:extLst>
              <a:ext uri="{FF2B5EF4-FFF2-40B4-BE49-F238E27FC236}">
                <a16:creationId xmlns:a16="http://schemas.microsoft.com/office/drawing/2014/main" id="{1716BFF8-B837-45C0-BC47-FCCD47763E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583" y="996460"/>
            <a:ext cx="1512891" cy="1540804"/>
          </a:xfrm>
          <a:prstGeom prst="rect">
            <a:avLst/>
          </a:prstGeom>
        </p:spPr>
      </p:pic>
      <p:sp>
        <p:nvSpPr>
          <p:cNvPr id="145" name="椭圆 144">
            <a:extLst>
              <a:ext uri="{FF2B5EF4-FFF2-40B4-BE49-F238E27FC236}">
                <a16:creationId xmlns:a16="http://schemas.microsoft.com/office/drawing/2014/main" id="{5F47C380-B3CC-4306-8D3A-5DD0A68C4B2D}"/>
              </a:ext>
            </a:extLst>
          </p:cNvPr>
          <p:cNvSpPr/>
          <p:nvPr/>
        </p:nvSpPr>
        <p:spPr>
          <a:xfrm>
            <a:off x="2476349" y="4139061"/>
            <a:ext cx="795559" cy="795559"/>
          </a:xfrm>
          <a:prstGeom prst="ellipse">
            <a:avLst/>
          </a:prstGeom>
          <a:solidFill>
            <a:srgbClr val="4EC1C2">
              <a:alpha val="70000"/>
            </a:srgbClr>
          </a:solidFill>
          <a:ln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333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333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6" name="椭圆 145">
            <a:extLst>
              <a:ext uri="{FF2B5EF4-FFF2-40B4-BE49-F238E27FC236}">
                <a16:creationId xmlns:a16="http://schemas.microsoft.com/office/drawing/2014/main" id="{E55DC202-5963-4D8D-BE4D-C79A9620B7AD}"/>
              </a:ext>
            </a:extLst>
          </p:cNvPr>
          <p:cNvSpPr/>
          <p:nvPr/>
        </p:nvSpPr>
        <p:spPr>
          <a:xfrm>
            <a:off x="5356589" y="3176554"/>
            <a:ext cx="795559" cy="795559"/>
          </a:xfrm>
          <a:prstGeom prst="ellipse">
            <a:avLst/>
          </a:prstGeom>
          <a:solidFill>
            <a:srgbClr val="4EC1C2">
              <a:alpha val="69804"/>
            </a:srgbClr>
          </a:solidFill>
          <a:ln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333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333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7" name="椭圆 146">
            <a:extLst>
              <a:ext uri="{FF2B5EF4-FFF2-40B4-BE49-F238E27FC236}">
                <a16:creationId xmlns:a16="http://schemas.microsoft.com/office/drawing/2014/main" id="{353BB5F3-8124-45C2-9068-DD84D1B2F207}"/>
              </a:ext>
            </a:extLst>
          </p:cNvPr>
          <p:cNvSpPr/>
          <p:nvPr/>
        </p:nvSpPr>
        <p:spPr>
          <a:xfrm>
            <a:off x="8476345" y="2792455"/>
            <a:ext cx="795559" cy="795559"/>
          </a:xfrm>
          <a:prstGeom prst="ellipse">
            <a:avLst/>
          </a:prstGeom>
          <a:solidFill>
            <a:srgbClr val="4EC1C2">
              <a:alpha val="70000"/>
            </a:srgbClr>
          </a:solidFill>
          <a:ln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333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333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8" name="TextBox 37">
            <a:extLst>
              <a:ext uri="{FF2B5EF4-FFF2-40B4-BE49-F238E27FC236}">
                <a16:creationId xmlns:a16="http://schemas.microsoft.com/office/drawing/2014/main" id="{E90CD15D-91E6-4750-9D02-FEC0893FF4B0}"/>
              </a:ext>
            </a:extLst>
          </p:cNvPr>
          <p:cNvSpPr txBox="1"/>
          <p:nvPr/>
        </p:nvSpPr>
        <p:spPr>
          <a:xfrm>
            <a:off x="1573470" y="5076364"/>
            <a:ext cx="2656896" cy="1077194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Vị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trí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vùng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biển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nước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ta</a:t>
            </a:r>
          </a:p>
        </p:txBody>
      </p:sp>
      <p:sp>
        <p:nvSpPr>
          <p:cNvPr id="149" name="TextBox 38">
            <a:extLst>
              <a:ext uri="{FF2B5EF4-FFF2-40B4-BE49-F238E27FC236}">
                <a16:creationId xmlns:a16="http://schemas.microsoft.com/office/drawing/2014/main" id="{F5FEE1C2-FDC3-4B66-AB63-24223CE2582B}"/>
              </a:ext>
            </a:extLst>
          </p:cNvPr>
          <p:cNvSpPr txBox="1"/>
          <p:nvPr/>
        </p:nvSpPr>
        <p:spPr>
          <a:xfrm>
            <a:off x="4425920" y="4333913"/>
            <a:ext cx="2656896" cy="1569636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Đặc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điểm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vùng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biển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nước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ta</a:t>
            </a:r>
          </a:p>
        </p:txBody>
      </p:sp>
      <p:sp>
        <p:nvSpPr>
          <p:cNvPr id="150" name="TextBox 39">
            <a:extLst>
              <a:ext uri="{FF2B5EF4-FFF2-40B4-BE49-F238E27FC236}">
                <a16:creationId xmlns:a16="http://schemas.microsoft.com/office/drawing/2014/main" id="{82B03E51-82C7-4B5C-A73D-E9738A17CE64}"/>
              </a:ext>
            </a:extLst>
          </p:cNvPr>
          <p:cNvSpPr txBox="1"/>
          <p:nvPr/>
        </p:nvSpPr>
        <p:spPr>
          <a:xfrm>
            <a:off x="7591646" y="3948265"/>
            <a:ext cx="2656896" cy="1077194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Vai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trò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vùng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biển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nước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ta</a:t>
            </a:r>
          </a:p>
        </p:txBody>
      </p:sp>
    </p:spTree>
    <p:extLst>
      <p:ext uri="{BB962C8B-B14F-4D97-AF65-F5344CB8AC3E}">
        <p14:creationId xmlns:p14="http://schemas.microsoft.com/office/powerpoint/2010/main" val="58729977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  <p:bldP spid="145" grpId="0" animBg="1"/>
      <p:bldP spid="146" grpId="0" animBg="1"/>
      <p:bldP spid="147" grpId="0" animBg="1"/>
      <p:bldP spid="148" grpId="0"/>
      <p:bldP spid="149" grpId="0"/>
      <p:bldP spid="1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987BFA7-AF35-48F3-B2D2-7F5E9EBDF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736720" y="66753"/>
            <a:ext cx="6886550" cy="7132498"/>
          </a:xfrm>
          <a:prstGeom prst="rect">
            <a:avLst/>
          </a:prstGeom>
        </p:spPr>
      </p:pic>
      <p:sp>
        <p:nvSpPr>
          <p:cNvPr id="34" name="TextBox 2">
            <a:extLst>
              <a:ext uri="{FF2B5EF4-FFF2-40B4-BE49-F238E27FC236}">
                <a16:creationId xmlns:a16="http://schemas.microsoft.com/office/drawing/2014/main" id="{E36AEE3A-629E-4BBD-9408-2069345C7BEB}"/>
              </a:ext>
            </a:extLst>
          </p:cNvPr>
          <p:cNvSpPr txBox="1"/>
          <p:nvPr/>
        </p:nvSpPr>
        <p:spPr>
          <a:xfrm>
            <a:off x="3667127" y="2267359"/>
            <a:ext cx="4831767" cy="1336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6000" b="1" dirty="0">
                <a:latin typeface="UTM Isadora" pitchFamily="18" charset="0"/>
                <a:ea typeface="等线" panose="02010600030101010101" pitchFamily="2" charset="-122"/>
                <a:cs typeface="经典中圆简" panose="02010609000101010101" pitchFamily="49" charset="-122"/>
              </a:rPr>
              <a:t>Thank you!</a:t>
            </a: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170B9298-2856-45E5-990F-8B14E4D5AD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>
            <a:off x="8293070" y="3603943"/>
            <a:ext cx="429347" cy="7924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4F1483B-B01C-4CC9-970B-7976045AC7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 flipH="1">
            <a:off x="8867198" y="4464991"/>
            <a:ext cx="429347" cy="79249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EE016F00-7D63-4C11-8741-13999DD8E7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55" y="4345017"/>
            <a:ext cx="2512307" cy="245703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6E93C072-AC03-49EA-A4CD-DC4CD51E1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9" t="7219" r="13481" b="72446"/>
          <a:stretch/>
        </p:blipFill>
        <p:spPr>
          <a:xfrm rot="16200000" flipV="1">
            <a:off x="7684710" y="-350928"/>
            <a:ext cx="748569" cy="145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1558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25665" y="1336004"/>
            <a:ext cx="9471123" cy="481976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group fb: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5-EduFive qua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link: </a:t>
            </a:r>
          </a:p>
          <a:p>
            <a:pPr algn="ctr">
              <a:lnSpc>
                <a:spcPct val="120000"/>
              </a:lnSpc>
            </a:pPr>
            <a:r>
              <a:rPr lang="en-US" altLang="zh-CN" sz="3200" dirty="0">
                <a:solidFill>
                  <a:srgbClr val="C00000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https://www.facebook.com/groups/439653980716707</a:t>
            </a:r>
            <a:endParaRPr lang="en-US" altLang="zh-CN" sz="3200" dirty="0">
              <a:solidFill>
                <a:srgbClr val="C00000"/>
              </a:solidFill>
              <a:latin typeface="UTM Aquarelle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200" b="1" dirty="0" err="1">
                <a:solidFill>
                  <a:srgbClr val="F20051"/>
                </a:solidFill>
                <a:latin typeface="UTM Dai Co Viet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endParaRPr lang="zh-CN" altLang="en-US" sz="3200" b="1" dirty="0">
              <a:solidFill>
                <a:srgbClr val="F20051"/>
              </a:solidFill>
              <a:latin typeface="UTM Dai Co Viet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5397" y="472174"/>
            <a:ext cx="3502883" cy="101566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Cảm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 </a:t>
            </a:r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ơn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3208783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5D33521-79DB-4BB7-AB3F-DE331BB97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72BEC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16D928D-31D0-4D82-A5F3-8FFB7338FDE9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05C8361-73A2-4353-A47B-8812B3A2C104}"/>
              </a:ext>
            </a:extLst>
          </p:cNvPr>
          <p:cNvSpPr/>
          <p:nvPr/>
        </p:nvSpPr>
        <p:spPr>
          <a:xfrm>
            <a:off x="737826" y="836491"/>
            <a:ext cx="5357163" cy="502828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直角三角形 17">
            <a:extLst>
              <a:ext uri="{FF2B5EF4-FFF2-40B4-BE49-F238E27FC236}">
                <a16:creationId xmlns:a16="http://schemas.microsoft.com/office/drawing/2014/main" id="{D701135F-CB23-4B1A-A848-13637DB45C41}"/>
              </a:ext>
            </a:extLst>
          </p:cNvPr>
          <p:cNvSpPr/>
          <p:nvPr/>
        </p:nvSpPr>
        <p:spPr>
          <a:xfrm flipH="1">
            <a:off x="1789888" y="4221804"/>
            <a:ext cx="4305099" cy="1642968"/>
          </a:xfrm>
          <a:prstGeom prst="rtTriangle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9F130795-7189-4171-8B93-767D70ED8C6F}"/>
              </a:ext>
            </a:extLst>
          </p:cNvPr>
          <p:cNvSpPr txBox="1"/>
          <p:nvPr/>
        </p:nvSpPr>
        <p:spPr>
          <a:xfrm>
            <a:off x="6094989" y="3044279"/>
            <a:ext cx="5004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01.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Vùng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biển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nước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ta</a:t>
            </a:r>
            <a:endParaRPr lang="zh-CN" altLang="en-US" sz="4400" b="1" dirty="0">
              <a:solidFill>
                <a:srgbClr val="2C9AC6"/>
              </a:solidFill>
              <a:latin typeface="UTM Beautiful Caps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700328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Luoc do khu vuc Bien Do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3" y="83482"/>
            <a:ext cx="6130215" cy="6699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6347571" y="1173610"/>
            <a:ext cx="56982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  <a:defRPr/>
            </a:pP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7" name="图片 27">
            <a:extLst>
              <a:ext uri="{FF2B5EF4-FFF2-40B4-BE49-F238E27FC236}">
                <a16:creationId xmlns:a16="http://schemas.microsoft.com/office/drawing/2014/main" id="{1ACF51ED-1D00-441F-9297-316A63066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62" y="4263226"/>
            <a:ext cx="4179516" cy="2870299"/>
          </a:xfrm>
          <a:prstGeom prst="rect">
            <a:avLst/>
          </a:prstGeom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6386742" y="2623004"/>
            <a:ext cx="56982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20960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Luoc do khu vuc Bien Do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3" y="83482"/>
            <a:ext cx="6130215" cy="6699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6347571" y="229994"/>
            <a:ext cx="569825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  <a:defRPr/>
            </a:pP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71272" y="2076834"/>
            <a:ext cx="962123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>
                <a:latin typeface="UTM Magnesium" pitchFamily="18" charset="0"/>
              </a:rPr>
              <a:t>Đông</a:t>
            </a:r>
            <a:endParaRPr lang="en-US" dirty="0">
              <a:latin typeface="UTM Magnesium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42385" y="4901681"/>
            <a:ext cx="819455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UTM Magnesium" pitchFamily="18" charset="0"/>
              </a:rPr>
              <a:t>Nam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83" y="4541607"/>
            <a:ext cx="1375698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lt1"/>
                </a:solidFill>
                <a:latin typeface="UTM Magnesium" pitchFamily="18" charset="0"/>
              </a:rPr>
              <a:t>Tây</a:t>
            </a:r>
            <a:r>
              <a:rPr lang="en-US" dirty="0">
                <a:solidFill>
                  <a:schemeClr val="lt1"/>
                </a:solidFill>
                <a:latin typeface="UTM Magnesium" pitchFamily="18" charset="0"/>
              </a:rPr>
              <a:t> Nam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023118" y="2261500"/>
            <a:ext cx="84815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0"/>
          </p:cNvCxnSpPr>
          <p:nvPr/>
        </p:nvCxnSpPr>
        <p:spPr>
          <a:xfrm flipV="1">
            <a:off x="2452113" y="4226767"/>
            <a:ext cx="0" cy="67491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0"/>
          </p:cNvCxnSpPr>
          <p:nvPr/>
        </p:nvCxnSpPr>
        <p:spPr>
          <a:xfrm flipV="1">
            <a:off x="840332" y="4133461"/>
            <a:ext cx="867170" cy="4081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图片 27">
            <a:extLst>
              <a:ext uri="{FF2B5EF4-FFF2-40B4-BE49-F238E27FC236}">
                <a16:creationId xmlns:a16="http://schemas.microsoft.com/office/drawing/2014/main" id="{1ACF51ED-1D00-441F-9297-316A63066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62" y="4263226"/>
            <a:ext cx="4179516" cy="2870299"/>
          </a:xfrm>
          <a:prstGeom prst="rect">
            <a:avLst/>
          </a:prstGeom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6386742" y="2107420"/>
            <a:ext cx="569825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171266812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6" grpId="0" animBg="1"/>
      <p:bldP spid="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1484015" y="2960854"/>
            <a:ext cx="9109419" cy="1200329"/>
          </a:xfrm>
          <a:prstGeom prst="rect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ta.</a:t>
            </a: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1484016" y="1419766"/>
            <a:ext cx="9109418" cy="1200329"/>
          </a:xfrm>
          <a:prstGeom prst="rect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Bef>
                <a:spcPts val="2400"/>
              </a:spcBef>
              <a:spcAft>
                <a:spcPts val="240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868387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5D33521-79DB-4BB7-AB3F-DE331BB97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72BEC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16D928D-31D0-4D82-A5F3-8FFB7338FDE9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05C8361-73A2-4353-A47B-8812B3A2C104}"/>
              </a:ext>
            </a:extLst>
          </p:cNvPr>
          <p:cNvSpPr/>
          <p:nvPr/>
        </p:nvSpPr>
        <p:spPr>
          <a:xfrm>
            <a:off x="737826" y="836491"/>
            <a:ext cx="5357163" cy="502828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直角三角形 17">
            <a:extLst>
              <a:ext uri="{FF2B5EF4-FFF2-40B4-BE49-F238E27FC236}">
                <a16:creationId xmlns:a16="http://schemas.microsoft.com/office/drawing/2014/main" id="{D701135F-CB23-4B1A-A848-13637DB45C41}"/>
              </a:ext>
            </a:extLst>
          </p:cNvPr>
          <p:cNvSpPr/>
          <p:nvPr/>
        </p:nvSpPr>
        <p:spPr>
          <a:xfrm flipH="1">
            <a:off x="1789888" y="4221804"/>
            <a:ext cx="4305099" cy="1642968"/>
          </a:xfrm>
          <a:prstGeom prst="rtTriangle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9F130795-7189-4171-8B93-767D70ED8C6F}"/>
              </a:ext>
            </a:extLst>
          </p:cNvPr>
          <p:cNvSpPr txBox="1"/>
          <p:nvPr/>
        </p:nvSpPr>
        <p:spPr>
          <a:xfrm>
            <a:off x="6096000" y="2460620"/>
            <a:ext cx="5004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02.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Đặc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điểm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của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vùng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biển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nước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ta</a:t>
            </a:r>
            <a:endParaRPr lang="zh-CN" altLang="en-US" sz="4400" b="1" dirty="0">
              <a:solidFill>
                <a:srgbClr val="2C9AC6"/>
              </a:solidFill>
              <a:latin typeface="UTM Beautiful Caps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089552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38">
            <a:extLst>
              <a:ext uri="{FF2B5EF4-FFF2-40B4-BE49-F238E27FC236}">
                <a16:creationId xmlns:a16="http://schemas.microsoft.com/office/drawing/2014/main" id="{76B8311C-13A0-4163-A5F9-8DDCF0324A12}"/>
              </a:ext>
            </a:extLst>
          </p:cNvPr>
          <p:cNvSpPr txBox="1"/>
          <p:nvPr/>
        </p:nvSpPr>
        <p:spPr>
          <a:xfrm>
            <a:off x="184936" y="168201"/>
            <a:ext cx="118461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*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Đọc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thông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tin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mục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2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trang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78 (SGK)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trả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lời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câu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hỏi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sau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đây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:</a:t>
            </a:r>
          </a:p>
          <a:p>
            <a:pPr lvl="0" algn="just"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-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Đặc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điểm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của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vùng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biển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nước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ta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là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gì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?</a:t>
            </a:r>
          </a:p>
          <a:p>
            <a:pPr marL="171450" lvl="0" indent="-171450" algn="just">
              <a:buFontTx/>
              <a:buChar char="-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Những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đặc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điểm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đó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tác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động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như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thế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nào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đến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đời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sống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sản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xuất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của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người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dân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?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  <a:p>
            <a:pPr algn="just"/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964" y="1982909"/>
            <a:ext cx="7652976" cy="45337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13441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50CCFA10-0CF3-41AB-944C-BAA2BCA201A5}"/>
              </a:ext>
            </a:extLst>
          </p:cNvPr>
          <p:cNvSpPr/>
          <p:nvPr/>
        </p:nvSpPr>
        <p:spPr>
          <a:xfrm flipV="1">
            <a:off x="13288" y="3822"/>
            <a:ext cx="12192000" cy="6858000"/>
          </a:xfrm>
          <a:prstGeom prst="rect">
            <a:avLst/>
          </a:prstGeom>
          <a:solidFill>
            <a:srgbClr val="FE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C6A7B1F-F5E0-4F2E-ADC9-88752DFDE377}"/>
              </a:ext>
            </a:extLst>
          </p:cNvPr>
          <p:cNvSpPr/>
          <p:nvPr/>
        </p:nvSpPr>
        <p:spPr>
          <a:xfrm>
            <a:off x="737827" y="918682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EE70686-8FE3-469C-A487-A7FECA4F6829}"/>
              </a:ext>
            </a:extLst>
          </p:cNvPr>
          <p:cNvSpPr/>
          <p:nvPr/>
        </p:nvSpPr>
        <p:spPr>
          <a:xfrm>
            <a:off x="737827" y="959778"/>
            <a:ext cx="10537670" cy="5028281"/>
          </a:xfrm>
          <a:prstGeom prst="rect">
            <a:avLst/>
          </a:prstGeom>
          <a:gradFill flip="none" rotWithShape="1">
            <a:gsLst>
              <a:gs pos="100000">
                <a:srgbClr val="E1F9F1"/>
              </a:gs>
              <a:gs pos="0">
                <a:srgbClr val="BDECFE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5F60824-6446-4F7C-BC73-B8B21714D9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42" y="2891066"/>
            <a:ext cx="2920161" cy="2336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38">
            <a:extLst>
              <a:ext uri="{FF2B5EF4-FFF2-40B4-BE49-F238E27FC236}">
                <a16:creationId xmlns:a16="http://schemas.microsoft.com/office/drawing/2014/main" id="{4416CD2F-99FA-4905-8709-548AC4A7E128}"/>
              </a:ext>
            </a:extLst>
          </p:cNvPr>
          <p:cNvSpPr/>
          <p:nvPr/>
        </p:nvSpPr>
        <p:spPr>
          <a:xfrm>
            <a:off x="3328975" y="2153326"/>
            <a:ext cx="5353076" cy="3569180"/>
          </a:xfrm>
          <a:prstGeom prst="rect">
            <a:avLst/>
          </a:prstGeom>
          <a:ln>
            <a:noFill/>
          </a:ln>
        </p:spPr>
      </p:sp>
      <p:sp>
        <p:nvSpPr>
          <p:cNvPr id="11" name="Block Arc 33">
            <a:extLst>
              <a:ext uri="{FF2B5EF4-FFF2-40B4-BE49-F238E27FC236}">
                <a16:creationId xmlns:a16="http://schemas.microsoft.com/office/drawing/2014/main" id="{C6C9E174-ECA9-4299-8919-B8A04FBDC066}"/>
              </a:ext>
            </a:extLst>
          </p:cNvPr>
          <p:cNvSpPr/>
          <p:nvPr/>
        </p:nvSpPr>
        <p:spPr>
          <a:xfrm rot="5400000">
            <a:off x="4460545" y="2381537"/>
            <a:ext cx="3297486" cy="3297915"/>
          </a:xfrm>
          <a:prstGeom prst="blockArc">
            <a:avLst>
              <a:gd name="adj1" fmla="val 1401153"/>
              <a:gd name="adj2" fmla="val 20548867"/>
              <a:gd name="adj3" fmla="val 621"/>
            </a:avLst>
          </a:prstGeom>
          <a:solidFill>
            <a:srgbClr val="BDECFE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 dirty="0"/>
          </a:p>
        </p:txBody>
      </p:sp>
      <p:sp>
        <p:nvSpPr>
          <p:cNvPr id="14" name="Rectangle 70">
            <a:extLst>
              <a:ext uri="{FF2B5EF4-FFF2-40B4-BE49-F238E27FC236}">
                <a16:creationId xmlns:a16="http://schemas.microsoft.com/office/drawing/2014/main" id="{0F3D0BDF-E684-48A9-AA66-817B9C533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075" y="3619909"/>
            <a:ext cx="24938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buNone/>
              <a:defRPr/>
            </a:pPr>
            <a:r>
              <a:rPr lang="vi-VN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 ngày, nước biển có lúc dâng lên, có lúc hạ xuống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391BBF4F-CAB8-4D18-8E56-4E41E85AE627}"/>
              </a:ext>
            </a:extLst>
          </p:cNvPr>
          <p:cNvGrpSpPr/>
          <p:nvPr/>
        </p:nvGrpSpPr>
        <p:grpSpPr>
          <a:xfrm>
            <a:off x="1518105" y="3700128"/>
            <a:ext cx="2493818" cy="646331"/>
            <a:chOff x="821138" y="4382237"/>
            <a:chExt cx="2493818" cy="646331"/>
          </a:xfrm>
        </p:grpSpPr>
        <p:sp>
          <p:nvSpPr>
            <p:cNvPr id="19" name="Rectangle 70">
              <a:extLst>
                <a:ext uri="{FF2B5EF4-FFF2-40B4-BE49-F238E27FC236}">
                  <a16:creationId xmlns:a16="http://schemas.microsoft.com/office/drawing/2014/main" id="{52110787-6748-4B1E-A452-64861FE49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1138" y="4382237"/>
              <a:ext cx="249381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2813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1pPr>
              <a:lvl2pPr marL="742950" indent="-28575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2pPr>
              <a:lvl3pPr marL="11430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3pPr>
              <a:lvl4pPr marL="16002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4pPr>
              <a:lvl5pPr marL="20574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5pPr>
              <a:lvl6pPr marL="25146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6pPr>
              <a:lvl7pPr marL="29718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7pPr>
              <a:lvl8pPr marL="34290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8pPr>
              <a:lvl9pPr marL="38862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9pPr>
            </a:lstStyle>
            <a:p>
              <a:pPr algn="ctr">
                <a:buNone/>
                <a:defRPr/>
              </a:pPr>
              <a:r>
                <a:rPr lang="vi-VN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Nước biển không bao giờ đóng băng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20" name="Rectangle 23">
              <a:extLst>
                <a:ext uri="{FF2B5EF4-FFF2-40B4-BE49-F238E27FC236}">
                  <a16:creationId xmlns:a16="http://schemas.microsoft.com/office/drawing/2014/main" id="{1BAADEFD-561A-427C-AE2C-2C2D32AB1B58}"/>
                </a:ext>
              </a:extLst>
            </p:cNvPr>
            <p:cNvSpPr/>
            <p:nvPr/>
          </p:nvSpPr>
          <p:spPr>
            <a:xfrm>
              <a:off x="821139" y="4619033"/>
              <a:ext cx="249381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noProof="1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.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F6CAB2CF-CFAC-4EA6-9998-6509EED1263C}"/>
              </a:ext>
            </a:extLst>
          </p:cNvPr>
          <p:cNvGrpSpPr/>
          <p:nvPr/>
        </p:nvGrpSpPr>
        <p:grpSpPr>
          <a:xfrm>
            <a:off x="3964845" y="3689798"/>
            <a:ext cx="906541" cy="738664"/>
            <a:chOff x="3964845" y="3689798"/>
            <a:chExt cx="906541" cy="73866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BAEB8BDD-47E1-4EEE-9898-1C36A3FCB4EA}"/>
                </a:ext>
              </a:extLst>
            </p:cNvPr>
            <p:cNvSpPr/>
            <p:nvPr/>
          </p:nvSpPr>
          <p:spPr>
            <a:xfrm>
              <a:off x="4088174" y="3719500"/>
              <a:ext cx="669859" cy="669859"/>
            </a:xfrm>
            <a:prstGeom prst="ellipse">
              <a:avLst/>
            </a:prstGeom>
            <a:solidFill>
              <a:srgbClr val="BDE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59">
              <a:extLst>
                <a:ext uri="{FF2B5EF4-FFF2-40B4-BE49-F238E27FC236}">
                  <a16:creationId xmlns:a16="http://schemas.microsoft.com/office/drawing/2014/main" id="{2FC137E8-A831-4724-9B9F-681284EDD9C2}"/>
                </a:ext>
              </a:extLst>
            </p:cNvPr>
            <p:cNvSpPr/>
            <p:nvPr/>
          </p:nvSpPr>
          <p:spPr>
            <a:xfrm>
              <a:off x="3964845" y="3689798"/>
              <a:ext cx="906541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E5987AE-9F74-437A-A26C-26EFA48FA2F4}"/>
              </a:ext>
            </a:extLst>
          </p:cNvPr>
          <p:cNvGrpSpPr/>
          <p:nvPr/>
        </p:nvGrpSpPr>
        <p:grpSpPr>
          <a:xfrm>
            <a:off x="7335311" y="3689798"/>
            <a:ext cx="906541" cy="738664"/>
            <a:chOff x="7335311" y="3689798"/>
            <a:chExt cx="906541" cy="73866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B39F0877-7E7E-4B68-9FA9-22F45DFFD66F}"/>
                </a:ext>
              </a:extLst>
            </p:cNvPr>
            <p:cNvSpPr/>
            <p:nvPr/>
          </p:nvSpPr>
          <p:spPr>
            <a:xfrm>
              <a:off x="7458640" y="3719500"/>
              <a:ext cx="669859" cy="669859"/>
            </a:xfrm>
            <a:prstGeom prst="ellipse">
              <a:avLst/>
            </a:prstGeom>
            <a:solidFill>
              <a:srgbClr val="BDE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59">
              <a:extLst>
                <a:ext uri="{FF2B5EF4-FFF2-40B4-BE49-F238E27FC236}">
                  <a16:creationId xmlns:a16="http://schemas.microsoft.com/office/drawing/2014/main" id="{3DBFD76D-90C5-4612-A17F-347D3AD7D7E1}"/>
                </a:ext>
              </a:extLst>
            </p:cNvPr>
            <p:cNvSpPr/>
            <p:nvPr/>
          </p:nvSpPr>
          <p:spPr>
            <a:xfrm>
              <a:off x="7335311" y="3689798"/>
              <a:ext cx="906541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8E0B5536-C5C6-471B-9505-E9151237BD49}"/>
              </a:ext>
            </a:extLst>
          </p:cNvPr>
          <p:cNvGrpSpPr/>
          <p:nvPr/>
        </p:nvGrpSpPr>
        <p:grpSpPr>
          <a:xfrm>
            <a:off x="5652253" y="2069032"/>
            <a:ext cx="906541" cy="738664"/>
            <a:chOff x="5652253" y="2069032"/>
            <a:chExt cx="906541" cy="73866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39C5D51F-5808-41C2-88D9-26B3A2E434B9}"/>
                </a:ext>
              </a:extLst>
            </p:cNvPr>
            <p:cNvSpPr/>
            <p:nvPr/>
          </p:nvSpPr>
          <p:spPr>
            <a:xfrm>
              <a:off x="5766058" y="2117967"/>
              <a:ext cx="669859" cy="669859"/>
            </a:xfrm>
            <a:prstGeom prst="ellipse">
              <a:avLst/>
            </a:prstGeom>
            <a:solidFill>
              <a:srgbClr val="BDE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59">
              <a:extLst>
                <a:ext uri="{FF2B5EF4-FFF2-40B4-BE49-F238E27FC236}">
                  <a16:creationId xmlns:a16="http://schemas.microsoft.com/office/drawing/2014/main" id="{46D28ABE-3684-42B1-826F-DD372A686945}"/>
                </a:ext>
              </a:extLst>
            </p:cNvPr>
            <p:cNvSpPr/>
            <p:nvPr/>
          </p:nvSpPr>
          <p:spPr>
            <a:xfrm>
              <a:off x="5652253" y="2069032"/>
              <a:ext cx="906541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1" name="Rectangle 70">
            <a:extLst>
              <a:ext uri="{FF2B5EF4-FFF2-40B4-BE49-F238E27FC236}">
                <a16:creationId xmlns:a16="http://schemas.microsoft.com/office/drawing/2014/main" id="{D3423857-3AA6-4D7E-AB4B-B023D35B9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4034" y="1309538"/>
            <a:ext cx="29444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vi-VN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Miền Bắc và miền Trung hay có bão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2000" b="1" noProof="1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17FBF52-E28A-4C9B-AC20-5ED37FA86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4" t="22361" r="21144" b="12187"/>
          <a:stretch/>
        </p:blipFill>
        <p:spPr>
          <a:xfrm>
            <a:off x="9044876" y="232954"/>
            <a:ext cx="2139042" cy="2282710"/>
          </a:xfrm>
          <a:prstGeom prst="rect">
            <a:avLst/>
          </a:prstGeom>
        </p:spPr>
      </p:pic>
      <p:pic>
        <p:nvPicPr>
          <p:cNvPr id="34" name="Picture 4" descr="10004015438746072987">
            <a:extLst>
              <a:ext uri="{FF2B5EF4-FFF2-40B4-BE49-F238E27FC236}">
                <a16:creationId xmlns:a16="http://schemas.microsoft.com/office/drawing/2014/main" id="{2FE2B82D-65D6-4735-9EDF-C83D82FD14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851721" y="1663481"/>
            <a:ext cx="131445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16">
            <a:extLst>
              <a:ext uri="{FF2B5EF4-FFF2-40B4-BE49-F238E27FC236}">
                <a16:creationId xmlns:a16="http://schemas.microsoft.com/office/drawing/2014/main" id="{9F130795-7189-4171-8B93-767D70ED8C6F}"/>
              </a:ext>
            </a:extLst>
          </p:cNvPr>
          <p:cNvSpPr txBox="1"/>
          <p:nvPr/>
        </p:nvSpPr>
        <p:spPr>
          <a:xfrm>
            <a:off x="256197" y="144037"/>
            <a:ext cx="7872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Đặc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điểm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của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vùng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biển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nước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ta:</a:t>
            </a:r>
            <a:endParaRPr lang="zh-CN" altLang="en-US" sz="4400" b="1" dirty="0">
              <a:solidFill>
                <a:srgbClr val="2C9AC6"/>
              </a:solidFill>
              <a:latin typeface="UTM Beautiful Caps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686112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31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1734</TotalTime>
  <Words>656</Words>
  <Application>Microsoft Office PowerPoint</Application>
  <PresentationFormat>Màn hình rộng</PresentationFormat>
  <Paragraphs>88</Paragraphs>
  <Slides>28</Slides>
  <Notes>15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28</vt:i4>
      </vt:variant>
    </vt:vector>
  </HeadingPairs>
  <TitlesOfParts>
    <vt:vector size="46" baseType="lpstr">
      <vt:lpstr>Arial</vt:lpstr>
      <vt:lpstr>UTM Mother</vt:lpstr>
      <vt:lpstr>UTM Magnesium</vt:lpstr>
      <vt:lpstr>Times New Roman</vt:lpstr>
      <vt:lpstr>UTM Beautiful Caps</vt:lpstr>
      <vt:lpstr>UTM Dai Co Viet</vt:lpstr>
      <vt:lpstr>等线 Light</vt:lpstr>
      <vt:lpstr>UTM Atlas</vt:lpstr>
      <vt:lpstr>UTM Aquarelle</vt:lpstr>
      <vt:lpstr>微软雅黑</vt:lpstr>
      <vt:lpstr>Open Sans</vt:lpstr>
      <vt:lpstr>UTM French Vanilla</vt:lpstr>
      <vt:lpstr>UTM Aristote</vt:lpstr>
      <vt:lpstr>UTM Isadora</vt:lpstr>
      <vt:lpstr>UTM Showcard</vt:lpstr>
      <vt:lpstr>Century Gothic</vt:lpstr>
      <vt:lpstr>等线</vt:lpstr>
      <vt:lpstr>https://www.freeppt7.com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Hằng ngày nước biển có lúc dâng lên, có lúc hạ xuống gọi là thủy triều.</vt:lpstr>
      <vt:lpstr>Bản trình bày PowerPoint</vt:lpstr>
      <vt:lpstr>Tận dụng thủy triều ra khơi đánh bắt hải sản.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https:/www.freeppt7.com</cp:keywords>
  <dc:description>https://www.freeppt7.com</dc:description>
  <cp:lastModifiedBy>WINDOWS</cp:lastModifiedBy>
  <cp:revision>311</cp:revision>
  <dcterms:created xsi:type="dcterms:W3CDTF">2018-07-11T14:17:32Z</dcterms:created>
  <dcterms:modified xsi:type="dcterms:W3CDTF">2023-10-06T07:41:50Z</dcterms:modified>
</cp:coreProperties>
</file>