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Walter Turncoat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2FE9CWwdm5pPLpI+YWD405sup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0713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35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22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0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17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42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30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396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91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20"/>
          <p:cNvGrpSpPr/>
          <p:nvPr/>
        </p:nvGrpSpPr>
        <p:grpSpPr>
          <a:xfrm>
            <a:off x="329788" y="4081200"/>
            <a:ext cx="8484418" cy="1041759"/>
            <a:chOff x="329788" y="4081200"/>
            <a:chExt cx="8484418" cy="1041759"/>
          </a:xfrm>
        </p:grpSpPr>
        <p:sp>
          <p:nvSpPr>
            <p:cNvPr id="12" name="Google Shape;12;p20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" name="Google Shape;13;p20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14;p20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" name="Google Shape;15;p20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" name="Google Shape;16;p20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17;p20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" name="Google Shape;18;p20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" name="Google Shape;19;p20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20;p20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" name="Google Shape;21;p20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" name="Google Shape;22;p20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" name="Google Shape;23;p20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" name="Google Shape;24;p20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" name="Google Shape;25;p20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" name="Google Shape;26;p20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" name="Google Shape;27;p20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" name="Google Shape;28;p20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" name="Google Shape;29;p20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" name="Google Shape;30;p20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" name="Google Shape;31;p20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pic>
          <p:nvPicPr>
            <p:cNvPr id="32" name="Google Shape;32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2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20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0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0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0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0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0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0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0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0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0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0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0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0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0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0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0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0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0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0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0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 only - Round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168" y="199525"/>
            <a:ext cx="7222809" cy="47915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1345400" y="774100"/>
            <a:ext cx="4641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1" name="Google Shape;71;p21"/>
          <p:cNvGrpSpPr/>
          <p:nvPr/>
        </p:nvGrpSpPr>
        <p:grpSpPr>
          <a:xfrm>
            <a:off x="7342057" y="3031993"/>
            <a:ext cx="1613321" cy="1704313"/>
            <a:chOff x="7342057" y="3031993"/>
            <a:chExt cx="1613321" cy="1704313"/>
          </a:xfrm>
        </p:grpSpPr>
        <p:sp>
          <p:nvSpPr>
            <p:cNvPr id="72" name="Google Shape;72;p21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3" name="Google Shape;73;p21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pic>
          <p:nvPicPr>
            <p:cNvPr id="74" name="Google Shape;7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21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1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1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1" name="Google Shape;81;p22"/>
          <p:cNvGrpSpPr/>
          <p:nvPr/>
        </p:nvGrpSpPr>
        <p:grpSpPr>
          <a:xfrm>
            <a:off x="7408765" y="2591125"/>
            <a:ext cx="1690605" cy="2184455"/>
            <a:chOff x="7408765" y="2591125"/>
            <a:chExt cx="1690605" cy="2184455"/>
          </a:xfrm>
        </p:grpSpPr>
        <p:grpSp>
          <p:nvGrpSpPr>
            <p:cNvPr id="82" name="Google Shape;82;p22"/>
            <p:cNvGrpSpPr/>
            <p:nvPr/>
          </p:nvGrpSpPr>
          <p:grpSpPr>
            <a:xfrm>
              <a:off x="7995213" y="4383200"/>
              <a:ext cx="593752" cy="392380"/>
              <a:chOff x="7995213" y="4383200"/>
              <a:chExt cx="593752" cy="392380"/>
            </a:xfrm>
          </p:grpSpPr>
          <p:sp>
            <p:nvSpPr>
              <p:cNvPr id="83" name="Google Shape;83;p2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84" name="Google Shape;84;p2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sp>
          <p:nvSpPr>
            <p:cNvPr id="85" name="Google Shape;85;p2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" name="Google Shape;87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2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2"/>
          <p:cNvGrpSpPr/>
          <p:nvPr/>
        </p:nvGrpSpPr>
        <p:grpSpPr>
          <a:xfrm>
            <a:off x="174104" y="3016343"/>
            <a:ext cx="1561059" cy="1763848"/>
            <a:chOff x="174104" y="3016343"/>
            <a:chExt cx="1561059" cy="1763848"/>
          </a:xfrm>
        </p:grpSpPr>
        <p:grpSp>
          <p:nvGrpSpPr>
            <p:cNvPr id="92" name="Google Shape;92;p22"/>
            <p:cNvGrpSpPr/>
            <p:nvPr/>
          </p:nvGrpSpPr>
          <p:grpSpPr>
            <a:xfrm>
              <a:off x="878674" y="4387822"/>
              <a:ext cx="477531" cy="392369"/>
              <a:chOff x="3019540" y="1608452"/>
              <a:chExt cx="440487" cy="361931"/>
            </a:xfrm>
          </p:grpSpPr>
          <p:sp>
            <p:nvSpPr>
              <p:cNvPr id="93" name="Google Shape;93;p2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94" name="Google Shape;94;p2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pic>
          <p:nvPicPr>
            <p:cNvPr id="95" name="Google Shape;95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2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351600" y="2783674"/>
            <a:ext cx="1613839" cy="1779823"/>
            <a:chOff x="7351600" y="2783674"/>
            <a:chExt cx="1613839" cy="1779823"/>
          </a:xfrm>
        </p:grpSpPr>
        <p:grpSp>
          <p:nvGrpSpPr>
            <p:cNvPr id="105" name="Google Shape;105;p23"/>
            <p:cNvGrpSpPr/>
            <p:nvPr/>
          </p:nvGrpSpPr>
          <p:grpSpPr>
            <a:xfrm flipH="1">
              <a:off x="7859538" y="4171128"/>
              <a:ext cx="477531" cy="392369"/>
              <a:chOff x="3019540" y="1549146"/>
              <a:chExt cx="440487" cy="361931"/>
            </a:xfrm>
          </p:grpSpPr>
          <p:sp>
            <p:nvSpPr>
              <p:cNvPr id="106" name="Google Shape;106;p23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07" name="Google Shape;107;p23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pic>
          <p:nvPicPr>
            <p:cNvPr id="108" name="Google Shape;10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3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120" name="Google Shape;120;p24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121" name="Google Shape;121;p24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22" name="Google Shape;122;p24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pic>
          <p:nvPicPr>
            <p:cNvPr id="123" name="Google Shape;123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4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24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127" name="Google Shape;127;p24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128" name="Google Shape;128;p24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29" name="Google Shape;129;p24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pic>
          <p:nvPicPr>
            <p:cNvPr id="130" name="Google Shape;130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4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 idx="4294967295"/>
          </p:nvPr>
        </p:nvSpPr>
        <p:spPr>
          <a:xfrm>
            <a:off x="-180528" y="1059582"/>
            <a:ext cx="6408712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CUỘC PHẢN CÔNG Ở KINH THÀNH HUẾ</a:t>
            </a:r>
            <a:endParaRPr sz="4400" b="1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1" name="Google Shape;22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8" y="699542"/>
            <a:ext cx="2936047" cy="2736304"/>
          </a:xfrm>
          <a:prstGeom prst="pentagon">
            <a:avLst>
              <a:gd name="hf" fmla="val 105146"/>
              <a:gd name="vf" fmla="val 11055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2" name="Google Shape;222;p1"/>
          <p:cNvSpPr txBox="1"/>
          <p:nvPr/>
        </p:nvSpPr>
        <p:spPr>
          <a:xfrm>
            <a:off x="1332326" y="3056642"/>
            <a:ext cx="33599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Thực hiện: EduFive</a:t>
            </a: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0" y="3723878"/>
            <a:ext cx="27240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Giảm tải theo CV 3969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5" name="Google Shape;225;p1"/>
          <p:cNvSpPr txBox="1"/>
          <p:nvPr/>
        </p:nvSpPr>
        <p:spPr>
          <a:xfrm>
            <a:off x="3491880" y="51470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Lịch sử 5</a:t>
            </a: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/>
          <p:nvPr/>
        </p:nvSpPr>
        <p:spPr>
          <a:xfrm>
            <a:off x="2627773" y="1995675"/>
            <a:ext cx="2357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1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>
            <a:spLocks noGrp="1"/>
          </p:cNvSpPr>
          <p:nvPr>
            <p:ph type="ctrTitle"/>
          </p:nvPr>
        </p:nvSpPr>
        <p:spPr>
          <a:xfrm>
            <a:off x="1979712" y="1419622"/>
            <a:ext cx="5328592" cy="235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300" b="1" u="sng">
                <a:solidFill>
                  <a:srgbClr val="66C11C"/>
                </a:solidFill>
                <a:latin typeface="Tahoma"/>
                <a:ea typeface="Tahoma"/>
                <a:cs typeface="Tahoma"/>
                <a:sym typeface="Tahoma"/>
              </a:rPr>
              <a:t>Bài 3:</a:t>
            </a:r>
            <a:r>
              <a:rPr lang="en-US" sz="3300" b="1">
                <a:solidFill>
                  <a:srgbClr val="66C11C"/>
                </a:solidFill>
                <a:latin typeface="Tahoma"/>
                <a:ea typeface="Tahoma"/>
                <a:cs typeface="Tahoma"/>
                <a:sym typeface="Tahoma"/>
              </a:rPr>
              <a:t> CUỘC PHẢN CÔNG Ở KINH THÀNH HUẾ</a:t>
            </a:r>
            <a:endParaRPr sz="3300" b="1">
              <a:solidFill>
                <a:srgbClr val="66C11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3707904" y="483518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Lịch sử 5</a:t>
            </a: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67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/>
          <p:nvPr/>
        </p:nvSpPr>
        <p:spPr>
          <a:xfrm>
            <a:off x="1403648" y="879563"/>
            <a:ext cx="4608512" cy="891614"/>
          </a:xfrm>
          <a:prstGeom prst="roundRect">
            <a:avLst>
              <a:gd name="adj" fmla="val 50000"/>
            </a:avLst>
          </a:prstGeom>
          <a:solidFill>
            <a:srgbClr val="FFF1B3"/>
          </a:solidFill>
          <a:ln w="57150" cap="flat" cmpd="sng">
            <a:solidFill>
              <a:srgbClr val="A08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A08300"/>
                </a:solidFill>
                <a:latin typeface="Tahoma"/>
                <a:ea typeface="Tahoma"/>
                <a:cs typeface="Tahoma"/>
                <a:sym typeface="Tahoma"/>
              </a:rPr>
              <a:t>NỘI DUNG BÀI HỌC</a:t>
            </a:r>
            <a:endParaRPr sz="4800" b="1" i="0" u="none" strike="noStrike" cap="none">
              <a:solidFill>
                <a:srgbClr val="A083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3707904" y="3078829"/>
            <a:ext cx="3240360" cy="933081"/>
          </a:xfrm>
          <a:prstGeom prst="roundRect">
            <a:avLst>
              <a:gd name="adj" fmla="val 50000"/>
            </a:avLst>
          </a:prstGeom>
          <a:solidFill>
            <a:srgbClr val="FFF1B3"/>
          </a:solidFill>
          <a:ln w="38100" cap="flat" cmpd="sng">
            <a:solidFill>
              <a:srgbClr val="A08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A08300"/>
                </a:solidFill>
                <a:latin typeface="Tahoma"/>
                <a:ea typeface="Tahoma"/>
                <a:cs typeface="Tahoma"/>
                <a:sym typeface="Tahoma"/>
              </a:rPr>
              <a:t>CUỘC PHẢN CÔNG Ở KINH THÀNH HUẾ</a:t>
            </a:r>
            <a:endParaRPr sz="4000" b="0" i="0" u="none" strike="noStrike" cap="none">
              <a:solidFill>
                <a:srgbClr val="A083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251520" y="3078829"/>
            <a:ext cx="3168352" cy="933081"/>
          </a:xfrm>
          <a:prstGeom prst="roundRect">
            <a:avLst>
              <a:gd name="adj" fmla="val 50000"/>
            </a:avLst>
          </a:prstGeom>
          <a:solidFill>
            <a:srgbClr val="FFF1B3"/>
          </a:solidFill>
          <a:ln w="38100" cap="flat" cmpd="sng">
            <a:solidFill>
              <a:srgbClr val="A08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A08300"/>
                </a:solidFill>
                <a:latin typeface="Tahoma"/>
                <a:ea typeface="Tahoma"/>
                <a:cs typeface="Tahoma"/>
                <a:sym typeface="Tahoma"/>
              </a:rPr>
              <a:t>HOÀN CẢNH LỊCH SỬ</a:t>
            </a:r>
            <a:endParaRPr sz="2200" b="0" i="0" u="none" strike="noStrike" cap="none">
              <a:solidFill>
                <a:srgbClr val="A083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46" name="Google Shape;246;p4"/>
          <p:cNvCxnSpPr>
            <a:stCxn id="243" idx="2"/>
            <a:endCxn id="244" idx="0"/>
          </p:cNvCxnSpPr>
          <p:nvPr/>
        </p:nvCxnSpPr>
        <p:spPr>
          <a:xfrm rot="-5400000" flipH="1">
            <a:off x="3864204" y="1614877"/>
            <a:ext cx="1307700" cy="16203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47" name="Google Shape;247;p4"/>
          <p:cNvCxnSpPr>
            <a:stCxn id="245" idx="0"/>
            <a:endCxn id="243" idx="2"/>
          </p:cNvCxnSpPr>
          <p:nvPr/>
        </p:nvCxnSpPr>
        <p:spPr>
          <a:xfrm rot="-5400000">
            <a:off x="2117996" y="1488829"/>
            <a:ext cx="1307700" cy="18723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I. Hoàn cảnh lịch sử:</a:t>
            </a:r>
            <a:endParaRPr sz="3200" b="1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4" name="Google Shape;254;p5"/>
          <p:cNvSpPr txBox="1">
            <a:spLocks noGrp="1"/>
          </p:cNvSpPr>
          <p:nvPr>
            <p:ph type="body" idx="2"/>
          </p:nvPr>
        </p:nvSpPr>
        <p:spPr>
          <a:xfrm>
            <a:off x="4788024" y="1419622"/>
            <a:ext cx="2736304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4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Triều đình nhà Nguyễn kí hiệp ước công nhận quyền đô hộ của thực dân Pháp trên toàn bộ nước ta.</a:t>
            </a:r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body" idx="1"/>
          </p:nvPr>
        </p:nvSpPr>
        <p:spPr>
          <a:xfrm>
            <a:off x="1488450" y="2238025"/>
            <a:ext cx="3024300" cy="19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1. Quan lại triều đình nhà Nguyễn có thái độ đối với thực dân Pháp như thế nào ?</a:t>
            </a:r>
            <a:endParaRPr sz="2400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>
            <a:spLocks noGrp="1"/>
          </p:cNvSpPr>
          <p:nvPr>
            <p:ph type="body" idx="1"/>
          </p:nvPr>
        </p:nvSpPr>
        <p:spPr>
          <a:xfrm>
            <a:off x="1691680" y="1923678"/>
            <a:ext cx="2590893" cy="246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</a:pPr>
            <a:r>
              <a:rPr lang="en-US" sz="24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2. Nhân dân ta phản ứng như thế nào trước sự việc triều đình kí hiệp ước với thực dân Pháp? </a:t>
            </a:r>
            <a:endParaRPr sz="2400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body" idx="2"/>
          </p:nvPr>
        </p:nvSpPr>
        <p:spPr>
          <a:xfrm>
            <a:off x="4788024" y="1635646"/>
            <a:ext cx="2728420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</a:pPr>
            <a:r>
              <a:rPr lang="en-US" sz="24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Nhân dân ta không chịu khuất phục trước sự việc triều đình kí hiệp ước với thực dân Pháp.</a:t>
            </a:r>
            <a:endParaRPr sz="2400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"/>
          <p:cNvSpPr txBox="1">
            <a:spLocks noGrp="1"/>
          </p:cNvSpPr>
          <p:nvPr>
            <p:ph type="body" idx="1"/>
          </p:nvPr>
        </p:nvSpPr>
        <p:spPr>
          <a:xfrm>
            <a:off x="1767875" y="1845900"/>
            <a:ext cx="2429700" cy="24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8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3. Lúc này trong triều đình, các quan lại chia làm mấy phái?</a:t>
            </a:r>
            <a:endParaRPr sz="2800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7"/>
          <p:cNvSpPr txBox="1">
            <a:spLocks noGrp="1"/>
          </p:cNvSpPr>
          <p:nvPr>
            <p:ph type="body" idx="2"/>
          </p:nvPr>
        </p:nvSpPr>
        <p:spPr>
          <a:xfrm>
            <a:off x="4860032" y="1203598"/>
            <a:ext cx="2589692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</a:pPr>
            <a:r>
              <a:rPr lang="en-US" sz="28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Các quan lại trong triều đình chia làm hai phái là phái chủ hòa và phái chủ chiến.</a:t>
            </a:r>
            <a:endParaRPr sz="2800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ctrTitle" idx="4294967295"/>
          </p:nvPr>
        </p:nvSpPr>
        <p:spPr>
          <a:xfrm>
            <a:off x="1287892" y="3219822"/>
            <a:ext cx="6596476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4800" b="0" i="0" u="none" strike="noStrike" cap="none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Chúc các bạn học tốt!</a:t>
            </a:r>
            <a:endParaRPr sz="4800" b="0" i="0" u="none" strike="noStrike" cap="none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1" name="Google Shape;3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123478"/>
            <a:ext cx="3456384" cy="3024336"/>
          </a:xfrm>
          <a:prstGeom prst="pentagon">
            <a:avLst>
              <a:gd name="hf" fmla="val 105146"/>
              <a:gd name="vf" fmla="val 11055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182</Words>
  <Application>Microsoft Office PowerPoint</Application>
  <PresentationFormat>On-screen Show (16:9)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Nunito</vt:lpstr>
      <vt:lpstr>Walter Turncoat</vt:lpstr>
      <vt:lpstr>Osric template</vt:lpstr>
      <vt:lpstr>CUỘC PHẢN CÔNG Ở KINH THÀNH HUẾ</vt:lpstr>
      <vt:lpstr>PowerPoint Presentation</vt:lpstr>
      <vt:lpstr>Bài 3: CUỘC PHẢN CÔNG Ở KINH THÀNH HUẾ</vt:lpstr>
      <vt:lpstr>PowerPoint Presentation</vt:lpstr>
      <vt:lpstr>I. Hoàn cảnh lịch sử:</vt:lpstr>
      <vt:lpstr>PowerPoint Presentation</vt:lpstr>
      <vt:lpstr>PowerPoint Presentation</vt:lpstr>
      <vt:lpstr>Chúc các bạn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CUỘC PHẢN CÔNG Ở KINH THÀNH HUẾ</dc:title>
  <cp:lastModifiedBy>Windows 10</cp:lastModifiedBy>
  <cp:revision>3</cp:revision>
  <dcterms:modified xsi:type="dcterms:W3CDTF">2023-06-02T02:45:46Z</dcterms:modified>
</cp:coreProperties>
</file>