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59" r:id="rId4"/>
    <p:sldId id="263" r:id="rId5"/>
    <p:sldId id="261" r:id="rId6"/>
    <p:sldId id="264" r:id="rId7"/>
    <p:sldId id="265" r:id="rId8"/>
    <p:sldId id="266" r:id="rId9"/>
    <p:sldId id="267" r:id="rId10"/>
    <p:sldId id="268" r:id="rId11"/>
    <p:sldId id="269" r:id="rId12"/>
    <p:sldId id="270" r:id="rId13"/>
    <p:sldId id="271" r:id="rId14"/>
    <p:sldId id="272" r:id="rId15"/>
    <p:sldId id="260" r:id="rId16"/>
    <p:sldId id="276" r:id="rId17"/>
    <p:sldId id="277" r:id="rId18"/>
    <p:sldId id="278" r:id="rId19"/>
    <p:sldId id="280" r:id="rId20"/>
    <p:sldId id="281" r:id="rId21"/>
    <p:sldId id="274" r:id="rId22"/>
    <p:sldId id="284" r:id="rId23"/>
    <p:sldId id="285" r:id="rId24"/>
    <p:sldId id="286" r:id="rId25"/>
    <p:sldId id="287"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233DC1"/>
    <a:srgbClr val="FF505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3969" autoAdjust="0"/>
  </p:normalViewPr>
  <p:slideViewPr>
    <p:cSldViewPr snapToGrid="0">
      <p:cViewPr varScale="1">
        <p:scale>
          <a:sx n="59" d="100"/>
          <a:sy n="59" d="100"/>
        </p:scale>
        <p:origin x="43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A7A7E36-7AA4-0463-FD9D-7F1B0DE434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Tree>
    <p:extLst>
      <p:ext uri="{BB962C8B-B14F-4D97-AF65-F5344CB8AC3E}">
        <p14:creationId xmlns:p14="http://schemas.microsoft.com/office/powerpoint/2010/main" val="363106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0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0F92844F-909D-C122-5600-CFCB72CE7A1C}"/>
              </a:ext>
            </a:extLst>
          </p:cNvPr>
          <p:cNvSpPr/>
          <p:nvPr userDrawn="1"/>
        </p:nvSpPr>
        <p:spPr>
          <a:xfrm>
            <a:off x="193183" y="193182"/>
            <a:ext cx="11797047" cy="650383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223245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B59436D-C087-1E13-A12F-C0D6CABA4F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
        <p:nvSpPr>
          <p:cNvPr id="9" name="矩形 8">
            <a:extLst>
              <a:ext uri="{FF2B5EF4-FFF2-40B4-BE49-F238E27FC236}">
                <a16:creationId xmlns:a16="http://schemas.microsoft.com/office/drawing/2014/main" id="{0F92844F-909D-C122-5600-CFCB72CE7A1C}"/>
              </a:ext>
            </a:extLst>
          </p:cNvPr>
          <p:cNvSpPr/>
          <p:nvPr userDrawn="1"/>
        </p:nvSpPr>
        <p:spPr>
          <a:xfrm>
            <a:off x="419100" y="380999"/>
            <a:ext cx="11353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47171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7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AB0C7C43-77F1-2FDA-AEF8-E6FE6BEB870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531" r="21138" b="12196"/>
          <a:stretch/>
        </p:blipFill>
        <p:spPr>
          <a:xfrm>
            <a:off x="0" y="-1"/>
            <a:ext cx="12192000" cy="6858001"/>
          </a:xfrm>
          <a:prstGeom prst="rect">
            <a:avLst/>
          </a:prstGeom>
        </p:spPr>
      </p:pic>
      <p:pic>
        <p:nvPicPr>
          <p:cNvPr id="3" name="Picture 2"/>
          <p:cNvPicPr>
            <a:picLocks noChangeAspect="1"/>
          </p:cNvPicPr>
          <p:nvPr userDrawn="1"/>
        </p:nvPicPr>
        <p:blipFill>
          <a:blip r:embed="rId8"/>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0786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9" name="Picture 8">
            <a:extLst>
              <a:ext uri="{FF2B5EF4-FFF2-40B4-BE49-F238E27FC236}">
                <a16:creationId xmlns:a16="http://schemas.microsoft.com/office/drawing/2014/main" id="{A095E8AB-5A63-074A-A137-64DC6908039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3178404" y="2108782"/>
            <a:ext cx="5748738" cy="3543354"/>
          </a:xfrm>
          <a:prstGeom prst="rect">
            <a:avLst/>
          </a:prstGeom>
        </p:spPr>
      </p:pic>
      <p:pic>
        <p:nvPicPr>
          <p:cNvPr id="6" name="Picture 5">
            <a:extLst>
              <a:ext uri="{FF2B5EF4-FFF2-40B4-BE49-F238E27FC236}">
                <a16:creationId xmlns:a16="http://schemas.microsoft.com/office/drawing/2014/main" id="{CEB3CB5A-AF36-BD5F-B7C5-458D36D6E735}"/>
              </a:ext>
            </a:extLst>
          </p:cNvPr>
          <p:cNvPicPr>
            <a:picLocks noChangeAspect="1"/>
          </p:cNvPicPr>
          <p:nvPr/>
        </p:nvPicPr>
        <p:blipFill>
          <a:blip r:embed="rId7"/>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2C4BE3E6-6A5F-08E0-928F-82169FFFB133}"/>
              </a:ext>
            </a:extLst>
          </p:cNvPr>
          <p:cNvPicPr>
            <a:picLocks noChangeAspect="1"/>
          </p:cNvPicPr>
          <p:nvPr/>
        </p:nvPicPr>
        <p:blipFill>
          <a:blip r:embed="rId7"/>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CA83BCFA-57D1-65B5-B97B-22758C584C31}"/>
              </a:ext>
            </a:extLst>
          </p:cNvPr>
          <p:cNvPicPr>
            <a:picLocks noChangeAspect="1"/>
          </p:cNvPicPr>
          <p:nvPr/>
        </p:nvPicPr>
        <p:blipFill>
          <a:blip r:embed="rId7"/>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9AF95BF5-D59B-D716-47FC-FF8C1B8AF027}"/>
              </a:ext>
            </a:extLst>
          </p:cNvPr>
          <p:cNvPicPr>
            <a:picLocks noChangeAspect="1"/>
          </p:cNvPicPr>
          <p:nvPr/>
        </p:nvPicPr>
        <p:blipFill>
          <a:blip r:embed="rId8"/>
          <a:stretch>
            <a:fillRect/>
          </a:stretch>
        </p:blipFill>
        <p:spPr>
          <a:xfrm>
            <a:off x="9825146" y="13216"/>
            <a:ext cx="2366854" cy="585352"/>
          </a:xfrm>
          <a:prstGeom prst="rect">
            <a:avLst/>
          </a:prstGeom>
        </p:spPr>
      </p:pic>
    </p:spTree>
    <p:extLst>
      <p:ext uri="{BB962C8B-B14F-4D97-AF65-F5344CB8AC3E}">
        <p14:creationId xmlns:p14="http://schemas.microsoft.com/office/powerpoint/2010/main" val="407624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chống tay, tì má, nhìn lên bức tường trước mặt. Màu vôi xanh mát hiện ra như tấm màn ảnh rộng. Quy đọc nh</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ẩ</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m đề bài tập làm văn:"Em hãy tả lại quang cảnh một trận mưa rào". Quy thở dài: "Trời thì nắng mà bài văn lại yêu cầu tả mưa.“</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a:t>
            </a:r>
            <a:endPar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vào. Đúng lúc quá!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chạy lại: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ạ, con nhìn mãi bức tường như bố nhìn mà chẳng thấy trận mưa rào đâu cả.</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hiểu ngay,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thấy những trận mưa rào hồi năm ngoái, năm kia. Con chạy ra nghịch mưa, ướt hết.</a:t>
            </a:r>
            <a:endPar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4E327D84-4C6C-5C4B-F611-689A166B3233}"/>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id="{45BFFFB6-54DF-C2FE-90DD-C5947F940A12}"/>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id="{4F9A0030-6EEE-8C2D-0159-4561F6AD845B}"/>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187818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nhoẻn miệng cười: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Vâng.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còn gặp lại trận mưa bão khi bố còn bé tí. Bà nội đi cấy về, sấm chớp liên hồi.</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chớp mắt: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có thấy cái thuyền giấy con thả ở rãnh nước không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Cả chiếc ô tô chạy trong mưa? Hôm ấy, trời đang nắng thì mưa...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Bố lại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Thế mà con bảo chẳng thấy gì.</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ngơ ngác: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Thật đấy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Bây giờ con ngồi vào bàn. Mắt nhìn bức tường, nhưng con hãy nghĩ đến những trận mưa mà con biết!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ngồi vào bàn, nhìn lên bức tường và thấy chiếc thuyền giấy trôi bồng bềnh giữa sân, những vai áo ướt sũng nước mưa của người đi cày, những hạt mưa đan nhau rơi xuống rào rào,...</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cầm bút, cắm cúi viết, quên cả ngẩng lên nhìn bức tường có nhiều phép lạ.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(Theo </a:t>
            </a:r>
            <a:r>
              <a:rPr kumimoji="0" lang="vi-VN" sz="2600" b="0" i="0"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Phong Thu</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p:pic>
        <p:nvPicPr>
          <p:cNvPr id="2" name="Picture 1">
            <a:extLst>
              <a:ext uri="{FF2B5EF4-FFF2-40B4-BE49-F238E27FC236}">
                <a16:creationId xmlns:a16="http://schemas.microsoft.com/office/drawing/2014/main" id="{A6E31FDB-C961-78EC-F984-57AAFCD63E10}"/>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ED73C081-7C2A-F904-2942-8FD02F2959C5}"/>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id="{70C5B4F1-C174-7A4A-F48B-217145637172}"/>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169767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p:cNvPicPr>
            <a:picLocks noChangeAspect="1"/>
          </p:cNvPicPr>
          <p:nvPr/>
        </p:nvPicPr>
        <p:blipFill>
          <a:blip r:embed="rId3"/>
          <a:stretch>
            <a:fillRect/>
          </a:stretch>
        </p:blipFill>
        <p:spPr>
          <a:xfrm>
            <a:off x="617727" y="-823626"/>
            <a:ext cx="8376630" cy="7681626"/>
          </a:xfrm>
          <a:prstGeom prst="rect">
            <a:avLst/>
          </a:prstGeom>
        </p:spPr>
      </p:pic>
      <p:pic>
        <p:nvPicPr>
          <p:cNvPr id="4" name="Picture 3">
            <a:extLst>
              <a:ext uri="{FF2B5EF4-FFF2-40B4-BE49-F238E27FC236}">
                <a16:creationId xmlns:a16="http://schemas.microsoft.com/office/drawing/2014/main" id="{EFFB5B53-85EF-824C-096F-728509091AFF}"/>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id="{C6EF1035-EE3B-34AE-26E2-06618CA1D453}"/>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id="{4118BFCF-340C-4214-4AA9-20EA531EEA90}"/>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7" name="Picture 6">
            <a:extLst>
              <a:ext uri="{FF2B5EF4-FFF2-40B4-BE49-F238E27FC236}">
                <a16:creationId xmlns:a16="http://schemas.microsoft.com/office/drawing/2014/main" id="{6F0D9DD7-038E-F304-3BC0-0C7A255651F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65749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6;p7">
            <a:extLst>
              <a:ext uri="{FF2B5EF4-FFF2-40B4-BE49-F238E27FC236}">
                <a16:creationId xmlns:a16="http://schemas.microsoft.com/office/drawing/2014/main" id="{D33CB0D1-8FD9-7C5D-268F-E2711EEE24E1}"/>
              </a:ext>
            </a:extLst>
          </p:cNvPr>
          <p:cNvSpPr/>
          <p:nvPr/>
        </p:nvSpPr>
        <p:spPr>
          <a:xfrm>
            <a:off x="7377363" y="2971207"/>
            <a:ext cx="2654911"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lia lịa</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6" name="Google Shape;276;p7">
            <a:extLst>
              <a:ext uri="{FF2B5EF4-FFF2-40B4-BE49-F238E27FC236}">
                <a16:creationId xmlns:a16="http://schemas.microsoft.com/office/drawing/2014/main" id="{D33CB0D1-8FD9-7C5D-268F-E2711EEE24E1}"/>
              </a:ext>
            </a:extLst>
          </p:cNvPr>
          <p:cNvSpPr/>
          <p:nvPr/>
        </p:nvSpPr>
        <p:spPr>
          <a:xfrm>
            <a:off x="819694" y="2971207"/>
            <a:ext cx="3099163"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chống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tay</a:t>
            </a:r>
            <a:endParaRPr sz="3600" b="1" dirty="0">
              <a:ln>
                <a:solidFill>
                  <a:schemeClr val="bg1"/>
                </a:solidFill>
              </a:ln>
              <a:solidFill>
                <a:srgbClr val="FF0066"/>
              </a:solidFill>
              <a:latin typeface="UTM Avo" panose="02040603050506020204" pitchFamily="18" charset="0"/>
            </a:endParaRPr>
          </a:p>
        </p:txBody>
      </p:sp>
      <p:sp>
        <p:nvSpPr>
          <p:cNvPr id="7" name="Google Shape;276;p7">
            <a:extLst>
              <a:ext uri="{FF2B5EF4-FFF2-40B4-BE49-F238E27FC236}">
                <a16:creationId xmlns:a16="http://schemas.microsoft.com/office/drawing/2014/main" id="{D33CB0D1-8FD9-7C5D-268F-E2711EEE24E1}"/>
              </a:ext>
            </a:extLst>
          </p:cNvPr>
          <p:cNvSpPr/>
          <p:nvPr/>
        </p:nvSpPr>
        <p:spPr>
          <a:xfrm>
            <a:off x="4451620" y="2971207"/>
            <a:ext cx="23929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2">
                    <a:lumMod val="75000"/>
                  </a:schemeClr>
                </a:solidFill>
                <a:latin typeface="UTM Avo" panose="02040603050506020204" pitchFamily="18" charset="0"/>
              </a:rPr>
              <a:t> </a:t>
            </a:r>
            <a:r>
              <a:rPr lang="en-US" sz="3600" b="1" dirty="0" err="1">
                <a:solidFill>
                  <a:schemeClr val="bg1"/>
                </a:solidFill>
                <a:latin typeface="UTM Avo" panose="02040603050506020204" pitchFamily="18" charset="0"/>
              </a:rPr>
              <a:t>tì</a:t>
            </a:r>
            <a:r>
              <a:rPr lang="en-US" sz="3600" b="1" dirty="0">
                <a:solidFill>
                  <a:schemeClr val="bg1"/>
                </a:solidFill>
                <a:latin typeface="UTM Avo" panose="02040603050506020204" pitchFamily="18" charset="0"/>
              </a:rPr>
              <a:t> </a:t>
            </a:r>
            <a:r>
              <a:rPr lang="en-US" sz="3600" b="1" dirty="0" err="1">
                <a:solidFill>
                  <a:schemeClr val="bg1"/>
                </a:solidFill>
                <a:latin typeface="UTM Avo" panose="02040603050506020204" pitchFamily="18" charset="0"/>
              </a:rPr>
              <a:t>cằm</a:t>
            </a:r>
            <a:endParaRPr sz="3600" b="1" dirty="0">
              <a:ln w="3175">
                <a:noFill/>
              </a:ln>
              <a:solidFill>
                <a:schemeClr val="bg1"/>
              </a:solidFill>
              <a:latin typeface="UTM Avo" panose="02040603050506020204" pitchFamily="18" charset="0"/>
            </a:endParaRPr>
          </a:p>
        </p:txBody>
      </p:sp>
      <p:sp>
        <p:nvSpPr>
          <p:cNvPr id="8" name="Google Shape;276;p7">
            <a:extLst>
              <a:ext uri="{FF2B5EF4-FFF2-40B4-BE49-F238E27FC236}">
                <a16:creationId xmlns:a16="http://schemas.microsoft.com/office/drawing/2014/main" id="{D33CB0D1-8FD9-7C5D-268F-E2711EEE24E1}"/>
              </a:ext>
            </a:extLst>
          </p:cNvPr>
          <p:cNvSpPr/>
          <p:nvPr/>
        </p:nvSpPr>
        <p:spPr>
          <a:xfrm>
            <a:off x="819694" y="4630190"/>
            <a:ext cx="273284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rgbClr val="009999"/>
                </a:solidFill>
                <a:latin typeface="UTM Avo" panose="02040603050506020204" pitchFamily="18" charset="0"/>
              </a:rPr>
              <a:t> </a:t>
            </a:r>
            <a:r>
              <a:rPr lang="en-US" sz="3600" b="1" dirty="0" err="1">
                <a:ln>
                  <a:solidFill>
                    <a:schemeClr val="bg1"/>
                  </a:solidFill>
                </a:ln>
                <a:solidFill>
                  <a:srgbClr val="FFFF00"/>
                </a:solidFill>
                <a:latin typeface="UTM Avo" panose="02040603050506020204" pitchFamily="18" charset="0"/>
              </a:rPr>
              <a:t>tủm</a:t>
            </a:r>
            <a:r>
              <a:rPr lang="en-US" sz="3600" b="1" dirty="0">
                <a:ln>
                  <a:solidFill>
                    <a:schemeClr val="bg1"/>
                  </a:solidFill>
                </a:ln>
                <a:solidFill>
                  <a:srgbClr val="FFFF00"/>
                </a:solidFill>
                <a:latin typeface="UTM Avo" panose="02040603050506020204" pitchFamily="18" charset="0"/>
              </a:rPr>
              <a:t> </a:t>
            </a:r>
            <a:r>
              <a:rPr lang="en-US" sz="3600" b="1" dirty="0" err="1">
                <a:ln>
                  <a:solidFill>
                    <a:schemeClr val="bg1"/>
                  </a:solidFill>
                </a:ln>
                <a:solidFill>
                  <a:srgbClr val="FFFF00"/>
                </a:solidFill>
                <a:latin typeface="UTM Avo" panose="02040603050506020204" pitchFamily="18" charset="0"/>
              </a:rPr>
              <a:t>tỉm</a:t>
            </a:r>
            <a:endParaRPr sz="3600" b="1" dirty="0">
              <a:ln>
                <a:solidFill>
                  <a:schemeClr val="bg1"/>
                </a:solidFill>
              </a:ln>
              <a:solidFill>
                <a:srgbClr val="FFFF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4020545" y="4630190"/>
            <a:ext cx="3791044"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chemeClr val="accent2">
                    <a:lumMod val="75000"/>
                  </a:schemeClr>
                </a:solidFill>
                <a:latin typeface="UTM Avo" panose="02040603050506020204" pitchFamily="18" charset="0"/>
              </a:rPr>
              <a:t> </a:t>
            </a:r>
            <a:r>
              <a:rPr lang="en-US" sz="3600" b="1" dirty="0" err="1">
                <a:ln>
                  <a:solidFill>
                    <a:schemeClr val="bg1"/>
                  </a:solidFill>
                </a:ln>
                <a:solidFill>
                  <a:srgbClr val="FF0000"/>
                </a:solidFill>
                <a:latin typeface="UTM Avo" panose="02040603050506020204" pitchFamily="18" charset="0"/>
              </a:rPr>
              <a:t>nhoẻn</a:t>
            </a:r>
            <a:r>
              <a:rPr lang="en-US" sz="3600" b="1" dirty="0">
                <a:ln>
                  <a:solidFill>
                    <a:schemeClr val="bg1"/>
                  </a:solidFill>
                </a:ln>
                <a:solidFill>
                  <a:srgbClr val="FF0000"/>
                </a:solidFill>
                <a:latin typeface="UTM Avo" panose="02040603050506020204" pitchFamily="18" charset="0"/>
              </a:rPr>
              <a:t> </a:t>
            </a:r>
            <a:r>
              <a:rPr lang="en-US" sz="3600" b="1" dirty="0" err="1">
                <a:ln>
                  <a:solidFill>
                    <a:schemeClr val="bg1"/>
                  </a:solidFill>
                </a:ln>
                <a:solidFill>
                  <a:srgbClr val="FF0000"/>
                </a:solidFill>
                <a:latin typeface="UTM Avo" panose="02040603050506020204" pitchFamily="18" charset="0"/>
              </a:rPr>
              <a:t>miệng</a:t>
            </a:r>
            <a:endParaRPr sz="3600" b="1" dirty="0">
              <a:ln>
                <a:solidFill>
                  <a:schemeClr val="bg1"/>
                </a:solidFill>
              </a:ln>
              <a:solidFill>
                <a:srgbClr val="FF0000"/>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8169729" y="4630190"/>
            <a:ext cx="328639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00B050"/>
                </a:solidFill>
                <a:latin typeface="UTM Avo" panose="02040603050506020204" pitchFamily="18" charset="0"/>
              </a:rPr>
              <a:t>bồng</a:t>
            </a:r>
            <a:r>
              <a:rPr lang="en-US" sz="3600" b="1" dirty="0">
                <a:ln>
                  <a:solidFill>
                    <a:schemeClr val="bg1"/>
                  </a:solidFill>
                </a:ln>
                <a:solidFill>
                  <a:srgbClr val="00B050"/>
                </a:solidFill>
                <a:latin typeface="UTM Avo" panose="02040603050506020204" pitchFamily="18" charset="0"/>
              </a:rPr>
              <a:t> </a:t>
            </a:r>
            <a:r>
              <a:rPr lang="en-US" sz="3600" b="1" dirty="0" err="1">
                <a:ln>
                  <a:solidFill>
                    <a:schemeClr val="bg1"/>
                  </a:solidFill>
                </a:ln>
                <a:solidFill>
                  <a:srgbClr val="00B050"/>
                </a:solidFill>
                <a:latin typeface="UTM Avo" panose="02040603050506020204" pitchFamily="18" charset="0"/>
              </a:rPr>
              <a:t>bềnh</a:t>
            </a:r>
            <a:endParaRPr sz="3600" b="1" dirty="0">
              <a:ln>
                <a:solidFill>
                  <a:schemeClr val="bg1"/>
                </a:solidFill>
              </a:ln>
              <a:solidFill>
                <a:srgbClr val="00B050"/>
              </a:solidFill>
              <a:latin typeface="UTM Avo" panose="02040603050506020204" pitchFamily="18" charset="0"/>
            </a:endParaRPr>
          </a:p>
        </p:txBody>
      </p:sp>
      <p:pic>
        <p:nvPicPr>
          <p:cNvPr id="11" name="Picture 10"/>
          <p:cNvPicPr>
            <a:picLocks noChangeAspect="1"/>
          </p:cNvPicPr>
          <p:nvPr/>
        </p:nvPicPr>
        <p:blipFill>
          <a:blip r:embed="rId2"/>
          <a:stretch>
            <a:fillRect/>
          </a:stretch>
        </p:blipFill>
        <p:spPr>
          <a:xfrm>
            <a:off x="2599641" y="205873"/>
            <a:ext cx="6992718" cy="1926503"/>
          </a:xfrm>
          <a:prstGeom prst="rect">
            <a:avLst/>
          </a:prstGeom>
        </p:spPr>
      </p:pic>
      <p:pic>
        <p:nvPicPr>
          <p:cNvPr id="2" name="Picture 1">
            <a:extLst>
              <a:ext uri="{FF2B5EF4-FFF2-40B4-BE49-F238E27FC236}">
                <a16:creationId xmlns:a16="http://schemas.microsoft.com/office/drawing/2014/main" id="{AF6D5B18-05BF-4BBD-181F-BEAE7AACB261}"/>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8F23DE6C-250D-6A2A-42E3-89560D8BE771}"/>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2B0DC007-550F-48CD-B32D-42B7A084966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D6CA8C85-EE49-E18E-98EA-63170DB60D18}"/>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31566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2616" y="0"/>
            <a:ext cx="6956139" cy="1926503"/>
          </a:xfrm>
          <a:prstGeom prst="rect">
            <a:avLst/>
          </a:prstGeom>
        </p:spPr>
      </p:pic>
      <p:grpSp>
        <p:nvGrpSpPr>
          <p:cNvPr id="6" name="Group 5"/>
          <p:cNvGrpSpPr/>
          <p:nvPr/>
        </p:nvGrpSpPr>
        <p:grpSpPr>
          <a:xfrm>
            <a:off x="489047" y="2178371"/>
            <a:ext cx="10889509" cy="2693432"/>
            <a:chOff x="515173" y="2085020"/>
            <a:chExt cx="10889509" cy="2693432"/>
          </a:xfrm>
        </p:grpSpPr>
        <p:sp>
          <p:nvSpPr>
            <p:cNvPr id="7" name="Flowchart: Alternate Process 6"/>
            <p:cNvSpPr/>
            <p:nvPr/>
          </p:nvSpPr>
          <p:spPr>
            <a:xfrm>
              <a:off x="515173" y="2085020"/>
              <a:ext cx="10889509" cy="2693432"/>
            </a:xfrm>
            <a:prstGeom prst="flowChartAlternateProcess">
              <a:avLst/>
            </a:prstGeom>
            <a:solidFill>
              <a:schemeClr val="bg1">
                <a:alpha val="90000"/>
              </a:schemeClr>
            </a:solidFill>
            <a:ln>
              <a:solidFill>
                <a:srgbClr val="FAB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204355"/>
              <a:ext cx="10548257" cy="2308324"/>
            </a:xfrm>
            <a:prstGeom prst="rect">
              <a:avLst/>
            </a:prstGeom>
            <a:noFill/>
          </p:spPr>
          <p:txBody>
            <a:bodyPr wrap="square" rtlCol="0">
              <a:spAutoFit/>
            </a:bodyPr>
            <a:lstStyle/>
            <a:p>
              <a:pPr lvl="0" algn="just"/>
              <a:r>
                <a:rPr lang="en-US" sz="3600" b="1" dirty="0">
                  <a:solidFill>
                    <a:srgbClr val="233DC1"/>
                  </a:solidFill>
                  <a:latin typeface="Cambria" panose="02040503050406030204" pitchFamily="18" charset="0"/>
                  <a:ea typeface="Cambria" panose="02040503050406030204" pitchFamily="18" charset="0"/>
                </a:rPr>
                <a:t>     </a:t>
              </a:r>
              <a:r>
                <a:rPr lang="vi-VN" sz="3600" b="1" dirty="0">
                  <a:solidFill>
                    <a:srgbClr val="233DC1"/>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p:txBody>
        </p:sp>
      </p:grpSp>
      <p:cxnSp>
        <p:nvCxnSpPr>
          <p:cNvPr id="10" name="Straight Connector 9"/>
          <p:cNvCxnSpPr/>
          <p:nvPr/>
        </p:nvCxnSpPr>
        <p:spPr>
          <a:xfrm flipH="1">
            <a:off x="506667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50875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619421" y="2878113"/>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132980" y="35250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27076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35894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4A1206-66F5-BF0D-3850-9B6536DF63E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5DBFB052-C725-7642-7544-2820F356DC33}"/>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64692C79-8FBB-1A96-0B10-C9DBE7D4A13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EBAB7642-68AC-A811-27ED-38471BD69E6B}"/>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1735105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106591" y="749508"/>
            <a:ext cx="6283876" cy="5831082"/>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817912" y="48499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13" name="Picture 12"/>
          <p:cNvPicPr>
            <a:picLocks noChangeAspect="1"/>
          </p:cNvPicPr>
          <p:nvPr/>
        </p:nvPicPr>
        <p:blipFill>
          <a:blip r:embed="rId5"/>
          <a:stretch>
            <a:fillRect/>
          </a:stretch>
        </p:blipFill>
        <p:spPr>
          <a:xfrm>
            <a:off x="3645310" y="1742229"/>
            <a:ext cx="5206435" cy="4663844"/>
          </a:xfrm>
          <a:prstGeom prst="rect">
            <a:avLst/>
          </a:prstGeom>
        </p:spPr>
      </p:pic>
      <p:pic>
        <p:nvPicPr>
          <p:cNvPr id="6" name="Picture 5">
            <a:extLst>
              <a:ext uri="{FF2B5EF4-FFF2-40B4-BE49-F238E27FC236}">
                <a16:creationId xmlns:a16="http://schemas.microsoft.com/office/drawing/2014/main" id="{08AF88E6-ED4F-959F-0DE2-90534859AA1A}"/>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31B3FBB1-74D9-D6D0-7048-728F63D9823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id="{A0D6243C-16CE-D876-F41D-344F565CF91B}"/>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id="{C84537B8-4C2B-C3ED-8DDA-A867B69DF0D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47004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vi-VN" sz="4000" b="1" dirty="0">
                    <a:solidFill>
                      <a:schemeClr val="accent2">
                        <a:lumMod val="75000"/>
                      </a:schemeClr>
                    </a:solidFill>
                    <a:latin typeface="Cambria" panose="02040503050406030204" pitchFamily="18" charset="0"/>
                    <a:ea typeface="Cambria" panose="02040503050406030204" pitchFamily="18" charset="0"/>
                  </a:rPr>
                  <a:t>1. Tìm chi tiết tả không gian nơi Quy đang ngồi học.</a:t>
                </a:r>
                <a:endParaRPr lang="en-US" sz="72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54636" y="2384618"/>
            <a:ext cx="6145967" cy="2862322"/>
          </a:xfrm>
          <a:prstGeom prst="rect">
            <a:avLst/>
          </a:prstGeom>
          <a:noFill/>
        </p:spPr>
        <p:txBody>
          <a:bodyPr wrap="square" rtlCol="0">
            <a:spAutoFit/>
          </a:bodyPr>
          <a:lstStyle/>
          <a:p>
            <a:pPr algn="just"/>
            <a:r>
              <a:rPr lang="vi-VN" sz="3600" b="1" dirty="0">
                <a:solidFill>
                  <a:schemeClr val="accent4">
                    <a:lumMod val="60000"/>
                    <a:lumOff val="40000"/>
                  </a:schemeClr>
                </a:solidFill>
                <a:latin typeface="Cambria" panose="02040503050406030204" pitchFamily="18" charset="0"/>
                <a:ea typeface="Cambria" panose="02040503050406030204" pitchFamily="18" charset="0"/>
              </a:rPr>
              <a:t>Chi tiết tả không gian Quy đang ngồi học là:</a:t>
            </a:r>
            <a:r>
              <a:rPr lang="vi-VN" sz="3600" b="1" dirty="0">
                <a:latin typeface="Cambria" panose="02040503050406030204" pitchFamily="18" charset="0"/>
                <a:ea typeface="Cambria" panose="02040503050406030204" pitchFamily="18" charset="0"/>
              </a:rPr>
              <a:t> </a:t>
            </a:r>
          </a:p>
          <a:p>
            <a:pPr algn="just"/>
            <a:r>
              <a:rPr lang="vi-VN" sz="3600" b="1" dirty="0">
                <a:solidFill>
                  <a:srgbClr val="CC0066"/>
                </a:solidFill>
                <a:latin typeface="Cambria" panose="02040503050406030204" pitchFamily="18" charset="0"/>
                <a:ea typeface="Cambria" panose="02040503050406030204" pitchFamily="18" charset="0"/>
              </a:rPr>
              <a:t>- Bức tường trước mặt. </a:t>
            </a:r>
          </a:p>
          <a:p>
            <a:pPr algn="just"/>
            <a:r>
              <a:rPr lang="vi-VN" sz="3600" b="1" dirty="0">
                <a:solidFill>
                  <a:srgbClr val="CC0066"/>
                </a:solidFill>
                <a:latin typeface="Cambria" panose="02040503050406030204" pitchFamily="18" charset="0"/>
                <a:ea typeface="Cambria" panose="02040503050406030204" pitchFamily="18" charset="0"/>
              </a:rPr>
              <a:t>- Màu vôi xanh mát hiện ra như tấm màn ảnh rộng.</a:t>
            </a:r>
          </a:p>
        </p:txBody>
      </p:sp>
      <p:pic>
        <p:nvPicPr>
          <p:cNvPr id="2" name="Picture 1">
            <a:extLst>
              <a:ext uri="{FF2B5EF4-FFF2-40B4-BE49-F238E27FC236}">
                <a16:creationId xmlns:a16="http://schemas.microsoft.com/office/drawing/2014/main" id="{D879F30B-8EC0-FD64-FF0A-62AF039D662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933DF53A-9331-3CD4-5758-F54FE770D4E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F0D6ECC8-37CC-423E-BAE0-A58B66B7ED65}"/>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388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31106"/>
              </a:xfrm>
              <a:prstGeom prst="rect">
                <a:avLst/>
              </a:prstGeom>
              <a:noFill/>
            </p:spPr>
            <p:txBody>
              <a:bodyPr wrap="square" rtlCol="0">
                <a:spAutoFit/>
              </a:bodyPr>
              <a:lstStyle/>
              <a:p>
                <a:pPr algn="just"/>
                <a:r>
                  <a:rPr lang="en-US" sz="3700" b="1">
                    <a:solidFill>
                      <a:schemeClr val="accent2">
                        <a:lumMod val="75000"/>
                      </a:schemeClr>
                    </a:solidFill>
                    <a:latin typeface="Cambria" panose="02040503050406030204" pitchFamily="18" charset="0"/>
                    <a:ea typeface="Cambria" panose="02040503050406030204" pitchFamily="18" charset="0"/>
                  </a:rPr>
                  <a:t>2. Hành động và suy nghĩ nào của Quy cho biết Quy đang gặp khó khăn với bài làm văn?</a:t>
                </a: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69626" y="2026442"/>
            <a:ext cx="6145967" cy="2554545"/>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Hành động: </a:t>
            </a:r>
          </a:p>
          <a:p>
            <a:pPr algn="just"/>
            <a:r>
              <a:rPr lang="vi-VN" sz="3200" b="1" dirty="0">
                <a:solidFill>
                  <a:srgbClr val="CC0066"/>
                </a:solidFill>
                <a:latin typeface="Cambria" panose="02040503050406030204" pitchFamily="18" charset="0"/>
                <a:ea typeface="Cambria" panose="02040503050406030204" pitchFamily="18" charset="0"/>
              </a:rPr>
              <a:t>+ Chống tay, tì má, nhìn lên bức tường trước mặt. </a:t>
            </a:r>
          </a:p>
          <a:p>
            <a:pPr algn="just"/>
            <a:r>
              <a:rPr lang="vi-VN" sz="3200" b="1" dirty="0">
                <a:solidFill>
                  <a:srgbClr val="CC0066"/>
                </a:solidFill>
                <a:latin typeface="Cambria" panose="02040503050406030204" pitchFamily="18" charset="0"/>
                <a:ea typeface="Cambria" panose="02040503050406030204" pitchFamily="18" charset="0"/>
              </a:rPr>
              <a:t>+ Quy thở dài: "Trời thì nắng mà bài văn lại yêu cầu tả mưa."</a:t>
            </a:r>
          </a:p>
        </p:txBody>
      </p:sp>
      <p:sp>
        <p:nvSpPr>
          <p:cNvPr id="11" name="TextBox 10"/>
          <p:cNvSpPr txBox="1"/>
          <p:nvPr/>
        </p:nvSpPr>
        <p:spPr>
          <a:xfrm>
            <a:off x="465138" y="4664924"/>
            <a:ext cx="6145967" cy="1077218"/>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Suy nghĩ: </a:t>
            </a:r>
            <a:r>
              <a:rPr lang="vi-VN" sz="3200" b="1" dirty="0">
                <a:solidFill>
                  <a:srgbClr val="FF5050"/>
                </a:solidFill>
                <a:latin typeface="Cambria" panose="02040503050406030204" pitchFamily="18" charset="0"/>
                <a:ea typeface="Cambria" panose="02040503050406030204" pitchFamily="18" charset="0"/>
              </a:rPr>
              <a:t>nghĩ đến bố và bức tường trước mặt.</a:t>
            </a:r>
            <a:endParaRPr lang="vi-VN" sz="4800" b="1" dirty="0">
              <a:solidFill>
                <a:srgbClr val="FF505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9913EC9E-C565-434F-A493-ADAAAE9BCE1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CB93DBEF-C1CF-AB52-9776-239E5A5669AD}"/>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2" name="Picture 11">
            <a:extLst>
              <a:ext uri="{FF2B5EF4-FFF2-40B4-BE49-F238E27FC236}">
                <a16:creationId xmlns:a16="http://schemas.microsoft.com/office/drawing/2014/main" id="{CCE471F3-E7B3-C473-9248-E7C088123FB3}"/>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356528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48057" y="1266661"/>
            <a:ext cx="9314038" cy="5239146"/>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a:solidFill>
                      <a:schemeClr val="accent2">
                        <a:lumMod val="75000"/>
                      </a:schemeClr>
                    </a:solidFill>
                    <a:latin typeface="Cambria" panose="02040503050406030204" pitchFamily="18" charset="0"/>
                    <a:ea typeface="Cambria" panose="02040503050406030204" pitchFamily="18" charset="0"/>
                  </a:rPr>
                  <a:t>3. Điều gì khiến Quy nghĩ bức tường vôi xanh có phép lạ? </a:t>
                </a:r>
                <a:endParaRPr lang="en-US" sz="3800" b="1">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1373069" y="1953026"/>
            <a:ext cx="10334249" cy="1569660"/>
          </a:xfrm>
          <a:prstGeom prst="rect">
            <a:avLst/>
          </a:prstGeom>
          <a:noFill/>
        </p:spPr>
        <p:txBody>
          <a:bodyPr wrap="square" rtlCol="0">
            <a:spAutoFit/>
          </a:bodyPr>
          <a:lstStyle/>
          <a:p>
            <a:pPr algn="just"/>
            <a:r>
              <a:rPr lang="en-US" sz="3200" b="1">
                <a:solidFill>
                  <a:srgbClr val="233DC1"/>
                </a:solidFill>
                <a:latin typeface="Cambria" panose="02040503050406030204" pitchFamily="18" charset="0"/>
                <a:ea typeface="Cambria" panose="02040503050406030204" pitchFamily="18" charset="0"/>
              </a:rPr>
              <a:t>   </a:t>
            </a:r>
            <a:r>
              <a:rPr lang="vi-VN" sz="3200" b="1">
                <a:solidFill>
                  <a:srgbClr val="CC0066"/>
                </a:solidFill>
                <a:latin typeface="Cambria" panose="02040503050406030204" pitchFamily="18" charset="0"/>
                <a:ea typeface="Cambria" panose="02040503050406030204" pitchFamily="18" charset="0"/>
              </a:rPr>
              <a:t>Quy nghĩ bức tường vôi xanh có phép</a:t>
            </a:r>
            <a:r>
              <a:rPr lang="en-US" sz="3200" b="1">
                <a:solidFill>
                  <a:srgbClr val="CC0066"/>
                </a:solidFill>
                <a:latin typeface="Cambria" panose="02040503050406030204" pitchFamily="18" charset="0"/>
                <a:ea typeface="Cambria" panose="02040503050406030204" pitchFamily="18" charset="0"/>
              </a:rPr>
              <a:t> lạ</a:t>
            </a:r>
            <a:r>
              <a:rPr lang="vi-VN" sz="3200" b="1">
                <a:solidFill>
                  <a:srgbClr val="CC0066"/>
                </a:solidFill>
                <a:latin typeface="Cambria" panose="02040503050406030204" pitchFamily="18" charset="0"/>
                <a:ea typeface="Cambria" panose="02040503050406030204" pitchFamily="18" charset="0"/>
              </a:rPr>
              <a:t> </a:t>
            </a:r>
            <a:r>
              <a:rPr lang="vi-VN" sz="3200" b="1">
                <a:solidFill>
                  <a:srgbClr val="233DC1"/>
                </a:solidFill>
                <a:latin typeface="Cambria" panose="02040503050406030204" pitchFamily="18" charset="0"/>
                <a:ea typeface="Cambria" panose="02040503050406030204" pitchFamily="18" charset="0"/>
              </a:rPr>
              <a:t>vì cứ ngồi vào bàn là bố viết được ngay. Cũng có khi, bố tì cằm lên tay, nhìn thẳng vào bức tường trước mặt. </a:t>
            </a:r>
            <a:endParaRPr lang="vi-VN" sz="4800" b="1">
              <a:solidFill>
                <a:srgbClr val="233DC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EDF153D1-DBB5-B3CA-EA1C-6ADC791D5BF1}"/>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307CBFE8-BC18-383D-A3A4-2ED7AE3C8E2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id="{A1B309F7-4C73-692F-6E7A-A22EC657E9D2}"/>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30321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dirty="0">
                    <a:solidFill>
                      <a:schemeClr val="accent2">
                        <a:lumMod val="75000"/>
                      </a:schemeClr>
                    </a:solidFill>
                    <a:latin typeface="Cambria" panose="02040503050406030204" pitchFamily="18" charset="0"/>
                    <a:ea typeface="Cambria" panose="02040503050406030204" pitchFamily="18" charset="0"/>
                  </a:rPr>
                  <a:t>4. Vì sao bố kể cho Quy nghe về những trận mưa? Tìm câu trả lời đúng.</a:t>
                </a:r>
                <a:endParaRPr lang="en-US" sz="38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21676" cy="858129"/>
            <a:chOff x="2024693" y="3080825"/>
            <a:chExt cx="11121676" cy="858129"/>
          </a:xfrm>
        </p:grpSpPr>
        <p:grpSp>
          <p:nvGrpSpPr>
            <p:cNvPr id="8" name="Group 7"/>
            <p:cNvGrpSpPr/>
            <p:nvPr/>
          </p:nvGrpSpPr>
          <p:grpSpPr>
            <a:xfrm>
              <a:off x="2024693" y="3080825"/>
              <a:ext cx="11121676" cy="858129"/>
              <a:chOff x="2024693" y="3080825"/>
              <a:chExt cx="11121676" cy="858129"/>
            </a:xfrm>
          </p:grpSpPr>
          <p:sp>
            <p:nvSpPr>
              <p:cNvPr id="10" name="Rounded Rectangle 9"/>
              <p:cNvSpPr/>
              <p:nvPr/>
            </p:nvSpPr>
            <p:spPr>
              <a:xfrm>
                <a:off x="2686930" y="3080825"/>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2973189" y="3202115"/>
              <a:ext cx="10147698"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những trận mưa gắn với kỉ niệm tuổi thơ của bố.</a:t>
              </a:r>
              <a:endParaRPr lang="en-US" sz="54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01559" cy="904470"/>
            <a:chOff x="2024693" y="4120263"/>
            <a:chExt cx="11301559" cy="904470"/>
          </a:xfrm>
        </p:grpSpPr>
        <p:sp>
          <p:nvSpPr>
            <p:cNvPr id="13" name="Rounded Rectangle 12"/>
            <p:cNvSpPr/>
            <p:nvPr/>
          </p:nvSpPr>
          <p:spPr>
            <a:xfrm>
              <a:off x="2686930" y="4166604"/>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876557" y="4255622"/>
              <a:ext cx="10449695"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bố muốn Quy tả những trận mưa mà bố đã từng gặp.</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282363"/>
              <a:ext cx="10175925" cy="978729"/>
            </a:xfrm>
            <a:prstGeom prst="rect">
              <a:avLst/>
            </a:prstGeom>
            <a:noFill/>
          </p:spPr>
          <p:txBody>
            <a:bodyPr wrap="square" rtlCol="0">
              <a:spAutoFit/>
            </a:bodyPr>
            <a:lstStyle/>
            <a:p>
              <a:pPr algn="just">
                <a:lnSpc>
                  <a:spcPct val="90000"/>
                </a:lnSpc>
              </a:pPr>
              <a:r>
                <a:rPr lang="vi-VN" sz="3200" b="1" dirty="0">
                  <a:solidFill>
                    <a:schemeClr val="bg1"/>
                  </a:solidFill>
                  <a:latin typeface="Cambria" panose="02040503050406030204" pitchFamily="18" charset="0"/>
                  <a:ea typeface="Cambria" panose="02040503050406030204" pitchFamily="18" charset="0"/>
                </a:rPr>
                <a:t>Vì bố muốn gợi cho Quy nhớ lại những trận mưa mà Quy đã gặp. </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858129"/>
            <a:chOff x="2046001" y="5252383"/>
            <a:chExt cx="10837430" cy="858129"/>
          </a:xfrm>
        </p:grpSpPr>
        <p:sp>
          <p:nvSpPr>
            <p:cNvPr id="21" name="Rounded Rectangle 20"/>
            <p:cNvSpPr/>
            <p:nvPr/>
          </p:nvSpPr>
          <p:spPr>
            <a:xfrm>
              <a:off x="2753771" y="5252383"/>
              <a:ext cx="10129660" cy="858129"/>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41448" y="5372303"/>
              <a:ext cx="9617126" cy="584775"/>
            </a:xfrm>
            <a:prstGeom prst="rect">
              <a:avLst/>
            </a:prstGeom>
            <a:noFill/>
          </p:spPr>
          <p:txBody>
            <a:bodyPr wrap="square" rtlCol="0">
              <a:spAutoFit/>
            </a:bodyPr>
            <a:lstStyle/>
            <a:p>
              <a:r>
                <a:rPr lang="en-US" sz="3200" b="1" dirty="0" err="1">
                  <a:solidFill>
                    <a:schemeClr val="bg1"/>
                  </a:solidFill>
                  <a:latin typeface="Cambria" panose="02040503050406030204" pitchFamily="18" charset="0"/>
                  <a:ea typeface="Cambria" panose="02040503050406030204" pitchFamily="18" charset="0"/>
                </a:rPr>
                <a:t>Vì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muốn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Quy</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nhớ</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về</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bà</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nội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của</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mình</a:t>
              </a:r>
              <a:r>
                <a:rPr lang="en-US" sz="3200" b="1" dirty="0">
                  <a:solidFill>
                    <a:schemeClr val="bg1"/>
                  </a:solidFill>
                  <a:latin typeface="Cambria" panose="02040503050406030204" pitchFamily="18" charset="0"/>
                  <a:ea typeface="Cambria" panose="02040503050406030204" pitchFamily="18" charset="0"/>
                </a:rPr>
                <a:t>.</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4" name="Picture 23">
            <a:extLst>
              <a:ext uri="{FF2B5EF4-FFF2-40B4-BE49-F238E27FC236}">
                <a16:creationId xmlns:a16="http://schemas.microsoft.com/office/drawing/2014/main" id="{70F02EDF-AE8B-13A1-031A-95D3C5EE54BD}"/>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25" name="Picture 24">
            <a:extLst>
              <a:ext uri="{FF2B5EF4-FFF2-40B4-BE49-F238E27FC236}">
                <a16:creationId xmlns:a16="http://schemas.microsoft.com/office/drawing/2014/main" id="{1B57BDB6-0B7E-7D84-2C2E-863A9C518718}"/>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26" name="Picture 25">
            <a:extLst>
              <a:ext uri="{FF2B5EF4-FFF2-40B4-BE49-F238E27FC236}">
                <a16:creationId xmlns:a16="http://schemas.microsoft.com/office/drawing/2014/main" id="{C0A53B4B-0A1F-43D9-41C9-C3A770915C7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27" name="Picture 26">
            <a:extLst>
              <a:ext uri="{FF2B5EF4-FFF2-40B4-BE49-F238E27FC236}">
                <a16:creationId xmlns:a16="http://schemas.microsoft.com/office/drawing/2014/main" id="{74C5FC50-7857-CCA6-8804-94D28A0763BD}"/>
              </a:ext>
            </a:extLst>
          </p:cNvPr>
          <p:cNvPicPr>
            <a:picLocks noChangeAspect="1"/>
          </p:cNvPicPr>
          <p:nvPr/>
        </p:nvPicPr>
        <p:blipFill>
          <a:blip r:embed="rId4"/>
          <a:stretch>
            <a:fillRect/>
          </a:stretch>
        </p:blipFill>
        <p:spPr>
          <a:xfrm>
            <a:off x="9825146" y="13216"/>
            <a:ext cx="2366854" cy="464813"/>
          </a:xfrm>
          <a:prstGeom prst="rect">
            <a:avLst/>
          </a:prstGeom>
        </p:spPr>
      </p:pic>
    </p:spTree>
    <p:extLst>
      <p:ext uri="{BB962C8B-B14F-4D97-AF65-F5344CB8AC3E}">
        <p14:creationId xmlns:p14="http://schemas.microsoft.com/office/powerpoint/2010/main" val="352794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20"/>
                                        </p:tgtEl>
                                      </p:cBhvr>
                                    </p:animEffect>
                                    <p:anim calcmode="lin" valueType="num">
                                      <p:cBhvr>
                                        <p:cTn id="44" dur="1000"/>
                                        <p:tgtEl>
                                          <p:spTgt spid="20"/>
                                        </p:tgtEl>
                                        <p:attrNameLst>
                                          <p:attrName>ppt_x</p:attrName>
                                        </p:attrNameLst>
                                      </p:cBhvr>
                                      <p:tavLst>
                                        <p:tav tm="0">
                                          <p:val>
                                            <p:strVal val="ppt_x"/>
                                          </p:val>
                                        </p:tav>
                                        <p:tav tm="100000">
                                          <p:val>
                                            <p:strVal val="ppt_x"/>
                                          </p:val>
                                        </p:tav>
                                      </p:tavLst>
                                    </p:anim>
                                    <p:anim calcmode="lin" valueType="num">
                                      <p:cBhvr>
                                        <p:cTn id="45" dur="1000"/>
                                        <p:tgtEl>
                                          <p:spTgt spid="20"/>
                                        </p:tgtEl>
                                        <p:attrNameLst>
                                          <p:attrName>ppt_y</p:attrName>
                                        </p:attrNameLst>
                                      </p:cBhvr>
                                      <p:tavLst>
                                        <p:tav tm="0">
                                          <p:val>
                                            <p:strVal val="ppt_y"/>
                                          </p:val>
                                        </p:tav>
                                        <p:tav tm="100000">
                                          <p:val>
                                            <p:strVal val="ppt_y+.1"/>
                                          </p:val>
                                        </p:tav>
                                      </p:tavLst>
                                    </p:anim>
                                    <p:set>
                                      <p:cBhvr>
                                        <p:cTn id="46"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8786E-96BB-EA26-1112-7EC7F438D15D}"/>
              </a:ext>
            </a:extLst>
          </p:cNvPr>
          <p:cNvPicPr>
            <a:picLocks noChangeAspect="1"/>
          </p:cNvPicPr>
          <p:nvPr/>
        </p:nvPicPr>
        <p:blipFill>
          <a:blip r:embed="rId2"/>
          <a:stretch>
            <a:fillRect/>
          </a:stretch>
        </p:blipFill>
        <p:spPr>
          <a:xfrm>
            <a:off x="9825146" y="13216"/>
            <a:ext cx="2366854" cy="585352"/>
          </a:xfrm>
          <a:prstGeom prst="rect">
            <a:avLst/>
          </a:prstGeom>
        </p:spPr>
      </p:pic>
      <p:pic>
        <p:nvPicPr>
          <p:cNvPr id="7" name="Picture 6"/>
          <p:cNvPicPr>
            <a:picLocks noChangeAspect="1"/>
          </p:cNvPicPr>
          <p:nvPr/>
        </p:nvPicPr>
        <p:blipFill>
          <a:blip r:embed="rId3"/>
          <a:stretch>
            <a:fillRect/>
          </a:stretch>
        </p:blipFill>
        <p:spPr>
          <a:xfrm>
            <a:off x="490967" y="381213"/>
            <a:ext cx="4721114" cy="6043786"/>
          </a:xfrm>
          <a:prstGeom prst="rect">
            <a:avLst/>
          </a:prstGeom>
        </p:spPr>
      </p:pic>
      <p:grpSp>
        <p:nvGrpSpPr>
          <p:cNvPr id="11" name="Group 10"/>
          <p:cNvGrpSpPr/>
          <p:nvPr/>
        </p:nvGrpSpPr>
        <p:grpSpPr>
          <a:xfrm>
            <a:off x="5212081" y="1577136"/>
            <a:ext cx="6299198" cy="3915140"/>
            <a:chOff x="5212081" y="1577136"/>
            <a:chExt cx="6299198" cy="3915140"/>
          </a:xfrm>
        </p:grpSpPr>
        <p:pic>
          <p:nvPicPr>
            <p:cNvPr id="9" name="图片 5">
              <a:extLst>
                <a:ext uri="{FF2B5EF4-FFF2-40B4-BE49-F238E27FC236}">
                  <a16:creationId xmlns:a16="http://schemas.microsoft.com/office/drawing/2014/main" id="{6DDBA96F-107A-9AB9-3278-889C0D0DC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21456" r="4074" b="21456"/>
            <a:stretch/>
          </p:blipFill>
          <p:spPr>
            <a:xfrm>
              <a:off x="5212081" y="1577136"/>
              <a:ext cx="6299198" cy="3915140"/>
            </a:xfrm>
            <a:prstGeom prst="rect">
              <a:avLst/>
            </a:prstGeom>
          </p:spPr>
        </p:pic>
        <p:sp>
          <p:nvSpPr>
            <p:cNvPr id="10" name="TextBox 9"/>
            <p:cNvSpPr txBox="1"/>
            <p:nvPr/>
          </p:nvSpPr>
          <p:spPr>
            <a:xfrm>
              <a:off x="5904411" y="2289917"/>
              <a:ext cx="4728755" cy="2800767"/>
            </a:xfrm>
            <a:prstGeom prst="rect">
              <a:avLst/>
            </a:prstGeom>
            <a:noFill/>
          </p:spPr>
          <p:txBody>
            <a:bodyPr wrap="square" rtlCol="0">
              <a:spAutoFit/>
            </a:bodyPr>
            <a:lstStyle/>
            <a:p>
              <a:pPr algn="ctr"/>
              <a:r>
                <a:rPr lang="vi-VN" sz="4400" b="1" dirty="0">
                  <a:solidFill>
                    <a:schemeClr val="accent2">
                      <a:lumMod val="60000"/>
                      <a:lumOff val="40000"/>
                    </a:schemeClr>
                  </a:solidFill>
                  <a:latin typeface="Cambria" panose="02040503050406030204" pitchFamily="18" charset="0"/>
                  <a:ea typeface="Cambria" panose="02040503050406030204" pitchFamily="18" charset="0"/>
                </a:rPr>
                <a:t>Nói về một điều tưởng tượng mà em mong là có thật. </a:t>
              </a:r>
              <a:endParaRPr lang="en-US" sz="8000" b="1" dirty="0">
                <a:solidFill>
                  <a:schemeClr val="accent2">
                    <a:lumMod val="60000"/>
                    <a:lumOff val="40000"/>
                  </a:schemeClr>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138F536B-3055-BA61-A319-1ED4D9A485F4}"/>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8889EDFF-994E-E476-3235-8FF5B55D0C95}"/>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815FB491-3B1B-E7BE-BDEA-08B2FC53F15B}"/>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04870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3">
            <a:extLst>
              <a:ext uri="{FF2B5EF4-FFF2-40B4-BE49-F238E27FC236}">
                <a16:creationId xmlns:a16="http://schemas.microsoft.com/office/drawing/2014/main" id="{3686C52A-C77E-E9F5-522A-4F067E782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0"/>
          <a:stretch/>
        </p:blipFill>
        <p:spPr>
          <a:xfrm flipH="1">
            <a:off x="8132163" y="2744729"/>
            <a:ext cx="3620125" cy="3712324"/>
          </a:xfrm>
          <a:prstGeom prst="rect">
            <a:avLst/>
          </a:prstGeom>
        </p:spPr>
      </p:pic>
      <p:pic>
        <p:nvPicPr>
          <p:cNvPr id="12" name="Picture 11"/>
          <p:cNvPicPr>
            <a:picLocks noChangeAspect="1"/>
          </p:cNvPicPr>
          <p:nvPr/>
        </p:nvPicPr>
        <p:blipFill>
          <a:blip r:embed="rId3"/>
          <a:stretch>
            <a:fillRect/>
          </a:stretch>
        </p:blipFill>
        <p:spPr>
          <a:xfrm>
            <a:off x="390188" y="3767504"/>
            <a:ext cx="4781420" cy="2689549"/>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138773"/>
              </a:xfrm>
              <a:prstGeom prst="rect">
                <a:avLst/>
              </a:prstGeom>
              <a:noFill/>
            </p:spPr>
            <p:txBody>
              <a:bodyPr wrap="square" rtlCol="0">
                <a:spAutoFit/>
              </a:bodyPr>
              <a:lstStyle/>
              <a:p>
                <a:pPr algn="just"/>
                <a:r>
                  <a:rPr lang="vi-VN" sz="3400" b="1">
                    <a:solidFill>
                      <a:schemeClr val="accent1">
                        <a:lumMod val="75000"/>
                      </a:schemeClr>
                    </a:solidFill>
                    <a:latin typeface="Cambria" panose="02040503050406030204" pitchFamily="18" charset="0"/>
                    <a:ea typeface="Cambria" panose="02040503050406030204" pitchFamily="18" charset="0"/>
                  </a:rPr>
                  <a:t>5. Theo em, vì sao Quy có thể làm được bài văn mà không cần nhìn bức tường có nhiều phép lạ nữa? </a:t>
                </a:r>
                <a:endParaRPr lang="en-US" sz="3400" b="1">
                  <a:solidFill>
                    <a:schemeClr val="accent1">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119255"/>
            <a:ext cx="8554301" cy="2308324"/>
          </a:xfrm>
          <a:prstGeom prst="rect">
            <a:avLst/>
          </a:prstGeom>
          <a:noFill/>
        </p:spPr>
        <p:txBody>
          <a:bodyPr wrap="square" rtlCol="0">
            <a:spAutoFit/>
          </a:bodyPr>
          <a:lstStyle/>
          <a:p>
            <a:pPr algn="just"/>
            <a:r>
              <a:rPr lang="en-US" sz="3600" b="1" dirty="0">
                <a:solidFill>
                  <a:schemeClr val="accent4">
                    <a:lumMod val="60000"/>
                    <a:lumOff val="40000"/>
                  </a:schemeClr>
                </a:solidFill>
                <a:latin typeface="Cambria" panose="02040503050406030204" pitchFamily="18" charset="0"/>
                <a:ea typeface="Cambria" panose="02040503050406030204" pitchFamily="18" charset="0"/>
              </a:rPr>
              <a:t>   </a:t>
            </a:r>
            <a:r>
              <a:rPr lang="vi-VN" sz="3600" b="1" dirty="0">
                <a:solidFill>
                  <a:schemeClr val="accent4">
                    <a:lumMod val="60000"/>
                    <a:lumOff val="40000"/>
                  </a:schemeClr>
                </a:solidFill>
                <a:latin typeface="Cambria" panose="02040503050406030204" pitchFamily="18" charset="0"/>
                <a:ea typeface="Cambria" panose="02040503050406030204" pitchFamily="18" charset="0"/>
              </a:rPr>
              <a:t>Quy có thể làm được bài văn mà không cần đến bức tường có những phép lạ là vì </a:t>
            </a:r>
            <a:r>
              <a:rPr lang="vi-VN" sz="3600" b="1" dirty="0">
                <a:solidFill>
                  <a:schemeClr val="accent6">
                    <a:lumMod val="50000"/>
                  </a:schemeClr>
                </a:solidFill>
                <a:latin typeface="Cambria" panose="02040503050406030204" pitchFamily="18" charset="0"/>
                <a:ea typeface="Cambria" panose="02040503050406030204" pitchFamily="18" charset="0"/>
              </a:rPr>
              <a:t>bố đã gợi cho Quy nhớ đến những cơn mưa mà cậu đã gặp, đã biết. </a:t>
            </a:r>
          </a:p>
        </p:txBody>
      </p:sp>
      <p:pic>
        <p:nvPicPr>
          <p:cNvPr id="2" name="Picture 1">
            <a:extLst>
              <a:ext uri="{FF2B5EF4-FFF2-40B4-BE49-F238E27FC236}">
                <a16:creationId xmlns:a16="http://schemas.microsoft.com/office/drawing/2014/main" id="{F93136FD-5641-A831-8398-6D68A5E43376}"/>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C9DB6277-F239-A6BC-97AF-3A285BE6B3C8}"/>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4F30EF62-9906-5B52-CFA5-2CB89D84F1B0}"/>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951354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7" y="221373"/>
            <a:ext cx="7097384" cy="6491845"/>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170710" y="771863"/>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623432" y="1709207"/>
            <a:ext cx="5446292" cy="4064113"/>
          </a:xfrm>
          <a:prstGeom prst="rect">
            <a:avLst/>
          </a:prstGeom>
        </p:spPr>
      </p:pic>
      <p:pic>
        <p:nvPicPr>
          <p:cNvPr id="9" name="Picture 8">
            <a:extLst>
              <a:ext uri="{FF2B5EF4-FFF2-40B4-BE49-F238E27FC236}">
                <a16:creationId xmlns:a16="http://schemas.microsoft.com/office/drawing/2014/main" id="{E145E313-7847-158A-A278-15DA4769FEB0}"/>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2EDF3F45-E62F-204B-2F0E-73A8D726B6BA}"/>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04B5CE6F-406D-E85D-2B46-D65503051434}"/>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3081E045-8E5C-3276-6B94-6C9A4408E518}"/>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9344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304260"/>
                <a:ext cx="11003190" cy="1138773"/>
              </a:xfrm>
              <a:prstGeom prst="rect">
                <a:avLst/>
              </a:prstGeom>
              <a:noFill/>
            </p:spPr>
            <p:txBody>
              <a:bodyPr wrap="square" rtlCol="0">
                <a:spAutoFit/>
              </a:bodyPr>
              <a:lstStyle/>
              <a:p>
                <a:pPr lvl="0" algn="just"/>
                <a:r>
                  <a:rPr lang="vi-VN" sz="3400" b="1">
                    <a:solidFill>
                      <a:schemeClr val="accent4">
                        <a:lumMod val="50000"/>
                      </a:schemeClr>
                    </a:solidFill>
                    <a:latin typeface="Cambria" panose="02040503050406030204" pitchFamily="18" charset="0"/>
                    <a:ea typeface="Cambria" panose="02040503050406030204" pitchFamily="18" charset="0"/>
                  </a:rPr>
                  <a:t>1. Tìm 3 – 5 tính từ chỉ đặc điểm của sự vật hoặc hoạt động có trong bài Bức tường có nhiều phép lạ.</a:t>
                </a:r>
                <a:endParaRPr kumimoji="0" lang="en-US" sz="34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204738"/>
            <a:ext cx="3252709" cy="4102341"/>
          </a:xfrm>
          <a:prstGeom prst="rect">
            <a:avLst/>
          </a:prstGeom>
          <a:noFill/>
        </p:spPr>
        <p:txBody>
          <a:bodyPr wrap="square" rtlCol="0">
            <a:spAutoFit/>
          </a:bodyPr>
          <a:lstStyle/>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xanh mát</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lia lịa</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tủm tỉm</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ngơ ngác</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bồng bềnh</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rào rào</a:t>
            </a:r>
          </a:p>
        </p:txBody>
      </p:sp>
      <p:pic>
        <p:nvPicPr>
          <p:cNvPr id="2" name="Picture 1">
            <a:extLst>
              <a:ext uri="{FF2B5EF4-FFF2-40B4-BE49-F238E27FC236}">
                <a16:creationId xmlns:a16="http://schemas.microsoft.com/office/drawing/2014/main" id="{F0F28E7D-091C-1F9D-12C4-2594EF2F031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D8DFB053-6CCF-A86A-136D-EE6698622999}"/>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2405FDB7-057F-5A49-ECB5-CD6936D8DAFE}"/>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12193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4" dur="500"/>
                                        <p:tgtEl>
                                          <p:spTgt spid="1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113739" y="1740190"/>
            <a:ext cx="1915711" cy="591957"/>
          </a:xfrm>
          <a:prstGeom prst="rect">
            <a:avLst/>
          </a:prstGeom>
          <a:noFill/>
        </p:spPr>
        <p:txBody>
          <a:bodyPr wrap="square" rtlCol="0">
            <a:spAutoFit/>
          </a:bodyPr>
          <a:lstStyle/>
          <a:p>
            <a:pPr>
              <a:lnSpc>
                <a:spcPct val="110000"/>
              </a:lnSpc>
            </a:pPr>
            <a:r>
              <a:rPr lang="en-US" sz="3200" b="1">
                <a:solidFill>
                  <a:schemeClr val="accent3">
                    <a:lumMod val="60000"/>
                    <a:lumOff val="40000"/>
                  </a:schemeClr>
                </a:solidFill>
                <a:latin typeface="Cambria" panose="02040503050406030204" pitchFamily="18" charset="0"/>
                <a:ea typeface="Cambria" panose="02040503050406030204" pitchFamily="18" charset="0"/>
              </a:rPr>
              <a:t>Ví dụ:</a:t>
            </a:r>
            <a:endParaRPr lang="vi-VN" sz="3200" b="1">
              <a:solidFill>
                <a:schemeClr val="accent3">
                  <a:lumMod val="60000"/>
                  <a:lumOff val="40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571500" y="2209800"/>
            <a:ext cx="11040973" cy="4247317"/>
          </a:xfrm>
          <a:prstGeom prst="rect">
            <a:avLst/>
          </a:prstGeom>
          <a:noFill/>
        </p:spPr>
        <p:txBody>
          <a:bodyPr wrap="square" rtlCol="0">
            <a:spAutoFit/>
          </a:bodyPr>
          <a:lstStyle/>
          <a:p>
            <a:pPr algn="just"/>
            <a:r>
              <a:rPr lang="en-US" sz="3000">
                <a:solidFill>
                  <a:srgbClr val="233DC1"/>
                </a:solidFill>
                <a:latin typeface="Cambria" panose="02040503050406030204" pitchFamily="18" charset="0"/>
                <a:ea typeface="Cambria" panose="02040503050406030204" pitchFamily="18" charset="0"/>
              </a:rPr>
              <a:t>    </a:t>
            </a:r>
            <a:r>
              <a:rPr lang="vi-VN" sz="3000">
                <a:solidFill>
                  <a:srgbClr val="233DC1"/>
                </a:solidFill>
                <a:latin typeface="Cambria" panose="02040503050406030204" pitchFamily="18" charset="0"/>
                <a:ea typeface="Cambria" panose="02040503050406030204" pitchFamily="18" charset="0"/>
              </a:rPr>
              <a:t>Mưa rơi, những hạt mưa đầu tiên nhẹ nhàng hôn lên đám lá đang reo vui chờ đón mưa đến gột sạch bụi bặm trên mình. Mưa rơi tí tách, nhảy múa vui vẻ, rộn ràng trên những mái nhà và trên mặt đường. Mưa thi nhau từng hạt, từng hạt rơi xuống. Chúng hò reo, hạt này chê hạt kia rơi chậm và thách đố nhau xem ai về đích trước. Thế rồi chúng phấn khích, rào rào lao xuống thành từng lớp như những mũi tên nhỏ lóng lánh ánh bạc. Lớp này nối tiếp lớp kia xối xả rơi xuống tạo ra những bong bóng nước trên mặt đường, rồi từ đó lại nở xòe ra vô số những bông hoa bong bóng nhỏ xinh</a:t>
            </a:r>
            <a:r>
              <a:rPr lang="en-US" sz="3000">
                <a:solidFill>
                  <a:srgbClr val="233DC1"/>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7EEC5000-8279-66A9-1C21-3CA976F4736F}"/>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A2E28567-6BE5-FD16-C76D-39E86959652D}"/>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1A64EBC8-1310-3984-0D82-9373A03164CE}"/>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4163533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113739" y="1740190"/>
            <a:ext cx="1915711" cy="591957"/>
          </a:xfrm>
          <a:prstGeom prst="rect">
            <a:avLst/>
          </a:prstGeom>
          <a:noFill/>
        </p:spPr>
        <p:txBody>
          <a:bodyPr wrap="square" rtlCol="0">
            <a:spAutoFit/>
          </a:bodyPr>
          <a:lstStyle/>
          <a:p>
            <a:pPr>
              <a:lnSpc>
                <a:spcPct val="110000"/>
              </a:lnSpc>
            </a:pPr>
            <a:r>
              <a:rPr lang="en-US" sz="3200" b="1">
                <a:solidFill>
                  <a:schemeClr val="accent3">
                    <a:lumMod val="60000"/>
                    <a:lumOff val="40000"/>
                  </a:schemeClr>
                </a:solidFill>
                <a:latin typeface="Cambria" panose="02040503050406030204" pitchFamily="18" charset="0"/>
                <a:ea typeface="Cambria" panose="02040503050406030204" pitchFamily="18" charset="0"/>
              </a:rPr>
              <a:t>Ví dụ:</a:t>
            </a:r>
            <a:endParaRPr lang="vi-VN" sz="3200" b="1">
              <a:solidFill>
                <a:schemeClr val="accent3">
                  <a:lumMod val="60000"/>
                  <a:lumOff val="40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571500" y="2343150"/>
            <a:ext cx="11040973" cy="3416320"/>
          </a:xfrm>
          <a:prstGeom prst="rect">
            <a:avLst/>
          </a:prstGeom>
          <a:noFill/>
        </p:spPr>
        <p:txBody>
          <a:bodyPr wrap="square" rtlCol="0">
            <a:spAutoFit/>
          </a:bodyPr>
          <a:lstStyle/>
          <a:p>
            <a:pPr algn="just"/>
            <a:r>
              <a:rPr lang="en-US" sz="3600" b="1">
                <a:solidFill>
                  <a:srgbClr val="CC0066"/>
                </a:solidFill>
                <a:latin typeface="Cambria" panose="02040503050406030204" pitchFamily="18" charset="0"/>
                <a:ea typeface="Cambria" panose="02040503050406030204" pitchFamily="18" charset="0"/>
              </a:rPr>
              <a:t>    </a:t>
            </a:r>
            <a:r>
              <a:rPr lang="vi-VN" sz="3600" b="1">
                <a:solidFill>
                  <a:srgbClr val="CC0066"/>
                </a:solidFill>
                <a:latin typeface="Cambria" panose="02040503050406030204" pitchFamily="18" charset="0"/>
                <a:ea typeface="Cambria" panose="02040503050406030204" pitchFamily="18" charset="0"/>
              </a:rPr>
              <a:t>Mưa rơi lộp bộp trên mái nhà, chảy thành dòng xuống máng hứng nước của ba. Những cành cây cam, cây khế xòe rộng ra để hứng những dòng nước mát lành. Luống rau muống của mẹ trồng cười hả hê thích thú. Chỉ có những nụ hoa mười giờ là cụp mặt xuống buồn rầu.</a:t>
            </a:r>
            <a:endParaRPr lang="en-US" sz="3600" b="1">
              <a:solidFill>
                <a:srgbClr val="CC0066"/>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B44482B-A3AD-F0FC-DB75-8785E8DCA50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F7B2BCEE-7780-FA6D-5255-C7E90CCF936A}"/>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61682BFA-74A4-7C11-ADDA-CD1A23E4EE4A}"/>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FE6ED2B1-8E90-31B5-EDFF-87C8256EB735}"/>
              </a:ext>
            </a:extLst>
          </p:cNvPr>
          <p:cNvPicPr>
            <a:picLocks noChangeAspect="1"/>
          </p:cNvPicPr>
          <p:nvPr/>
        </p:nvPicPr>
        <p:blipFill>
          <a:blip r:embed="rId4"/>
          <a:stretch>
            <a:fillRect/>
          </a:stretch>
        </p:blipFill>
        <p:spPr>
          <a:xfrm>
            <a:off x="9825146" y="13216"/>
            <a:ext cx="2366854" cy="388321"/>
          </a:xfrm>
          <a:prstGeom prst="rect">
            <a:avLst/>
          </a:prstGeom>
        </p:spPr>
      </p:pic>
    </p:spTree>
    <p:extLst>
      <p:ext uri="{BB962C8B-B14F-4D97-AF65-F5344CB8AC3E}">
        <p14:creationId xmlns:p14="http://schemas.microsoft.com/office/powerpoint/2010/main" val="170123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9" name="Picture 8"/>
          <p:cNvPicPr>
            <a:picLocks noChangeAspect="1"/>
          </p:cNvPicPr>
          <p:nvPr/>
        </p:nvPicPr>
        <p:blipFill>
          <a:blip r:embed="rId5"/>
          <a:stretch>
            <a:fillRect/>
          </a:stretch>
        </p:blipFill>
        <p:spPr>
          <a:xfrm>
            <a:off x="4474203" y="935497"/>
            <a:ext cx="3869610" cy="1255253"/>
          </a:xfrm>
          <a:prstGeom prst="rect">
            <a:avLst/>
          </a:prstGeom>
        </p:spPr>
      </p:pic>
      <p:sp>
        <p:nvSpPr>
          <p:cNvPr id="16" name="TextBox 15"/>
          <p:cNvSpPr txBox="1"/>
          <p:nvPr/>
        </p:nvSpPr>
        <p:spPr>
          <a:xfrm>
            <a:off x="3583590" y="2451981"/>
            <a:ext cx="5993736" cy="2150183"/>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EFA72CA-37EF-2A99-8294-4D81D9CC1693}"/>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017FF6FA-70F8-87A8-4D01-CF4DB03B4B70}"/>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6CE35D97-B44A-B12A-1097-BEAF59904268}"/>
              </a:ext>
            </a:extLst>
          </p:cNvPr>
          <p:cNvPicPr>
            <a:picLocks noChangeAspect="1"/>
          </p:cNvPicPr>
          <p:nvPr/>
        </p:nvPicPr>
        <p:blipFill>
          <a:blip r:embed="rId6"/>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4449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492680" y="1673583"/>
            <a:ext cx="5793229" cy="3498682"/>
          </a:xfrm>
          <a:prstGeom prst="rect">
            <a:avLst/>
          </a:prstGeom>
        </p:spPr>
      </p:pic>
      <p:pic>
        <p:nvPicPr>
          <p:cNvPr id="12" name="Picture 11">
            <a:extLst>
              <a:ext uri="{FF2B5EF4-FFF2-40B4-BE49-F238E27FC236}">
                <a16:creationId xmlns:a16="http://schemas.microsoft.com/office/drawing/2014/main" id="{4400B7FF-D789-4B12-7BC7-0F7963C1F52D}"/>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3" name="Picture 12">
            <a:extLst>
              <a:ext uri="{FF2B5EF4-FFF2-40B4-BE49-F238E27FC236}">
                <a16:creationId xmlns:a16="http://schemas.microsoft.com/office/drawing/2014/main" id="{EF949558-C3B1-B30D-16D9-152F5C521BFE}"/>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4" name="Picture 13">
            <a:extLst>
              <a:ext uri="{FF2B5EF4-FFF2-40B4-BE49-F238E27FC236}">
                <a16:creationId xmlns:a16="http://schemas.microsoft.com/office/drawing/2014/main" id="{63BB53A9-444F-9D58-B136-7752833E8CA7}"/>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2951C57F-B9F5-5B78-B5A1-ABDC4AA513C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02900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 y="0"/>
            <a:ext cx="12193057" cy="6858594"/>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0" y="-108861"/>
            <a:ext cx="1523956" cy="1508868"/>
          </a:xfrm>
          <a:prstGeom prst="rect">
            <a:avLst/>
          </a:prstGeom>
        </p:spPr>
      </p:pic>
      <p:pic>
        <p:nvPicPr>
          <p:cNvPr id="23" name="Picture 22"/>
          <p:cNvPicPr>
            <a:picLocks noChangeAspect="1"/>
          </p:cNvPicPr>
          <p:nvPr/>
        </p:nvPicPr>
        <p:blipFill>
          <a:blip r:embed="rId4"/>
          <a:stretch>
            <a:fillRect/>
          </a:stretch>
        </p:blipFill>
        <p:spPr>
          <a:xfrm>
            <a:off x="1296604" y="1099194"/>
            <a:ext cx="10546994" cy="3316511"/>
          </a:xfrm>
          <a:prstGeom prst="rect">
            <a:avLst/>
          </a:prstGeom>
        </p:spPr>
      </p:pic>
      <p:pic>
        <p:nvPicPr>
          <p:cNvPr id="25" name="Picture 24"/>
          <p:cNvPicPr>
            <a:picLocks noChangeAspect="1"/>
          </p:cNvPicPr>
          <p:nvPr/>
        </p:nvPicPr>
        <p:blipFill>
          <a:blip r:embed="rId5"/>
          <a:stretch>
            <a:fillRect/>
          </a:stretch>
        </p:blipFill>
        <p:spPr>
          <a:xfrm>
            <a:off x="8100330" y="4216338"/>
            <a:ext cx="3743268" cy="1072989"/>
          </a:xfrm>
          <a:prstGeom prst="rect">
            <a:avLst/>
          </a:prstGeom>
        </p:spPr>
      </p:pic>
      <p:pic>
        <p:nvPicPr>
          <p:cNvPr id="26"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39" t="51771" r="50772"/>
          <a:stretch/>
        </p:blipFill>
        <p:spPr>
          <a:xfrm flipH="1">
            <a:off x="9986282" y="140576"/>
            <a:ext cx="1857316" cy="2651061"/>
          </a:xfrm>
          <a:prstGeom prst="rect">
            <a:avLst/>
          </a:prstGeom>
        </p:spPr>
      </p:pic>
      <p:pic>
        <p:nvPicPr>
          <p:cNvPr id="27" name="图片 17">
            <a:extLst>
              <a:ext uri="{FF2B5EF4-FFF2-40B4-BE49-F238E27FC236}">
                <a16:creationId xmlns:a16="http://schemas.microsoft.com/office/drawing/2014/main" id="{785C4B3A-8418-AA4B-3C73-8583B6169C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6549"/>
          <a:stretch/>
        </p:blipFill>
        <p:spPr>
          <a:xfrm>
            <a:off x="7157767" y="319671"/>
            <a:ext cx="3757173" cy="1409700"/>
          </a:xfrm>
          <a:custGeom>
            <a:avLst/>
            <a:gdLst>
              <a:gd name="connsiteX0" fmla="*/ 0 w 3757173"/>
              <a:gd name="connsiteY0" fmla="*/ 0 h 1409700"/>
              <a:gd name="connsiteX1" fmla="*/ 3757173 w 3757173"/>
              <a:gd name="connsiteY1" fmla="*/ 0 h 1409700"/>
              <a:gd name="connsiteX2" fmla="*/ 3757173 w 3757173"/>
              <a:gd name="connsiteY2" fmla="*/ 1409700 h 1409700"/>
              <a:gd name="connsiteX3" fmla="*/ 3744473 w 3757173"/>
              <a:gd name="connsiteY3" fmla="*/ 1409700 h 1409700"/>
              <a:gd name="connsiteX4" fmla="*/ 3744473 w 3757173"/>
              <a:gd name="connsiteY4" fmla="*/ 1038224 h 1409700"/>
              <a:gd name="connsiteX5" fmla="*/ 3277009 w 3757173"/>
              <a:gd name="connsiteY5" fmla="*/ 1038224 h 1409700"/>
              <a:gd name="connsiteX6" fmla="*/ 3299971 w 3757173"/>
              <a:gd name="connsiteY6" fmla="*/ 974830 h 1409700"/>
              <a:gd name="connsiteX7" fmla="*/ 2969771 w 3757173"/>
              <a:gd name="connsiteY7" fmla="*/ 790784 h 1409700"/>
              <a:gd name="connsiteX8" fmla="*/ 2639571 w 3757173"/>
              <a:gd name="connsiteY8" fmla="*/ 974830 h 1409700"/>
              <a:gd name="connsiteX9" fmla="*/ 2665520 w 3757173"/>
              <a:gd name="connsiteY9" fmla="*/ 1046469 h 1409700"/>
              <a:gd name="connsiteX10" fmla="*/ 2696721 w 3757173"/>
              <a:gd name="connsiteY10" fmla="*/ 1072263 h 1409700"/>
              <a:gd name="connsiteX11" fmla="*/ 2696721 w 3757173"/>
              <a:gd name="connsiteY11" fmla="*/ 1290168 h 1409700"/>
              <a:gd name="connsiteX12" fmla="*/ 2674624 w 3757173"/>
              <a:gd name="connsiteY12" fmla="*/ 1291409 h 1409700"/>
              <a:gd name="connsiteX13" fmla="*/ 2436920 w 3757173"/>
              <a:gd name="connsiteY13" fmla="*/ 1400077 h 1409700"/>
              <a:gd name="connsiteX14" fmla="*/ 2433434 w 3757173"/>
              <a:gd name="connsiteY14" fmla="*/ 1409700 h 1409700"/>
              <a:gd name="connsiteX15" fmla="*/ 0 w 3757173"/>
              <a:gd name="connsiteY15"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7173" h="1409700">
                <a:moveTo>
                  <a:pt x="0" y="0"/>
                </a:moveTo>
                <a:lnTo>
                  <a:pt x="3757173" y="0"/>
                </a:lnTo>
                <a:lnTo>
                  <a:pt x="3757173" y="1409700"/>
                </a:lnTo>
                <a:lnTo>
                  <a:pt x="3744473" y="1409700"/>
                </a:lnTo>
                <a:lnTo>
                  <a:pt x="3744473" y="1038224"/>
                </a:lnTo>
                <a:lnTo>
                  <a:pt x="3277009" y="1038224"/>
                </a:lnTo>
                <a:lnTo>
                  <a:pt x="3299971" y="974830"/>
                </a:lnTo>
                <a:cubicBezTo>
                  <a:pt x="3299971" y="873184"/>
                  <a:pt x="3152135" y="790784"/>
                  <a:pt x="2969771" y="790784"/>
                </a:cubicBezTo>
                <a:cubicBezTo>
                  <a:pt x="2787407" y="790784"/>
                  <a:pt x="2639571" y="873184"/>
                  <a:pt x="2639571" y="974830"/>
                </a:cubicBezTo>
                <a:cubicBezTo>
                  <a:pt x="2639571" y="1000242"/>
                  <a:pt x="2648811" y="1024450"/>
                  <a:pt x="2665520" y="1046469"/>
                </a:cubicBezTo>
                <a:lnTo>
                  <a:pt x="2696721" y="1072263"/>
                </a:lnTo>
                <a:lnTo>
                  <a:pt x="2696721" y="1290168"/>
                </a:lnTo>
                <a:lnTo>
                  <a:pt x="2674624" y="1291409"/>
                </a:lnTo>
                <a:cubicBezTo>
                  <a:pt x="2567148" y="1303668"/>
                  <a:pt x="2478692" y="1345030"/>
                  <a:pt x="2436920" y="1400077"/>
                </a:cubicBezTo>
                <a:lnTo>
                  <a:pt x="2433434" y="1409700"/>
                </a:lnTo>
                <a:lnTo>
                  <a:pt x="0" y="1409700"/>
                </a:lnTo>
                <a:close/>
              </a:path>
            </a:pathLst>
          </a:custGeom>
        </p:spPr>
      </p:pic>
      <p:pic>
        <p:nvPicPr>
          <p:cNvPr id="29" name="Picture 28"/>
          <p:cNvPicPr>
            <a:picLocks noChangeAspect="1"/>
          </p:cNvPicPr>
          <p:nvPr/>
        </p:nvPicPr>
        <p:blipFill>
          <a:blip r:embed="rId8"/>
          <a:stretch>
            <a:fillRect/>
          </a:stretch>
        </p:blipFill>
        <p:spPr>
          <a:xfrm>
            <a:off x="4423029" y="140576"/>
            <a:ext cx="3383573" cy="1347333"/>
          </a:xfrm>
          <a:prstGeom prst="rect">
            <a:avLst/>
          </a:prstGeom>
        </p:spPr>
      </p:pic>
      <p:sp>
        <p:nvSpPr>
          <p:cNvPr id="9"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pic>
        <p:nvPicPr>
          <p:cNvPr id="2" name="Picture 1">
            <a:extLst>
              <a:ext uri="{FF2B5EF4-FFF2-40B4-BE49-F238E27FC236}">
                <a16:creationId xmlns:a16="http://schemas.microsoft.com/office/drawing/2014/main" id="{15C40112-BF75-E4B8-305D-CA96556D823D}"/>
              </a:ext>
            </a:extLst>
          </p:cNvPr>
          <p:cNvPicPr>
            <a:picLocks noChangeAspect="1"/>
          </p:cNvPicPr>
          <p:nvPr/>
        </p:nvPicPr>
        <p:blipFill>
          <a:blip r:embed="rId9"/>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31491C5D-4056-6B44-E3CD-7011F6F76F16}"/>
              </a:ext>
            </a:extLst>
          </p:cNvPr>
          <p:cNvPicPr>
            <a:picLocks noChangeAspect="1"/>
          </p:cNvPicPr>
          <p:nvPr/>
        </p:nvPicPr>
        <p:blipFill>
          <a:blip r:embed="rId9"/>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43A36610-54D3-B3F4-82AB-19C9E962A32D}"/>
              </a:ext>
            </a:extLst>
          </p:cNvPr>
          <p:cNvPicPr>
            <a:picLocks noChangeAspect="1"/>
          </p:cNvPicPr>
          <p:nvPr/>
        </p:nvPicPr>
        <p:blipFill>
          <a:blip r:embed="rId9"/>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083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8ADF2618-D1E7-751B-BB4F-AC045331738D}"/>
              </a:ext>
            </a:extLst>
          </p:cNvPr>
          <p:cNvGrpSpPr/>
          <p:nvPr/>
        </p:nvGrpSpPr>
        <p:grpSpPr>
          <a:xfrm>
            <a:off x="91439" y="-209006"/>
            <a:ext cx="12239897" cy="7236825"/>
            <a:chOff x="685100" y="634416"/>
            <a:chExt cx="10821800" cy="6005870"/>
          </a:xfrm>
        </p:grpSpPr>
        <p:pic>
          <p:nvPicPr>
            <p:cNvPr id="3" name="图片 17">
              <a:extLst>
                <a:ext uri="{FF2B5EF4-FFF2-40B4-BE49-F238E27FC236}">
                  <a16:creationId xmlns:a16="http://schemas.microsoft.com/office/drawing/2014/main" id="{6123F084-A8B9-25C6-A981-08512A6B2A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8"/>
            <a:stretch/>
          </p:blipFill>
          <p:spPr>
            <a:xfrm>
              <a:off x="5384802" y="634416"/>
              <a:ext cx="6122098" cy="6005870"/>
            </a:xfrm>
            <a:prstGeom prst="rect">
              <a:avLst/>
            </a:prstGeom>
          </p:spPr>
        </p:pic>
        <p:pic>
          <p:nvPicPr>
            <p:cNvPr id="4" name="图片 3">
              <a:extLst>
                <a:ext uri="{FF2B5EF4-FFF2-40B4-BE49-F238E27FC236}">
                  <a16:creationId xmlns:a16="http://schemas.microsoft.com/office/drawing/2014/main" id="{2CEBD8C9-4278-F605-C4E0-EE1E065F1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223"/>
            <a:stretch/>
          </p:blipFill>
          <p:spPr>
            <a:xfrm>
              <a:off x="685100" y="634416"/>
              <a:ext cx="4699702" cy="6005870"/>
            </a:xfrm>
            <a:prstGeom prst="rect">
              <a:avLst/>
            </a:prstGeom>
          </p:spPr>
        </p:pic>
      </p:grpSp>
      <p:pic>
        <p:nvPicPr>
          <p:cNvPr id="5" name="Picture 4">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3030583" y="259001"/>
            <a:ext cx="5590902" cy="1170317"/>
          </a:xfrm>
          <a:prstGeom prst="rect">
            <a:avLst/>
          </a:prstGeom>
        </p:spPr>
      </p:pic>
      <p:sp>
        <p:nvSpPr>
          <p:cNvPr id="6" name="TextBox 5"/>
          <p:cNvSpPr txBox="1"/>
          <p:nvPr/>
        </p:nvSpPr>
        <p:spPr>
          <a:xfrm>
            <a:off x="901337" y="1280158"/>
            <a:ext cx="10463349" cy="4401205"/>
          </a:xfrm>
          <a:prstGeom prst="rect">
            <a:avLst/>
          </a:prstGeom>
          <a:noFill/>
        </p:spPr>
        <p:txBody>
          <a:bodyPr wrap="square" rtlCol="0">
            <a:spAutoFit/>
          </a:bodyPr>
          <a:lstStyle/>
          <a:p>
            <a:pPr algn="just"/>
            <a:r>
              <a:rPr lang="en-US" sz="2800">
                <a:solidFill>
                  <a:schemeClr val="accent3">
                    <a:lumMod val="75000"/>
                  </a:schemeClr>
                </a:solidFill>
                <a:latin typeface="Cambria" panose="02040503050406030204" pitchFamily="18" charset="0"/>
                <a:ea typeface="Cambria" panose="02040503050406030204" pitchFamily="18" charset="0"/>
              </a:rPr>
              <a:t>- Đọc đúng từ ngữ, câu, đoạn và toàn bộ câu chuyện </a:t>
            </a:r>
            <a:r>
              <a:rPr lang="en-US" sz="2800" i="1">
                <a:solidFill>
                  <a:schemeClr val="accent3">
                    <a:lumMod val="75000"/>
                  </a:schemeClr>
                </a:solidFill>
                <a:latin typeface="Cambria" panose="02040503050406030204" pitchFamily="18" charset="0"/>
                <a:ea typeface="Cambria" panose="02040503050406030204" pitchFamily="18" charset="0"/>
              </a:rPr>
              <a:t>Bức tường có nhiều phép lạ.</a:t>
            </a:r>
            <a:r>
              <a:rPr lang="en-US" sz="2800">
                <a:solidFill>
                  <a:schemeClr val="accent3">
                    <a:lumMod val="75000"/>
                  </a:schemeClr>
                </a:solidFill>
                <a:latin typeface="Cambria" panose="02040503050406030204" pitchFamily="18" charset="0"/>
                <a:ea typeface="Cambria" panose="02040503050406030204" pitchFamily="18" charset="0"/>
              </a:rPr>
              <a:t> Biết đọc diễn cảm các từ ngữ và các đoạn hội thoại phù hợp vói tâm lí, cảm xúc của nhân vật. </a:t>
            </a:r>
          </a:p>
          <a:p>
            <a:pPr algn="just"/>
            <a:r>
              <a:rPr lang="en-US" sz="2800">
                <a:solidFill>
                  <a:schemeClr val="accent3">
                    <a:lumMod val="75000"/>
                  </a:schemeClr>
                </a:solidFill>
                <a:latin typeface="Cambria" panose="02040503050406030204" pitchFamily="18" charset="0"/>
                <a:ea typeface="Cambria" panose="02040503050406030204" pitchFamily="18" charset="0"/>
              </a:rPr>
              <a:t>-  Hiểu được nội dung bài; Nhận biết được các sự việc xảy ra trong câu chuyện. Hiểu suy nghĩ, cảm xúc của nhân vật dựa vào hành động, việc làm và lời nói của nhân vật. Hiểu điều tác giả muốn nói qua câu chuyện: Để làm một bài văn nói chung và văn miêu tả nói riêng, chúng ta cấn phối hợp giữa quan sát thực tế và tưởng tượng, tái hiện lại những hình ảnh đã từng gặp trong trí nhớ.</a:t>
            </a:r>
          </a:p>
          <a:p>
            <a:pPr algn="just"/>
            <a:r>
              <a:rPr lang="en-US" sz="2800">
                <a:solidFill>
                  <a:schemeClr val="accent3">
                    <a:lumMod val="75000"/>
                  </a:schemeClr>
                </a:solidFill>
                <a:latin typeface="Cambria" panose="02040503050406030204" pitchFamily="18" charset="0"/>
                <a:ea typeface="Cambria" panose="02040503050406030204" pitchFamily="18" charset="0"/>
              </a:rPr>
              <a:t>- Biết đọc diễn cảm lời của các nhân vật trong câu chuyện; </a:t>
            </a:r>
          </a:p>
        </p:txBody>
      </p:sp>
      <p:pic>
        <p:nvPicPr>
          <p:cNvPr id="7" name="Picture 6">
            <a:extLst>
              <a:ext uri="{FF2B5EF4-FFF2-40B4-BE49-F238E27FC236}">
                <a16:creationId xmlns:a16="http://schemas.microsoft.com/office/drawing/2014/main" id="{D9E2E354-3113-FE3C-7692-7F629498D2B3}"/>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8" name="Picture 7">
            <a:extLst>
              <a:ext uri="{FF2B5EF4-FFF2-40B4-BE49-F238E27FC236}">
                <a16:creationId xmlns:a16="http://schemas.microsoft.com/office/drawing/2014/main" id="{D6022174-338A-5CF8-9D52-CADE4E345B4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id="{B4274246-49D2-14A6-60B5-ED05CD24EBAF}"/>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10" name="Picture 9">
            <a:extLst>
              <a:ext uri="{FF2B5EF4-FFF2-40B4-BE49-F238E27FC236}">
                <a16:creationId xmlns:a16="http://schemas.microsoft.com/office/drawing/2014/main" id="{7D9AFE84-2C38-233B-D8B2-A2091C6D505E}"/>
              </a:ext>
            </a:extLst>
          </p:cNvPr>
          <p:cNvPicPr>
            <a:picLocks noChangeAspect="1"/>
          </p:cNvPicPr>
          <p:nvPr/>
        </p:nvPicPr>
        <p:blipFill>
          <a:blip r:embed="rId5"/>
          <a:stretch>
            <a:fillRect/>
          </a:stretch>
        </p:blipFill>
        <p:spPr>
          <a:xfrm>
            <a:off x="10256278" y="19637"/>
            <a:ext cx="1935722" cy="380413"/>
          </a:xfrm>
          <a:prstGeom prst="rect">
            <a:avLst/>
          </a:prstGeom>
        </p:spPr>
      </p:pic>
    </p:spTree>
    <p:extLst>
      <p:ext uri="{BB962C8B-B14F-4D97-AF65-F5344CB8AC3E}">
        <p14:creationId xmlns:p14="http://schemas.microsoft.com/office/powerpoint/2010/main" val="3313351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6" name="Picture 5"/>
          <p:cNvPicPr>
            <a:picLocks noChangeAspect="1"/>
          </p:cNvPicPr>
          <p:nvPr/>
        </p:nvPicPr>
        <p:blipFill>
          <a:blip r:embed="rId5"/>
          <a:stretch>
            <a:fillRect/>
          </a:stretch>
        </p:blipFill>
        <p:spPr>
          <a:xfrm>
            <a:off x="3653861" y="2324743"/>
            <a:ext cx="4797808" cy="3572543"/>
          </a:xfrm>
          <a:prstGeom prst="rect">
            <a:avLst/>
          </a:prstGeom>
        </p:spPr>
      </p:pic>
      <p:pic>
        <p:nvPicPr>
          <p:cNvPr id="9" name="Picture 8">
            <a:extLst>
              <a:ext uri="{FF2B5EF4-FFF2-40B4-BE49-F238E27FC236}">
                <a16:creationId xmlns:a16="http://schemas.microsoft.com/office/drawing/2014/main" id="{4CAE5FD2-FD13-B519-9DD7-4B58C94BEC02}"/>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4E357A61-EE6A-6C6D-ADD6-08CFE6EFCC6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AD654B4D-6AE1-87C5-F8E0-229359ABAAEA}"/>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16A21B3F-9525-C5C1-398D-31FF6250D222}"/>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911154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algn="just">
              <a:lnSpc>
                <a:spcPct val="90000"/>
              </a:lnSpc>
            </a:pPr>
            <a:r>
              <a:rPr lang="en-US" sz="24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chống tay, tì má, nhìn lên bức tường trước mặt. Màu vôi xanh mát hiện ra như tấm màn ảnh rộng. Quy đọc nh</a:t>
            </a:r>
            <a:r>
              <a:rPr lang="en-US" sz="2600" dirty="0">
                <a:solidFill>
                  <a:schemeClr val="accent4">
                    <a:lumMod val="50000"/>
                  </a:schemeClr>
                </a:solidFill>
                <a:latin typeface="Cambria" panose="02040503050406030204" pitchFamily="18" charset="0"/>
                <a:ea typeface="Cambria" panose="02040503050406030204" pitchFamily="18" charset="0"/>
              </a:rPr>
              <a:t>ẩ</a:t>
            </a:r>
            <a:r>
              <a:rPr lang="vi-VN" sz="2600" dirty="0">
                <a:solidFill>
                  <a:schemeClr val="accent4">
                    <a:lumMod val="50000"/>
                  </a:schemeClr>
                </a:solidFill>
                <a:latin typeface="Cambria" panose="02040503050406030204" pitchFamily="18" charset="0"/>
                <a:ea typeface="Cambria" panose="02040503050406030204" pitchFamily="18" charset="0"/>
              </a:rPr>
              <a:t>m đề bài tập làm văn:"Em hãy tả lại quang cảnh một trận mưa rào". Quy thở dài: "Trời thì nắng mà bài văn lại yêu cầu tả mưa.</a:t>
            </a:r>
            <a:r>
              <a:rPr lang="en-US" sz="2600" dirty="0">
                <a:solidFill>
                  <a:schemeClr val="accent4">
                    <a:lumMod val="50000"/>
                  </a:schemeClr>
                </a:solidFill>
                <a:latin typeface="Cambria" panose="02040503050406030204" pitchFamily="18" charset="0"/>
                <a:ea typeface="Cambria" panose="02040503050406030204" pitchFamily="18" charset="0"/>
              </a:rPr>
              <a:t>”.</a:t>
            </a:r>
            <a:endParaRPr lang="vi-VN"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lang="en-US"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vào. Đúng lúc quá!</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chạy lại:</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ạ, con nhìn mãi bức tường như bố nhìn mà chẳng thấy trận mưa rào đâu cả.</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hiểu ngay, tủm tỉm:</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thấy những trận mưa rào hồi năm ngoái, năm kia. Con chạy ra nghịch mưa, ướt hết.</a:t>
            </a:r>
            <a:endParaRPr lang="en-US" sz="2600" dirty="0">
              <a:solidFill>
                <a:schemeClr val="accent4">
                  <a:lumMod val="50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FAB4A5-1127-468B-5ED7-6127EC8697B2}"/>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id="{2FA84E28-7CF1-7DF9-DB3C-64A78889976C}"/>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id="{CA9F218A-D15A-C5F4-7166-4474B82CC3F0}"/>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744640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nhoẻn miệng cười:</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Vâng.</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Bố còn gặp lại trận mưa bão khi bố còn bé tí. Bà nội đi cấy về, sấm chớp liên hồi.</a:t>
            </a:r>
          </a:p>
          <a:p>
            <a:pPr>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chớp mắt:</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Bố có thấy cái thuyền giấy con thả ở rãnh nước không ạ?</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Có chứ!</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Cả chiếc ô tô chạy trong mưa? Hôm ấy, trời đang nắng thì mưa... </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Bố lại tủm tỉm:</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Thế mà con bảo chẳng thấy gì.</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ngơ ngác:</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Thật đấy ạ.</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Bây giờ con ngồi vào bàn. Mắt nhìn bức tường, nhưng con hãy nghĩ đến những trận mưa mà con biết!</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cầm bút, cắm cúi viết, quên cả ngẩng lên nhìn bức tường có nhiều phép lạ. </a:t>
            </a:r>
          </a:p>
          <a:p>
            <a:pPr algn="r">
              <a:lnSpc>
                <a:spcPct val="90000"/>
              </a:lnSpc>
            </a:pPr>
            <a:r>
              <a:rPr lang="vi-VN" sz="2600">
                <a:solidFill>
                  <a:schemeClr val="accent4">
                    <a:lumMod val="50000"/>
                  </a:schemeClr>
                </a:solidFill>
                <a:latin typeface="Cambria" panose="02040503050406030204" pitchFamily="18" charset="0"/>
                <a:ea typeface="Cambria" panose="02040503050406030204" pitchFamily="18" charset="0"/>
              </a:rPr>
              <a:t> </a:t>
            </a:r>
            <a:r>
              <a:rPr lang="vi-VN" sz="2600" i="1">
                <a:solidFill>
                  <a:schemeClr val="accent6">
                    <a:lumMod val="50000"/>
                  </a:schemeClr>
                </a:solidFill>
                <a:latin typeface="Cambria" panose="02040503050406030204" pitchFamily="18" charset="0"/>
                <a:ea typeface="Cambria" panose="02040503050406030204" pitchFamily="18" charset="0"/>
              </a:rPr>
              <a:t>(Theo </a:t>
            </a:r>
            <a:r>
              <a:rPr lang="vi-VN" sz="2600">
                <a:solidFill>
                  <a:schemeClr val="accent6">
                    <a:lumMod val="50000"/>
                  </a:schemeClr>
                </a:solidFill>
                <a:latin typeface="Cambria" panose="02040503050406030204" pitchFamily="18" charset="0"/>
                <a:ea typeface="Cambria" panose="02040503050406030204" pitchFamily="18" charset="0"/>
              </a:rPr>
              <a:t>Phong Thu</a:t>
            </a:r>
            <a:r>
              <a:rPr lang="vi-VN" sz="2600" i="1">
                <a:solidFill>
                  <a:schemeClr val="accent6">
                    <a:lumMod val="50000"/>
                  </a:schemeClr>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012520E5-5DA9-F6AB-898E-5AD4062ED73C}"/>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FC87E02A-BBCB-6167-EC56-97EB64B95129}"/>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id="{2CF9C0AB-B4E0-2B67-AE0B-1734E143FA03}"/>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666430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2256"/>
            <a:ext cx="4974767" cy="497476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4"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3</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pic>
        <p:nvPicPr>
          <p:cNvPr id="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6" name="Picture 5">
            <a:extLst>
              <a:ext uri="{FF2B5EF4-FFF2-40B4-BE49-F238E27FC236}">
                <a16:creationId xmlns:a16="http://schemas.microsoft.com/office/drawing/2014/main" id="{1F36440A-061B-EEC5-A28F-477E09CBD53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7" name="Picture 6">
            <a:extLst>
              <a:ext uri="{FF2B5EF4-FFF2-40B4-BE49-F238E27FC236}">
                <a16:creationId xmlns:a16="http://schemas.microsoft.com/office/drawing/2014/main" id="{49936336-65A4-E7DA-78A9-4E6D52496EB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8" name="Picture 7">
            <a:extLst>
              <a:ext uri="{FF2B5EF4-FFF2-40B4-BE49-F238E27FC236}">
                <a16:creationId xmlns:a16="http://schemas.microsoft.com/office/drawing/2014/main" id="{018383CF-8BFA-CE44-FABD-51D113E00D99}"/>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AB710D9F-00D0-B491-A560-E604F7C3070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857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673" y="0"/>
            <a:ext cx="5236918" cy="2853175"/>
          </a:xfrm>
          <a:prstGeom prst="rect">
            <a:avLst/>
          </a:prstGeom>
        </p:spPr>
      </p:pic>
      <p:grpSp>
        <p:nvGrpSpPr>
          <p:cNvPr id="13" name="Group 12"/>
          <p:cNvGrpSpPr/>
          <p:nvPr/>
        </p:nvGrpSpPr>
        <p:grpSpPr>
          <a:xfrm>
            <a:off x="1154809" y="2845441"/>
            <a:ext cx="9595922" cy="1024244"/>
            <a:chOff x="1154809" y="2845441"/>
            <a:chExt cx="9595922" cy="1024244"/>
          </a:xfrm>
        </p:grpSpPr>
        <p:sp>
          <p:nvSpPr>
            <p:cNvPr id="3"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4" name="组合 55"/>
            <p:cNvGrpSpPr/>
            <p:nvPr/>
          </p:nvGrpSpPr>
          <p:grpSpPr>
            <a:xfrm>
              <a:off x="1286860" y="2921984"/>
              <a:ext cx="703801" cy="830997"/>
              <a:chOff x="8271075" y="7716909"/>
              <a:chExt cx="545369" cy="666081"/>
            </a:xfrm>
          </p:grpSpPr>
          <p:sp>
            <p:nvSpPr>
              <p:cNvPr id="5"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6" name="文本框 144"/>
              <p:cNvSpPr txBox="1"/>
              <p:nvPr/>
            </p:nvSpPr>
            <p:spPr>
              <a:xfrm>
                <a:off x="8391254" y="7716909"/>
                <a:ext cx="350535"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a:ln>
                      <a:noFill/>
                    </a:ln>
                    <a:solidFill>
                      <a:srgbClr val="FFFF00"/>
                    </a:solidFill>
                    <a:effectLst/>
                    <a:uLnTx/>
                    <a:uFillTx/>
                    <a:latin typeface="#9Slide07 Crocante" panose="02000000000000000000" pitchFamily="2" charset="0"/>
                    <a:ea typeface="Cambria" panose="02040503050406030204" pitchFamily="18" charset="0"/>
                    <a:cs typeface="+mn-ea"/>
                    <a:sym typeface="思源黑体 CN Regular" panose="020B0500000000000000" pitchFamily="34" charset="-122"/>
                  </a:rPr>
                  <a:t>1</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7" name="TextBox 6"/>
            <p:cNvSpPr txBox="1"/>
            <p:nvPr/>
          </p:nvSpPr>
          <p:spPr>
            <a:xfrm>
              <a:off x="2049410" y="2983539"/>
              <a:ext cx="8609881" cy="707886"/>
            </a:xfrm>
            <a:prstGeom prst="rect">
              <a:avLst/>
            </a:prstGeom>
            <a:no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bảo</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Quy</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cách</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làm</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bài</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4" name="Group 13"/>
          <p:cNvGrpSpPr/>
          <p:nvPr/>
        </p:nvGrpSpPr>
        <p:grpSpPr>
          <a:xfrm>
            <a:off x="1154809" y="4199624"/>
            <a:ext cx="9883065" cy="1024244"/>
            <a:chOff x="1154809" y="2845441"/>
            <a:chExt cx="9883065" cy="1024244"/>
          </a:xfrm>
        </p:grpSpPr>
        <p:sp>
          <p:nvSpPr>
            <p:cNvPr id="15"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16" name="组合 55"/>
            <p:cNvGrpSpPr/>
            <p:nvPr/>
          </p:nvGrpSpPr>
          <p:grpSpPr>
            <a:xfrm>
              <a:off x="1286860" y="2921984"/>
              <a:ext cx="703801" cy="830997"/>
              <a:chOff x="8271075" y="7716909"/>
              <a:chExt cx="545369" cy="666081"/>
            </a:xfrm>
          </p:grpSpPr>
          <p:sp>
            <p:nvSpPr>
              <p:cNvPr id="18"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19" name="文本框 144"/>
              <p:cNvSpPr txBox="1"/>
              <p:nvPr/>
            </p:nvSpPr>
            <p:spPr>
              <a:xfrm>
                <a:off x="8352126" y="7716909"/>
                <a:ext cx="428791"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a:ln>
                      <a:noFill/>
                    </a:ln>
                    <a:solidFill>
                      <a:srgbClr val="FFFF00"/>
                    </a:solidFill>
                    <a:effectLst/>
                    <a:uLnTx/>
                    <a:uFillTx/>
                    <a:latin typeface="#9Slide07 Crocante" panose="02000000000000000000" pitchFamily="2" charset="0"/>
                    <a:ea typeface="Cambria" panose="02040503050406030204" pitchFamily="18" charset="0"/>
                    <a:cs typeface="+mn-ea"/>
                    <a:sym typeface="思源黑体 CN Regular" panose="020B0500000000000000" pitchFamily="34" charset="-122"/>
                  </a:rPr>
                  <a:t>2</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17" name="TextBox 16"/>
            <p:cNvSpPr txBox="1"/>
            <p:nvPr/>
          </p:nvSpPr>
          <p:spPr>
            <a:xfrm>
              <a:off x="2049410" y="2983539"/>
              <a:ext cx="8988464"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Tiếp đến… </a:t>
              </a:r>
              <a:r>
                <a:rPr lang="en-US" sz="4000" b="1" i="1">
                  <a:solidFill>
                    <a:srgbClr val="FFFF00"/>
                  </a:solidFill>
                  <a:latin typeface="Cambria" panose="02040503050406030204" pitchFamily="18" charset="0"/>
                  <a:ea typeface="Cambria" panose="02040503050406030204" pitchFamily="18" charset="0"/>
                  <a:cs typeface="Arial" panose="020B0604020202020204" pitchFamily="34" charset="0"/>
                </a:rPr>
                <a:t>trời đang nắng thì mưa</a:t>
              </a:r>
              <a:r>
                <a:rPr lang="en-US" sz="4000" b="1" i="1">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1161603" y="5518431"/>
            <a:ext cx="9595922" cy="1024244"/>
            <a:chOff x="1154809" y="2845441"/>
            <a:chExt cx="9595922" cy="1024244"/>
          </a:xfrm>
        </p:grpSpPr>
        <p:sp>
          <p:nvSpPr>
            <p:cNvPr id="21"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22" name="组合 55"/>
            <p:cNvGrpSpPr/>
            <p:nvPr/>
          </p:nvGrpSpPr>
          <p:grpSpPr>
            <a:xfrm>
              <a:off x="1286860" y="2921984"/>
              <a:ext cx="703801" cy="830997"/>
              <a:chOff x="8271075" y="7716909"/>
              <a:chExt cx="545369" cy="666081"/>
            </a:xfrm>
          </p:grpSpPr>
          <p:sp>
            <p:nvSpPr>
              <p:cNvPr id="24"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25" name="文本框 144"/>
              <p:cNvSpPr txBox="1"/>
              <p:nvPr/>
            </p:nvSpPr>
            <p:spPr>
              <a:xfrm>
                <a:off x="8335358" y="7716909"/>
                <a:ext cx="462329"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spc="300" dirty="0">
                    <a:solidFill>
                      <a:srgbClr val="FFFF00"/>
                    </a:solidFill>
                    <a:latin typeface="#9Slide07 Crocante" panose="02000000000000000000" pitchFamily="2" charset="0"/>
                    <a:ea typeface="Cambria" panose="02040503050406030204" pitchFamily="18" charset="0"/>
                    <a:cs typeface="+mn-ea"/>
                    <a:sym typeface="思源黑体 CN Regular" panose="020B0500000000000000" pitchFamily="34" charset="-122"/>
                  </a:rPr>
                  <a:t>3</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23" name="TextBox 22"/>
            <p:cNvSpPr txBox="1"/>
            <p:nvPr/>
          </p:nvSpPr>
          <p:spPr>
            <a:xfrm>
              <a:off x="2049410" y="2983539"/>
              <a:ext cx="8609881"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8" name="Picture 7">
            <a:extLst>
              <a:ext uri="{FF2B5EF4-FFF2-40B4-BE49-F238E27FC236}">
                <a16:creationId xmlns:a16="http://schemas.microsoft.com/office/drawing/2014/main" id="{C6F81DEA-AF3C-0006-CF2C-E9E7066FBBFE}"/>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AB13D981-814D-FAAB-1262-D43556E7DC45}"/>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id="{04B19D27-EB93-EAA4-FFBD-40FBC276A8F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id="{8A3AED32-16BE-36A6-4115-F92DD6083A2F}"/>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955187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970">
      <a:dk1>
        <a:srgbClr val="3F3F3F"/>
      </a:dk1>
      <a:lt1>
        <a:sysClr val="window" lastClr="FFFFFF"/>
      </a:lt1>
      <a:dk2>
        <a:srgbClr val="44546A"/>
      </a:dk2>
      <a:lt2>
        <a:srgbClr val="E7E6E6"/>
      </a:lt2>
      <a:accent1>
        <a:srgbClr val="162E6F"/>
      </a:accent1>
      <a:accent2>
        <a:srgbClr val="162E6F"/>
      </a:accent2>
      <a:accent3>
        <a:srgbClr val="162E6F"/>
      </a:accent3>
      <a:accent4>
        <a:srgbClr val="162E6F"/>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1756</Words>
  <Application>Microsoft Office PowerPoint</Application>
  <PresentationFormat>Widescreen</PresentationFormat>
  <Paragraphs>101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等线</vt:lpstr>
      <vt:lpstr>#9Slide07 Crocante</vt:lpstr>
      <vt:lpstr>#9Slide07 HoneyCream</vt:lpstr>
      <vt:lpstr>Arial</vt:lpstr>
      <vt:lpstr>Cambria</vt:lpstr>
      <vt:lpstr>UTM Avo</vt:lpstr>
      <vt:lpstr>UTM Futura Extra</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Mrs PHUONG</cp:lastModifiedBy>
  <cp:revision>44</cp:revision>
  <dcterms:created xsi:type="dcterms:W3CDTF">2023-10-07T16:29:36Z</dcterms:created>
  <dcterms:modified xsi:type="dcterms:W3CDTF">2023-11-11T13:10:08Z</dcterms:modified>
</cp:coreProperties>
</file>