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59"/>
  </p:notesMasterIdLst>
  <p:sldIdLst>
    <p:sldId id="256" r:id="rId2"/>
    <p:sldId id="257" r:id="rId3"/>
    <p:sldId id="259" r:id="rId4"/>
    <p:sldId id="261" r:id="rId5"/>
    <p:sldId id="258" r:id="rId6"/>
    <p:sldId id="317" r:id="rId7"/>
    <p:sldId id="318" r:id="rId8"/>
    <p:sldId id="323" r:id="rId9"/>
    <p:sldId id="325" r:id="rId10"/>
    <p:sldId id="326" r:id="rId11"/>
    <p:sldId id="321" r:id="rId12"/>
    <p:sldId id="327" r:id="rId13"/>
    <p:sldId id="328" r:id="rId14"/>
    <p:sldId id="322" r:id="rId15"/>
    <p:sldId id="329" r:id="rId16"/>
    <p:sldId id="331" r:id="rId17"/>
    <p:sldId id="330" r:id="rId18"/>
    <p:sldId id="332" r:id="rId19"/>
    <p:sldId id="333" r:id="rId20"/>
    <p:sldId id="334" r:id="rId21"/>
    <p:sldId id="335" r:id="rId22"/>
    <p:sldId id="339" r:id="rId23"/>
    <p:sldId id="338" r:id="rId24"/>
    <p:sldId id="340" r:id="rId25"/>
    <p:sldId id="341" r:id="rId26"/>
    <p:sldId id="344" r:id="rId27"/>
    <p:sldId id="342" r:id="rId28"/>
    <p:sldId id="346" r:id="rId29"/>
    <p:sldId id="347" r:id="rId30"/>
    <p:sldId id="352" r:id="rId31"/>
    <p:sldId id="349" r:id="rId32"/>
    <p:sldId id="350" r:id="rId33"/>
    <p:sldId id="354" r:id="rId34"/>
    <p:sldId id="348" r:id="rId35"/>
    <p:sldId id="356" r:id="rId36"/>
    <p:sldId id="364" r:id="rId37"/>
    <p:sldId id="368" r:id="rId38"/>
    <p:sldId id="357" r:id="rId39"/>
    <p:sldId id="351" r:id="rId40"/>
    <p:sldId id="363" r:id="rId41"/>
    <p:sldId id="355" r:id="rId42"/>
    <p:sldId id="365" r:id="rId43"/>
    <p:sldId id="362" r:id="rId44"/>
    <p:sldId id="353" r:id="rId45"/>
    <p:sldId id="271" r:id="rId46"/>
    <p:sldId id="358" r:id="rId47"/>
    <p:sldId id="361" r:id="rId48"/>
    <p:sldId id="272" r:id="rId49"/>
    <p:sldId id="366" r:id="rId50"/>
    <p:sldId id="373" r:id="rId51"/>
    <p:sldId id="367" r:id="rId52"/>
    <p:sldId id="370" r:id="rId53"/>
    <p:sldId id="369" r:id="rId54"/>
    <p:sldId id="376" r:id="rId55"/>
    <p:sldId id="374" r:id="rId56"/>
    <p:sldId id="375" r:id="rId57"/>
    <p:sldId id="275" r:id="rId58"/>
  </p:sldIdLst>
  <p:sldSz cx="9144000" cy="5143500" type="screen16x9"/>
  <p:notesSz cx="6858000" cy="9144000"/>
  <p:embeddedFontLst>
    <p:embeddedFont>
      <p:font typeface="Patrick Hand SC" charset="0"/>
      <p:regular r:id="rId60"/>
    </p:embeddedFont>
    <p:embeddedFont>
      <p:font typeface="#9Slide05 Fourth Medium" charset="0"/>
      <p:bold r:id="rId61"/>
    </p:embeddedFont>
    <p:embeddedFont>
      <p:font typeface="Patrick Hand" charset="0"/>
      <p:regular r:id="rId62"/>
    </p:embeddedFont>
    <p:embeddedFont>
      <p:font typeface="#9Slide03 BoosterNextFYBlack" charset="0"/>
      <p:regular r:id="rId63"/>
    </p:embeddedFont>
    <p:embeddedFont>
      <p:font typeface="#9Slide03 Comfortaa Bold" charset="0"/>
      <p:bold r:id="rId64"/>
    </p:embeddedFont>
    <p:embeddedFont>
      <p:font typeface="Book Antiqua" pitchFamily="18" charset="0"/>
      <p:regular r:id="rId65"/>
      <p:bold r:id="rId66"/>
      <p:italic r:id="rId67"/>
      <p:boldItalic r:id="rId68"/>
    </p:embeddedFont>
    <p:embeddedFont>
      <p:font typeface="Berlin Sans FB" pitchFamily="34" charset="0"/>
      <p:regular r:id="rId69"/>
      <p:bold r:id="rId70"/>
    </p:embeddedFont>
    <p:embeddedFont>
      <p:font typeface="Andalus" charset="-78"/>
      <p:regular r:id="rId71"/>
    </p:embeddedFont>
    <p:embeddedFont>
      <p:font typeface="#9Slide03 Comfortaa Light" charset="0"/>
      <p:regular r:id="rId72"/>
    </p:embeddedFont>
    <p:embeddedFont>
      <p:font typeface="Amatic SC" charset="-79"/>
      <p:regular r:id="rId73"/>
      <p:bold r:id="rId74"/>
    </p:embeddedFont>
    <p:embeddedFont>
      <p:font typeface=".VnTime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BBCFF"/>
    <a:srgbClr val="00823B"/>
    <a:srgbClr val="DCC4EE"/>
    <a:srgbClr val="D5B8EA"/>
    <a:srgbClr val="CAE8AA"/>
    <a:srgbClr val="AFCAFF"/>
    <a:srgbClr val="66CCFF"/>
    <a:srgbClr val="6196FF"/>
    <a:srgbClr val="4382FF"/>
    <a:srgbClr val="B2DE8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5AB20AB-C700-49C0-A7C3-43B1AAB3E6CE}">
  <a:tblStyle styleId="{D5AB20AB-C700-49C0-A7C3-43B1AAB3E6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263" autoAdjust="0"/>
    <p:restoredTop sz="94434" autoAdjust="0"/>
  </p:normalViewPr>
  <p:slideViewPr>
    <p:cSldViewPr snapToGrid="0">
      <p:cViewPr varScale="1">
        <p:scale>
          <a:sx n="89" d="100"/>
          <a:sy n="89" d="100"/>
        </p:scale>
        <p:origin x="-67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00132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60046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6915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745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535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845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982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056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8499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5956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0455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050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35411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652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2991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2883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6800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1633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1032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9570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801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6677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39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995048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9517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949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411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2305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3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2027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1946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107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9062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283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238165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3165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7080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4867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891763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73832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24d75da4c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24d75da4c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612973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720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06753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23509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3686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4515224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6794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66158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931174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a24d75da4c_1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a24d75da4c_1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92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41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604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233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806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51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7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1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7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7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1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1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7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7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1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2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2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7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6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32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microsoft.com/office/2007/relationships/media" Target="../media/media6.mp3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smtClean="0"/>
              <a:t>WELCOME TO ENGLISH LESSON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4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92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4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Nice to see you, too.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Mình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cũng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rất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vui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gặp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lại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7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Mai, this is </a:t>
            </a:r>
            <a:r>
              <a:rPr lang="en-US" sz="3200" dirty="0" err="1" smtClean="0">
                <a:latin typeface="#9Slide03 Comfortaa Bold" panose="00000800000000000000" pitchFamily="2" charset="0"/>
              </a:rPr>
              <a:t>Trung</a:t>
            </a:r>
            <a:r>
              <a:rPr lang="en-US" sz="3200" dirty="0" smtClean="0">
                <a:latin typeface="#9Slide03 Comfortaa Bold" panose="00000800000000000000" pitchFamily="2" charset="0"/>
              </a:rPr>
              <a:t>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(Mai,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đây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Trung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0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301" y="286582"/>
            <a:ext cx="4519476" cy="4223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7324" y="914399"/>
            <a:ext cx="3969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pupil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6231" y="2081852"/>
            <a:ext cx="25074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/`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pjuːpl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5400" dirty="0">
                <a:solidFill>
                  <a:srgbClr val="1D2A57"/>
                </a:solidFill>
                <a:latin typeface="#9Slide03 Comfortaa Light" panose="00000400000000000000" pitchFamily="2" charset="0"/>
              </a:rPr>
              <a:t> </a:t>
            </a:r>
            <a:endParaRPr lang="en-US" sz="5400" dirty="0">
              <a:latin typeface="#9Slide03 Comfortaa Ligh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7323" y="3005182"/>
            <a:ext cx="419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Book Antiqua" panose="02040602050305030304" pitchFamily="18" charset="0"/>
              </a:rPr>
              <a:t>(</a:t>
            </a:r>
            <a:r>
              <a:rPr lang="en-US" sz="5400" i="1" dirty="0" err="1" smtClean="0">
                <a:latin typeface="Book Antiqua" panose="02040602050305030304" pitchFamily="18" charset="0"/>
              </a:rPr>
              <a:t>học</a:t>
            </a:r>
            <a:r>
              <a:rPr lang="en-US" sz="5400" i="1" dirty="0" smtClean="0">
                <a:latin typeface="Book Antiqua" panose="02040602050305030304" pitchFamily="18" charset="0"/>
              </a:rPr>
              <a:t> </a:t>
            </a:r>
            <a:r>
              <a:rPr lang="en-US" sz="5400" i="1" dirty="0" err="1" smtClean="0">
                <a:latin typeface="Book Antiqua" panose="02040602050305030304" pitchFamily="18" charset="0"/>
              </a:rPr>
              <a:t>sinh</a:t>
            </a:r>
            <a:r>
              <a:rPr lang="en-US" sz="5400" i="1" dirty="0" smtClean="0">
                <a:latin typeface="Book Antiqua" panose="02040602050305030304" pitchFamily="18" charset="0"/>
              </a:rPr>
              <a:t>)</a:t>
            </a:r>
            <a:endParaRPr lang="en-US" sz="5400" i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429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9851" y="914398"/>
            <a:ext cx="3969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new</a:t>
            </a:r>
          </a:p>
        </p:txBody>
      </p:sp>
      <p:sp>
        <p:nvSpPr>
          <p:cNvPr id="6" name="Rectangle 5"/>
          <p:cNvSpPr/>
          <p:nvPr/>
        </p:nvSpPr>
        <p:spPr>
          <a:xfrm>
            <a:off x="6775797" y="1976226"/>
            <a:ext cx="1792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nju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: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5400" dirty="0">
                <a:solidFill>
                  <a:srgbClr val="1D2A57"/>
                </a:solidFill>
                <a:latin typeface="Arial" panose="020B0604020202020204" pitchFamily="34" charset="0"/>
              </a:rPr>
              <a:t> 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5408337" y="2807462"/>
            <a:ext cx="419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Book Antiqua" panose="02040602050305030304" pitchFamily="18" charset="0"/>
              </a:rPr>
              <a:t>(</a:t>
            </a:r>
            <a:r>
              <a:rPr lang="en-US" sz="5400" i="1" dirty="0" err="1" smtClean="0">
                <a:latin typeface="Book Antiqua" panose="02040602050305030304" pitchFamily="18" charset="0"/>
              </a:rPr>
              <a:t>mới</a:t>
            </a:r>
            <a:r>
              <a:rPr lang="en-US" sz="5400" i="1" dirty="0" smtClean="0">
                <a:latin typeface="Book Antiqua" panose="02040602050305030304" pitchFamily="18" charset="0"/>
              </a:rPr>
              <a:t>)</a:t>
            </a:r>
            <a:endParaRPr lang="en-US" sz="5400" i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2166" y="401445"/>
            <a:ext cx="6924907" cy="38660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962" y="34477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5749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He’s a new pupil in our class.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ấy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học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sinh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mới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trong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lớp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chúng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ta.)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7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753"/>
            <a:ext cx="4332827" cy="4049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4441" y="960507"/>
            <a:ext cx="5868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-&gt; new pupil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2743" y="2056216"/>
            <a:ext cx="3581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nju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: `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pjuːpl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5400" dirty="0">
                <a:solidFill>
                  <a:srgbClr val="1D2A57"/>
                </a:solidFill>
                <a:latin typeface="Arial" panose="020B0604020202020204" pitchFamily="34" charset="0"/>
              </a:rPr>
              <a:t> 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4125948" y="2938369"/>
            <a:ext cx="479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Book Antiqua" panose="02040602050305030304" pitchFamily="18" charset="0"/>
              </a:rPr>
              <a:t>(</a:t>
            </a:r>
            <a:r>
              <a:rPr lang="en-US" sz="5400" i="1" dirty="0" err="1" smtClean="0">
                <a:latin typeface="Book Antiqua" panose="02040602050305030304" pitchFamily="18" charset="0"/>
              </a:rPr>
              <a:t>học</a:t>
            </a:r>
            <a:r>
              <a:rPr lang="en-US" sz="5400" i="1" dirty="0" smtClean="0">
                <a:latin typeface="Book Antiqua" panose="02040602050305030304" pitchFamily="18" charset="0"/>
              </a:rPr>
              <a:t> </a:t>
            </a:r>
            <a:r>
              <a:rPr lang="en-US" sz="5400" i="1" dirty="0" err="1" smtClean="0">
                <a:latin typeface="Book Antiqua" panose="02040602050305030304" pitchFamily="18" charset="0"/>
              </a:rPr>
              <a:t>sinh</a:t>
            </a:r>
            <a:r>
              <a:rPr lang="en-US" sz="5400" i="1" dirty="0" smtClean="0">
                <a:latin typeface="Book Antiqua" panose="02040602050305030304" pitchFamily="18" charset="0"/>
              </a:rPr>
              <a:t> </a:t>
            </a:r>
            <a:r>
              <a:rPr lang="en-US" sz="5400" i="1" dirty="0" err="1" smtClean="0">
                <a:latin typeface="Book Antiqua" panose="02040602050305030304" pitchFamily="18" charset="0"/>
              </a:rPr>
              <a:t>mới</a:t>
            </a:r>
            <a:r>
              <a:rPr lang="en-US" sz="5400" i="1" dirty="0" smtClean="0">
                <a:latin typeface="Book Antiqua" panose="02040602050305030304" pitchFamily="18" charset="0"/>
              </a:rPr>
              <a:t>)</a:t>
            </a:r>
            <a:endParaRPr lang="en-US" sz="5400" i="1" dirty="0">
              <a:latin typeface="Book Antiqua" panose="020406020503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04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497" y="0"/>
            <a:ext cx="7337503" cy="5143500"/>
          </a:xfrm>
          <a:prstGeom prst="rect">
            <a:avLst/>
          </a:prstGeom>
        </p:spPr>
      </p:pic>
      <p:pic>
        <p:nvPicPr>
          <p:cNvPr id="2" name="02 Track 2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4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34766">
            <a:off x="-137467" y="1337027"/>
            <a:ext cx="2430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6699"/>
                </a:solidFill>
                <a:effectLst>
                  <a:glow rad="127000">
                    <a:schemeClr val="bg1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Let’s listen </a:t>
            </a:r>
          </a:p>
          <a:p>
            <a:pPr algn="ctr"/>
            <a:r>
              <a:rPr lang="en-US" sz="4400" dirty="0" smtClean="0">
                <a:solidFill>
                  <a:srgbClr val="FF6699"/>
                </a:solidFill>
                <a:effectLst>
                  <a:glow rad="127000">
                    <a:schemeClr val="bg1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and </a:t>
            </a:r>
          </a:p>
          <a:p>
            <a:pPr algn="ctr"/>
            <a:r>
              <a:rPr lang="en-US" sz="4400" dirty="0" smtClean="0">
                <a:solidFill>
                  <a:srgbClr val="FF6699"/>
                </a:solidFill>
                <a:effectLst>
                  <a:glow rad="127000">
                    <a:schemeClr val="bg1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repeat again.</a:t>
            </a:r>
            <a:endParaRPr lang="en-US" sz="4400" dirty="0">
              <a:solidFill>
                <a:srgbClr val="FF6699"/>
              </a:solidFill>
              <a:effectLst>
                <a:glow rad="127000">
                  <a:schemeClr val="bg1"/>
                </a:glow>
              </a:effectLst>
              <a:latin typeface="Amatic SC" panose="020B0604020202020204" charset="-79"/>
              <a:cs typeface="Amatic SC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1745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Hello, </a:t>
            </a:r>
            <a:r>
              <a:rPr lang="en-US" sz="3200" dirty="0" err="1" smtClean="0">
                <a:latin typeface="#9Slide03 Comfortaa Bold" panose="00000800000000000000" pitchFamily="2" charset="0"/>
              </a:rPr>
              <a:t>Trung</a:t>
            </a:r>
            <a:r>
              <a:rPr lang="en-US" sz="3200" dirty="0" smtClean="0">
                <a:latin typeface="#9Slide03 Comfortaa Bold" panose="00000800000000000000" pitchFamily="2" charset="0"/>
              </a:rPr>
              <a:t>. </a:t>
            </a:r>
            <a:r>
              <a:rPr lang="en-US" sz="3200" dirty="0">
                <a:latin typeface="#9Slide03 Comfortaa Bold" panose="00000800000000000000" pitchFamily="2" charset="0"/>
              </a:rPr>
              <a:t>Nice to </a:t>
            </a:r>
            <a:r>
              <a:rPr lang="en-US" sz="3200" dirty="0" smtClean="0">
                <a:latin typeface="#9Slide03 Comfortaa Bold" panose="00000800000000000000" pitchFamily="2" charset="0"/>
              </a:rPr>
              <a:t>meet you.</a:t>
            </a:r>
            <a:endParaRPr lang="en-US" sz="3200" dirty="0">
              <a:latin typeface="#9Slide03 Comfortaa Bold" panose="00000800000000000000" pitchFamily="2" charset="0"/>
            </a:endParaRPr>
          </a:p>
          <a:p>
            <a:pPr algn="ctr"/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Chào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Trung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!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Rất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vui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gặp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830" y="-89210"/>
            <a:ext cx="4199658" cy="40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6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Nice </a:t>
            </a:r>
            <a:r>
              <a:rPr lang="en-US" sz="3200" dirty="0">
                <a:latin typeface="#9Slide03 Comfortaa Bold" panose="00000800000000000000" pitchFamily="2" charset="0"/>
              </a:rPr>
              <a:t>to </a:t>
            </a:r>
            <a:r>
              <a:rPr lang="en-US" sz="3200" dirty="0" smtClean="0">
                <a:latin typeface="#9Slide03 Comfortaa Bold" panose="00000800000000000000" pitchFamily="2" charset="0"/>
              </a:rPr>
              <a:t>meet you, too.</a:t>
            </a:r>
            <a:endParaRPr lang="en-US" sz="3200" dirty="0">
              <a:latin typeface="#9Slide03 Comfortaa Bold" panose="00000800000000000000" pitchFamily="2" charset="0"/>
            </a:endParaRP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Tớ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cũng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rất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vui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gặp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830" y="-89210"/>
            <a:ext cx="4199658" cy="40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2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10" y="-125722"/>
            <a:ext cx="5397190" cy="5261323"/>
          </a:xfrm>
          <a:prstGeom prst="rect">
            <a:avLst/>
          </a:prstGeom>
        </p:spPr>
      </p:pic>
      <p:pic>
        <p:nvPicPr>
          <p:cNvPr id="2" name="02 Track 2 (mp3cut.net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5082" y="36497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64107">
            <a:off x="252760" y="815179"/>
            <a:ext cx="2947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6600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Let’s listen and repeat again.</a:t>
            </a:r>
            <a:endParaRPr lang="en-US" sz="6600" dirty="0">
              <a:solidFill>
                <a:srgbClr val="FF6600"/>
              </a:solidFill>
              <a:effectLst>
                <a:glow rad="127000">
                  <a:schemeClr val="accent3">
                    <a:lumMod val="20000"/>
                    <a:lumOff val="80000"/>
                  </a:schemeClr>
                </a:glow>
              </a:effectLst>
              <a:latin typeface="Amatic SC" panose="020B0604020202020204" charset="-79"/>
              <a:cs typeface="Amatic SC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1020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7640" y="305981"/>
            <a:ext cx="7089454" cy="1323439"/>
          </a:xfrm>
          <a:prstGeom prst="rect">
            <a:avLst/>
          </a:prstGeom>
          <a:noFill/>
          <a:ln>
            <a:noFill/>
          </a:ln>
          <a:effectLst>
            <a:glow>
              <a:srgbClr val="00CC66"/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25400" cap="rnd" cmpd="sng">
                  <a:noFill/>
                  <a:bevel/>
                </a:ln>
                <a:solidFill>
                  <a:srgbClr val="FFC000"/>
                </a:solidFill>
                <a:effectLst>
                  <a:glow>
                    <a:schemeClr val="accent1"/>
                  </a:glow>
                </a:effectLst>
                <a:latin typeface="#9Slide05 Fourth Medium" panose="00000600000000000000" pitchFamily="2" charset="0"/>
              </a:rPr>
              <a:t>Unit </a:t>
            </a:r>
            <a:r>
              <a:rPr lang="en-US" sz="4000" dirty="0">
                <a:ln w="25400" cap="rnd" cmpd="sng">
                  <a:noFill/>
                  <a:bevel/>
                </a:ln>
                <a:solidFill>
                  <a:srgbClr val="FFC000"/>
                </a:solidFill>
                <a:effectLst>
                  <a:glow>
                    <a:schemeClr val="accent1"/>
                  </a:glow>
                </a:effectLst>
                <a:latin typeface="#9Slide05 Fourth Medium" panose="00000600000000000000" pitchFamily="2" charset="0"/>
              </a:rPr>
              <a:t>1: What’s your address?</a:t>
            </a:r>
          </a:p>
          <a:p>
            <a:pPr algn="ctr"/>
            <a:r>
              <a:rPr lang="en-US" sz="4000" u="sng" dirty="0">
                <a:ln w="25400" cap="rnd" cmpd="sng">
                  <a:noFill/>
                  <a:bevel/>
                </a:ln>
                <a:solidFill>
                  <a:srgbClr val="FFC000"/>
                </a:solidFill>
                <a:effectLst>
                  <a:glow>
                    <a:schemeClr val="accent1"/>
                  </a:glow>
                </a:effectLst>
                <a:latin typeface="#9Slide05 Fourth Medium" panose="00000600000000000000" pitchFamily="2" charset="0"/>
              </a:rPr>
              <a:t>Lesson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80" y="2121966"/>
            <a:ext cx="5820397" cy="2572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Where are you from, </a:t>
            </a:r>
            <a:r>
              <a:rPr lang="en-US" sz="3200" dirty="0" err="1" smtClean="0">
                <a:latin typeface="#9Slide03 Comfortaa Bold" panose="00000800000000000000" pitchFamily="2" charset="0"/>
              </a:rPr>
              <a:t>Trung</a:t>
            </a:r>
            <a:r>
              <a:rPr lang="en-US" sz="3200" dirty="0" smtClean="0">
                <a:latin typeface="#9Slide03 Comfortaa Bold" panose="00000800000000000000" pitchFamily="2" charset="0"/>
              </a:rPr>
              <a:t>?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đến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từ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đâu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Trung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?)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02" y="-251330"/>
            <a:ext cx="6048082" cy="42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3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I’m from Da Nang.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Mình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đến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từ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Nẵng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02" y="-251330"/>
            <a:ext cx="6048082" cy="42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8657" y="1022240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live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3454" y="1844595"/>
            <a:ext cx="1279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/liv/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4236" y="2455095"/>
            <a:ext cx="5217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latin typeface="Book Antiqua" panose="02040602050305030304" pitchFamily="18" charset="0"/>
              </a:rPr>
              <a:t>(</a:t>
            </a:r>
            <a:r>
              <a:rPr lang="en-US" sz="4400" i="1" dirty="0" err="1" smtClean="0">
                <a:latin typeface="Book Antiqua" panose="02040602050305030304" pitchFamily="18" charset="0"/>
              </a:rPr>
              <a:t>sống</a:t>
            </a:r>
            <a:r>
              <a:rPr lang="en-US" sz="4400" i="1" dirty="0" smtClean="0">
                <a:latin typeface="Book Antiqua" panose="02040602050305030304" pitchFamily="18" charset="0"/>
              </a:rPr>
              <a:t>, </a:t>
            </a:r>
            <a:r>
              <a:rPr lang="en-US" sz="4400" i="1" dirty="0" err="1" smtClean="0">
                <a:latin typeface="Book Antiqua" panose="02040602050305030304" pitchFamily="18" charset="0"/>
              </a:rPr>
              <a:t>sinh</a:t>
            </a:r>
            <a:r>
              <a:rPr lang="en-US" sz="4400" i="1" dirty="0" smtClean="0">
                <a:latin typeface="Book Antiqua" panose="02040602050305030304" pitchFamily="18" charset="0"/>
              </a:rPr>
              <a:t> </a:t>
            </a:r>
            <a:r>
              <a:rPr lang="en-US" sz="4400" i="1" dirty="0" err="1" smtClean="0">
                <a:latin typeface="Book Antiqua" panose="02040602050305030304" pitchFamily="18" charset="0"/>
              </a:rPr>
              <a:t>sống</a:t>
            </a:r>
            <a:r>
              <a:rPr lang="en-US" sz="4400" i="1" dirty="0" smtClean="0">
                <a:latin typeface="Book Antiqua" panose="02040602050305030304" pitchFamily="18" charset="0"/>
              </a:rPr>
              <a:t>)</a:t>
            </a:r>
            <a:endParaRPr lang="en-US" sz="44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1" y="507662"/>
            <a:ext cx="3877634" cy="389486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4236" y="67701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0838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8657" y="1022240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grandparents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3764" y="1846390"/>
            <a:ext cx="4347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/`</a:t>
            </a:r>
            <a:r>
              <a:rPr lang="en-US" sz="36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grænpeərənts</a:t>
            </a:r>
            <a:r>
              <a:rPr lang="en-US" sz="36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3751" y="2455096"/>
            <a:ext cx="419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Book Antiqua" panose="02040602050305030304" pitchFamily="18" charset="0"/>
              </a:rPr>
              <a:t>(</a:t>
            </a:r>
            <a:r>
              <a:rPr lang="en-US" sz="5400" i="1" dirty="0" err="1" smtClean="0">
                <a:latin typeface="Book Antiqua" panose="02040602050305030304" pitchFamily="18" charset="0"/>
              </a:rPr>
              <a:t>ông</a:t>
            </a:r>
            <a:r>
              <a:rPr lang="en-US" sz="5400" i="1" dirty="0" smtClean="0">
                <a:latin typeface="Book Antiqua" panose="02040602050305030304" pitchFamily="18" charset="0"/>
              </a:rPr>
              <a:t> </a:t>
            </a:r>
            <a:r>
              <a:rPr lang="en-US" sz="5400" i="1" dirty="0" err="1" smtClean="0">
                <a:latin typeface="Book Antiqua" panose="02040602050305030304" pitchFamily="18" charset="0"/>
              </a:rPr>
              <a:t>bà</a:t>
            </a:r>
            <a:r>
              <a:rPr lang="en-US" sz="5400" i="1" dirty="0" smtClean="0">
                <a:latin typeface="Book Antiqua" panose="02040602050305030304" pitchFamily="18" charset="0"/>
              </a:rPr>
              <a:t>)</a:t>
            </a:r>
            <a:endParaRPr lang="en-US" sz="54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8591" y="-225951"/>
            <a:ext cx="51435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530" y="142319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3376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8392" y="4004727"/>
            <a:ext cx="932566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0" dirty="0" smtClean="0">
                <a:latin typeface="#9Slide03 Comfortaa Bold" panose="00000800000000000000" pitchFamily="2" charset="0"/>
              </a:rPr>
              <a:t>But now I live with my grandparents in Ha </a:t>
            </a:r>
            <a:r>
              <a:rPr lang="en-US" sz="2920" dirty="0" err="1" smtClean="0">
                <a:latin typeface="#9Slide03 Comfortaa Bold" panose="00000800000000000000" pitchFamily="2" charset="0"/>
              </a:rPr>
              <a:t>Noi</a:t>
            </a:r>
            <a:r>
              <a:rPr lang="en-US" sz="2920" dirty="0" smtClean="0">
                <a:latin typeface="#9Slide03 Comfortaa Bold" panose="00000800000000000000" pitchFamily="2" charset="0"/>
              </a:rPr>
              <a:t>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Nhưng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bây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giờ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tôi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sống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với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ông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tôi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ở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Nội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02" y="-251330"/>
            <a:ext cx="6048082" cy="42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4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54" y="74511"/>
            <a:ext cx="6421229" cy="4853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1257">
            <a:off x="5861200" y="975151"/>
            <a:ext cx="3553640" cy="3139321"/>
          </a:xfrm>
          <a:prstGeom prst="rect">
            <a:avLst/>
          </a:prstGeom>
          <a:noFill/>
          <a:effectLst>
            <a:glow rad="127000">
              <a:srgbClr val="FDD2BF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6C6C"/>
                </a:solidFill>
                <a:effectLst>
                  <a:glow rad="127000">
                    <a:srgbClr val="FFE6E6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Let’s </a:t>
            </a:r>
          </a:p>
          <a:p>
            <a:pPr algn="ctr"/>
            <a:r>
              <a:rPr lang="en-US" sz="6600" dirty="0" smtClean="0">
                <a:solidFill>
                  <a:srgbClr val="FF6C6C"/>
                </a:solidFill>
                <a:effectLst>
                  <a:glow rad="127000">
                    <a:srgbClr val="FFE6E6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listen and </a:t>
            </a:r>
          </a:p>
          <a:p>
            <a:pPr algn="ctr"/>
            <a:r>
              <a:rPr lang="en-US" sz="6600" dirty="0" smtClean="0">
                <a:solidFill>
                  <a:srgbClr val="FF6C6C"/>
                </a:solidFill>
                <a:effectLst>
                  <a:glow rad="127000">
                    <a:srgbClr val="FFE6E6"/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Repeat again.</a:t>
            </a:r>
            <a:endParaRPr lang="en-US" sz="6600" dirty="0">
              <a:solidFill>
                <a:srgbClr val="FF6C6C"/>
              </a:solidFill>
              <a:effectLst>
                <a:glow rad="127000">
                  <a:srgbClr val="FFE6E6"/>
                </a:glow>
              </a:effectLst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9" name="02 Track 2 (mp3cut.net)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085" y="4318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556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8657" y="1022240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address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4820" y="1863570"/>
            <a:ext cx="2489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36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æˈdres</a:t>
            </a:r>
            <a:r>
              <a:rPr lang="en-US" sz="36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3751" y="2571456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địa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chỉ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322" y="324307"/>
            <a:ext cx="3786411" cy="3786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500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What’s your address in Ha </a:t>
            </a:r>
            <a:r>
              <a:rPr lang="en-US" sz="3200" dirty="0" err="1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Noi</a:t>
            </a:r>
            <a:r>
              <a:rPr lang="en-US" sz="32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?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Địa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chỉ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ở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Nội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gì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95" y="60868"/>
            <a:ext cx="6328880" cy="39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9349" y="1032573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street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2423" y="1955903"/>
            <a:ext cx="2016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striːt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4443" y="2571456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đường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phố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1026" name="Picture 2" descr="84 Cartoon Of A Street Corner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46" y="1051183"/>
            <a:ext cx="5013988" cy="250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176571" y="2796363"/>
            <a:ext cx="225848" cy="584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91817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It’s 81, Tran Hung Dao Street.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Nó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ở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số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81,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đường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Trần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Hưng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Đạo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95" y="60868"/>
            <a:ext cx="6328880" cy="39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9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9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4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4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2721921" y="499796"/>
            <a:ext cx="4240307" cy="572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4800" dirty="0">
                <a:solidFill>
                  <a:srgbClr val="53797F"/>
                </a:solidFill>
                <a:latin typeface="Patrick Hand" panose="020B0604020202020204" charset="0"/>
              </a:rPr>
              <a:t>Table of </a:t>
            </a:r>
            <a:r>
              <a:rPr lang="en-GB" sz="4800" dirty="0" smtClean="0">
                <a:solidFill>
                  <a:srgbClr val="53797F"/>
                </a:solidFill>
                <a:latin typeface="Patrick Hand" panose="020B0604020202020204" charset="0"/>
              </a:rPr>
              <a:t>Lesson</a:t>
            </a:r>
            <a:endParaRPr sz="4800" dirty="0">
              <a:solidFill>
                <a:srgbClr val="53797F"/>
              </a:solidFill>
              <a:latin typeface="Patrick Hand" panose="020B0604020202020204" charset="0"/>
            </a:endParaRPr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15012" y="1838150"/>
            <a:ext cx="22211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-US" sz="4000" dirty="0" smtClean="0">
                <a:solidFill>
                  <a:srgbClr val="002060"/>
                </a:solidFill>
              </a:rPr>
              <a:t>New words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165832" y="1838150"/>
            <a:ext cx="19084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GB" sz="4000" dirty="0" smtClean="0">
                <a:solidFill>
                  <a:srgbClr val="002060"/>
                </a:solidFill>
              </a:rPr>
              <a:t>Grammar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3625" y="3349213"/>
            <a:ext cx="20152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4000" dirty="0" smtClean="0">
                <a:solidFill>
                  <a:srgbClr val="002060"/>
                </a:solidFill>
              </a:rPr>
              <a:t>Practice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165832" y="3349213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4000" dirty="0" smtClean="0">
                <a:solidFill>
                  <a:srgbClr val="002060"/>
                </a:solidFill>
              </a:rPr>
              <a:t>Let’s sing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4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9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4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9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Where do you live?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Thế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sống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ở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đâu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95" y="60868"/>
            <a:ext cx="6328880" cy="39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7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7693" y="1056785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flat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0461" y="1935763"/>
            <a:ext cx="1917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flæt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2786" y="2535927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căn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hộ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483" y="511879"/>
            <a:ext cx="3941337" cy="39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820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7693" y="1056785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floor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1029" y="1950245"/>
            <a:ext cx="1736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flɔːr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4820" y="2658131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tầng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nhà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203" y="714344"/>
            <a:ext cx="3830158" cy="38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2707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0493" y="1047335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tower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8954" y="1872521"/>
            <a:ext cx="22461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ta</a:t>
            </a:r>
            <a:r>
              <a:rPr lang="en-US" sz="48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ʊ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ər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1139" y="2619062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toà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tháp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18" y="511879"/>
            <a:ext cx="3805036" cy="38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216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557" y="40047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I live in Flat 18 on the second floor of Ha </a:t>
            </a:r>
            <a:r>
              <a:rPr lang="en-US" sz="2400" dirty="0" err="1">
                <a:solidFill>
                  <a:schemeClr val="tx1"/>
                </a:solidFill>
                <a:latin typeface="#9Slide03 Comfortaa Bold" panose="00000800000000000000" pitchFamily="2" charset="0"/>
              </a:rPr>
              <a:t>N</a:t>
            </a:r>
            <a:r>
              <a:rPr lang="en-US" sz="2400" dirty="0" err="1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oi</a:t>
            </a:r>
            <a:r>
              <a:rPr lang="en-US" sz="2400" dirty="0" smtClean="0">
                <a:solidFill>
                  <a:schemeClr val="tx1"/>
                </a:solidFill>
                <a:latin typeface="#9Slide03 Comfortaa Bold" panose="00000800000000000000" pitchFamily="2" charset="0"/>
              </a:rPr>
              <a:t> Tower.</a:t>
            </a:r>
          </a:p>
          <a:p>
            <a:pPr algn="ctr"/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Tôi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sống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ở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tầng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hai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C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ăn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hộ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số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18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của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oà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nhà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Hà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Nội</a:t>
            </a:r>
            <a:r>
              <a:rPr lang="en-US" sz="2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95" y="60868"/>
            <a:ext cx="6328880" cy="39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0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0489" y="1694299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district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2188" y="2435846"/>
            <a:ext cx="29770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d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str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kt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6894" y="3125574"/>
            <a:ext cx="563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Book Antiqua" panose="02040602050305030304" pitchFamily="18" charset="0"/>
              </a:rPr>
              <a:t>(</a:t>
            </a:r>
            <a:r>
              <a:rPr lang="en-US" sz="4000" i="1" dirty="0" err="1" smtClean="0">
                <a:latin typeface="Book Antiqua" panose="02040602050305030304" pitchFamily="18" charset="0"/>
              </a:rPr>
              <a:t>quận</a:t>
            </a:r>
            <a:r>
              <a:rPr lang="en-US" sz="4000" i="1" dirty="0" smtClean="0">
                <a:latin typeface="Book Antiqua" panose="02040602050305030304" pitchFamily="18" charset="0"/>
              </a:rPr>
              <a:t>, </a:t>
            </a:r>
            <a:r>
              <a:rPr lang="en-US" sz="4000" i="1" dirty="0" err="1" smtClean="0">
                <a:latin typeface="Book Antiqua" panose="02040602050305030304" pitchFamily="18" charset="0"/>
              </a:rPr>
              <a:t>huyện</a:t>
            </a:r>
            <a:r>
              <a:rPr lang="en-US" sz="4000" i="1" dirty="0" smtClean="0">
                <a:latin typeface="Book Antiqua" panose="02040602050305030304" pitchFamily="18" charset="0"/>
              </a:rPr>
              <a:t>)</a:t>
            </a:r>
            <a:endParaRPr lang="en-US" sz="40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3163"/>
            <a:ext cx="5479749" cy="29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087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7206" y="1624633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province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4820" y="2482091"/>
            <a:ext cx="30492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pr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ɒ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v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ns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1139" y="3211141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tỉnh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56" y="1114453"/>
            <a:ext cx="4714801" cy="33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163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59210" y="1594265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apartment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20" y="2371531"/>
            <a:ext cx="4044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ə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p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ɑː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rtmənt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6894" y="3125574"/>
            <a:ext cx="563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Book Antiqua" panose="02040602050305030304" pitchFamily="18" charset="0"/>
              </a:rPr>
              <a:t>(</a:t>
            </a:r>
            <a:r>
              <a:rPr lang="en-US" sz="4000" i="1" dirty="0" err="1" smtClean="0">
                <a:latin typeface="Book Antiqua" panose="02040602050305030304" pitchFamily="18" charset="0"/>
              </a:rPr>
              <a:t>chung</a:t>
            </a:r>
            <a:r>
              <a:rPr lang="en-US" sz="4000" i="1" dirty="0" smtClean="0">
                <a:latin typeface="Book Antiqua" panose="02040602050305030304" pitchFamily="18" charset="0"/>
              </a:rPr>
              <a:t> </a:t>
            </a:r>
            <a:r>
              <a:rPr lang="en-US" sz="4000" i="1" dirty="0" err="1" smtClean="0">
                <a:latin typeface="Book Antiqua" panose="02040602050305030304" pitchFamily="18" charset="0"/>
              </a:rPr>
              <a:t>cư</a:t>
            </a:r>
            <a:r>
              <a:rPr lang="en-US" sz="4000" i="1" dirty="0" smtClean="0">
                <a:latin typeface="Book Antiqua" panose="02040602050305030304" pitchFamily="18" charset="0"/>
              </a:rPr>
              <a:t>, </a:t>
            </a:r>
            <a:r>
              <a:rPr lang="en-US" sz="4000" i="1" dirty="0" err="1" smtClean="0">
                <a:latin typeface="Book Antiqua" panose="02040602050305030304" pitchFamily="18" charset="0"/>
              </a:rPr>
              <a:t>căn</a:t>
            </a:r>
            <a:r>
              <a:rPr lang="en-US" sz="4000" i="1" dirty="0" smtClean="0">
                <a:latin typeface="Book Antiqua" panose="02040602050305030304" pitchFamily="18" charset="0"/>
              </a:rPr>
              <a:t> </a:t>
            </a:r>
            <a:r>
              <a:rPr lang="en-US" sz="4000" i="1" dirty="0" err="1" smtClean="0">
                <a:latin typeface="Book Antiqua" panose="02040602050305030304" pitchFamily="18" charset="0"/>
              </a:rPr>
              <a:t>hộ</a:t>
            </a:r>
            <a:r>
              <a:rPr lang="en-US" sz="4000" i="1" dirty="0" smtClean="0">
                <a:latin typeface="Book Antiqua" panose="02040602050305030304" pitchFamily="18" charset="0"/>
              </a:rPr>
              <a:t>)</a:t>
            </a:r>
            <a:endParaRPr lang="en-US" sz="40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820" y="121744"/>
            <a:ext cx="879921" cy="879921"/>
          </a:xfrm>
          <a:prstGeom prst="rect">
            <a:avLst/>
          </a:prstGeom>
        </p:spPr>
      </p:pic>
      <p:pic>
        <p:nvPicPr>
          <p:cNvPr id="1026" name="Picture 2" descr="http://t2.gstatic.com/licensed-image?q=tbn:ANd9GcSqTqLErdDEMTrKdjri-QIyTz30b7XGWoYth3NYf-qNWZUW5ntf4lzAJClyQER821M3s0yJMha0SkHVqM0Hk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39" y="1001665"/>
            <a:ext cx="5178281" cy="34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552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0489" y="1694299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village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914" y="2458811"/>
            <a:ext cx="2496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/ˈ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v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l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dʒ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5581" y="3223323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làng</a:t>
            </a:r>
            <a:r>
              <a:rPr lang="en-US" sz="4800" i="1" dirty="0" smtClean="0">
                <a:latin typeface="Book Antiqua" panose="02040602050305030304" pitchFamily="18" charset="0"/>
              </a:rPr>
              <a:t>, </a:t>
            </a:r>
            <a:r>
              <a:rPr lang="en-US" sz="4800" i="1" dirty="0" err="1" smtClean="0">
                <a:latin typeface="Book Antiqua" panose="02040602050305030304" pitchFamily="18" charset="0"/>
              </a:rPr>
              <a:t>bản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40" y="951840"/>
            <a:ext cx="5254680" cy="36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73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0493" y="1047335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lane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0588" y="1872521"/>
            <a:ext cx="1782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le</a:t>
            </a:r>
            <a:r>
              <a:rPr lang="en-US" sz="48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5587" y="2630589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ngõ</a:t>
            </a:r>
            <a:r>
              <a:rPr lang="en-US" sz="4800" i="1" dirty="0" smtClean="0">
                <a:latin typeface="Book Antiqua" panose="02040602050305030304" pitchFamily="18" charset="0"/>
              </a:rPr>
              <a:t>, </a:t>
            </a:r>
            <a:r>
              <a:rPr lang="en-US" sz="4800" i="1" dirty="0" err="1" smtClean="0">
                <a:latin typeface="Book Antiqua" panose="02040602050305030304" pitchFamily="18" charset="0"/>
              </a:rPr>
              <a:t>hẻm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43" y="880035"/>
            <a:ext cx="3630829" cy="36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76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5" y="2354374"/>
            <a:ext cx="1283934" cy="110821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6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12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4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41" name="Google Shape;327;p36"/>
          <p:cNvSpPr txBox="1">
            <a:spLocks/>
          </p:cNvSpPr>
          <p:nvPr/>
        </p:nvSpPr>
        <p:spPr>
          <a:xfrm>
            <a:off x="2072270" y="2262957"/>
            <a:ext cx="5292005" cy="56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6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9600" dirty="0" smtClean="0">
                <a:solidFill>
                  <a:srgbClr val="00B050"/>
                </a:solidFill>
              </a:rPr>
              <a:t>New words</a:t>
            </a:r>
            <a:endParaRPr lang="en-US" sz="9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7206" y="1624633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countryside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2217" y="2482092"/>
            <a:ext cx="3669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k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ʌ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ntrisa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d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1139" y="3211141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nông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thôn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7703" y="-335966"/>
            <a:ext cx="5952523" cy="59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05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0489" y="1694299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road</a:t>
            </a:r>
          </a:p>
        </p:txBody>
      </p:sp>
      <p:sp>
        <p:nvSpPr>
          <p:cNvPr id="6" name="Rectangle 5"/>
          <p:cNvSpPr/>
          <p:nvPr/>
        </p:nvSpPr>
        <p:spPr>
          <a:xfrm>
            <a:off x="6164326" y="2345791"/>
            <a:ext cx="2055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rə</a:t>
            </a:r>
            <a:r>
              <a:rPr lang="en-US" sz="48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ʊ</a:t>
            </a:r>
            <a:r>
              <a:rPr lang="en-US" sz="4000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d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5582" y="3176788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đường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làng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5122" name="Picture 2" descr="Nền đường làng quê thanh bình vector 1989 ~ MrPixelVn - Chia sẻ Đồ họa  vector pixel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6" y="1047335"/>
            <a:ext cx="5377144" cy="38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745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1996" y="951840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town</a:t>
            </a:r>
          </a:p>
        </p:txBody>
      </p:sp>
      <p:sp>
        <p:nvSpPr>
          <p:cNvPr id="6" name="Rectangle 5"/>
          <p:cNvSpPr/>
          <p:nvPr/>
        </p:nvSpPr>
        <p:spPr>
          <a:xfrm>
            <a:off x="6530486" y="1700554"/>
            <a:ext cx="2053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ta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ʊ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</a:t>
            </a:r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7088" y="3695254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thành</a:t>
            </a:r>
            <a:r>
              <a:rPr lang="en-US" sz="4800" i="1" dirty="0" smtClean="0">
                <a:latin typeface="Book Antiqua" panose="02040602050305030304" pitchFamily="18" charset="0"/>
              </a:rPr>
              <a:t> </a:t>
            </a:r>
            <a:r>
              <a:rPr lang="en-US" sz="4800" i="1" dirty="0" err="1" smtClean="0">
                <a:latin typeface="Book Antiqua" panose="02040602050305030304" pitchFamily="18" charset="0"/>
              </a:rPr>
              <a:t>phố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34941" y="824310"/>
            <a:ext cx="545937" cy="3539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0114" y="4416499"/>
            <a:ext cx="5285985" cy="573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01996" y="2258291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city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30486" y="3030354"/>
            <a:ext cx="1786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s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ɪ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ti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66" y="1126018"/>
            <a:ext cx="5884821" cy="31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78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1243" y="1699061"/>
            <a:ext cx="6243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" panose="020E0602020502020306" pitchFamily="34" charset="0"/>
                <a:cs typeface="Andalus" panose="02020603050405020304" pitchFamily="18" charset="-78"/>
              </a:rPr>
              <a:t>mountain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9972" y="2519394"/>
            <a:ext cx="3474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ˈ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ma</a:t>
            </a:r>
            <a:r>
              <a:rPr lang="en-US" sz="48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ʊ</a:t>
            </a:r>
            <a:r>
              <a:rPr lang="en-US" sz="4000" dirty="0" err="1" smtClean="0">
                <a:solidFill>
                  <a:srgbClr val="0070C0"/>
                </a:solidFill>
                <a:latin typeface="#9Slide03 Comfortaa Light" panose="00000400000000000000" pitchFamily="2" charset="0"/>
              </a:rPr>
              <a:t>ntən</a:t>
            </a:r>
            <a:r>
              <a:rPr lang="en-US" sz="4000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/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6337" y="3182085"/>
            <a:ext cx="419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Book Antiqua" panose="02040602050305030304" pitchFamily="18" charset="0"/>
              </a:rPr>
              <a:t>(</a:t>
            </a:r>
            <a:r>
              <a:rPr lang="en-US" sz="4800" i="1" dirty="0" err="1" smtClean="0">
                <a:latin typeface="Book Antiqua" panose="02040602050305030304" pitchFamily="18" charset="0"/>
              </a:rPr>
              <a:t>núi</a:t>
            </a:r>
            <a:r>
              <a:rPr lang="en-US" sz="4800" i="1" dirty="0" smtClean="0">
                <a:latin typeface="Book Antiqua" panose="02040602050305030304" pitchFamily="18" charset="0"/>
              </a:rPr>
              <a:t>)</a:t>
            </a:r>
            <a:endParaRPr lang="en-US" sz="4800" i="1" dirty="0">
              <a:latin typeface="Book Antiqua" panose="0204060205030503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64820" y="714344"/>
            <a:ext cx="657921" cy="400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96" y="71919"/>
            <a:ext cx="879921" cy="879921"/>
          </a:xfrm>
          <a:prstGeom prst="rect">
            <a:avLst/>
          </a:prstGeom>
        </p:spPr>
      </p:pic>
      <p:pic>
        <p:nvPicPr>
          <p:cNvPr id="2050" name="Picture 2" descr="Mountain Pictures | Download Free Images &amp;amp; Stock Photos on Unspl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6" y="1114453"/>
            <a:ext cx="5458592" cy="36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40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1257">
            <a:off x="5861200" y="975151"/>
            <a:ext cx="3553640" cy="3139321"/>
          </a:xfrm>
          <a:prstGeom prst="rect">
            <a:avLst/>
          </a:prstGeom>
          <a:noFill/>
          <a:effectLst>
            <a:glow rad="127000">
              <a:srgbClr val="FDD2BF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BBA287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Let’s </a:t>
            </a:r>
          </a:p>
          <a:p>
            <a:pPr algn="ctr"/>
            <a:r>
              <a:rPr lang="en-US" sz="6600" dirty="0" smtClean="0">
                <a:solidFill>
                  <a:srgbClr val="BBA287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listen and </a:t>
            </a:r>
          </a:p>
          <a:p>
            <a:pPr algn="ctr"/>
            <a:r>
              <a:rPr lang="en-US" sz="6600" dirty="0" smtClean="0">
                <a:solidFill>
                  <a:srgbClr val="BBA287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Amatic SC" panose="020B0604020202020204" charset="-79"/>
                <a:cs typeface="Amatic SC" panose="020B0604020202020204" charset="-79"/>
              </a:rPr>
              <a:t>Repeat again.</a:t>
            </a:r>
            <a:endParaRPr lang="en-US" sz="6600" dirty="0">
              <a:solidFill>
                <a:srgbClr val="BBA287"/>
              </a:solidFill>
              <a:effectLst>
                <a:glow rad="127000">
                  <a:schemeClr val="accent2">
                    <a:lumMod val="40000"/>
                    <a:lumOff val="60000"/>
                  </a:schemeClr>
                </a:glow>
              </a:effectLst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85" y="574661"/>
            <a:ext cx="5722369" cy="3743910"/>
          </a:xfrm>
          <a:prstGeom prst="rect">
            <a:avLst/>
          </a:prstGeom>
        </p:spPr>
      </p:pic>
      <p:pic>
        <p:nvPicPr>
          <p:cNvPr id="3" name="02 Track 2 (mp3cut.net) (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437" y="4404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688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6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6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62586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9600" dirty="0" smtClean="0">
                <a:solidFill>
                  <a:srgbClr val="00B050"/>
                </a:solidFill>
              </a:rPr>
              <a:t>Grammar</a:t>
            </a:r>
            <a:endParaRPr sz="9600" dirty="0">
              <a:solidFill>
                <a:srgbClr val="00B050"/>
              </a:solidFill>
            </a:endParaRP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/>
              <a:t>02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4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7" y="749304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255224" y="1141495"/>
            <a:ext cx="3028925" cy="2988219"/>
            <a:chOff x="-2314175" y="772320"/>
            <a:chExt cx="1896753" cy="1871380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706220" y="782360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756422" y="772320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56848" y="1099911"/>
            <a:ext cx="5389587" cy="286232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rgbClr val="00B050"/>
                  </a:glow>
                  <a:outerShdw blurRad="50800" dist="50800" dir="18900000" algn="bl" rotWithShape="0">
                    <a:srgbClr val="800000">
                      <a:alpha val="40000"/>
                    </a:srgbClr>
                  </a:outerShdw>
                </a:effectLst>
              </a:rPr>
              <a:t>f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>
                    <a:srgbClr val="00B050"/>
                  </a:glow>
                  <a:outerShdw blurRad="50800" dist="50800" dir="18900000" algn="bl" rotWithShape="0">
                    <a:srgbClr val="800000">
                      <a:alpha val="40000"/>
                    </a:srgbClr>
                  </a:outerShdw>
                </a:effectLst>
              </a:rPr>
              <a:t>orm: 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>
                    <a:srgbClr val="00B050"/>
                  </a:glow>
                  <a:outerShdw blurRad="50800" dist="50800" dir="18900000" algn="bl" rotWithShape="0">
                    <a:srgbClr val="800000">
                      <a:alpha val="40000"/>
                    </a:srgbClr>
                  </a:outerShdw>
                </a:effectLst>
              </a:rPr>
              <a:t>(?) What is + (TTSH) + address?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>
                    <a:srgbClr val="00B050"/>
                  </a:glow>
                  <a:outerShdw blurRad="50800" dist="50800" dir="18900000" algn="bl" rotWithShape="0">
                    <a:srgbClr val="800000">
                      <a:alpha val="40000"/>
                    </a:srgbClr>
                  </a:outerShdw>
                </a:effectLst>
              </a:rPr>
              <a:t>(+) S + live / lives ...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effectLst>
                  <a:glow>
                    <a:srgbClr val="00B050"/>
                  </a:glow>
                  <a:outerShdw blurRad="50800" dist="50800" dir="18900000" algn="bl" rotWithShape="0">
                    <a:srgbClr val="800000">
                      <a:alpha val="40000"/>
                    </a:srgbClr>
                  </a:outerShdw>
                </a:effectLst>
              </a:rPr>
              <a:t>(+) It’s ...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>
                <a:glow>
                  <a:srgbClr val="00B050"/>
                </a:glow>
                <a:outerShdw blurRad="50800" dist="50800" dir="18900000" algn="bl" rotWithShape="0">
                  <a:srgbClr val="8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224" y="227048"/>
            <a:ext cx="605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B050"/>
                </a:solidFill>
              </a:rPr>
              <a:t>1</a:t>
            </a:r>
            <a:r>
              <a:rPr lang="en-US" sz="3200" b="1" u="sng" dirty="0" smtClean="0">
                <a:solidFill>
                  <a:srgbClr val="00B050"/>
                </a:solidFill>
              </a:rPr>
              <a:t>.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Hỏi</a:t>
            </a:r>
            <a:r>
              <a:rPr lang="en-US" sz="3200" b="1" u="sng" dirty="0" smtClean="0">
                <a:solidFill>
                  <a:srgbClr val="00B050"/>
                </a:solidFill>
              </a:rPr>
              <a:t>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địa</a:t>
            </a:r>
            <a:r>
              <a:rPr lang="en-US" sz="3200" b="1" u="sng" dirty="0" smtClean="0">
                <a:solidFill>
                  <a:srgbClr val="00B050"/>
                </a:solidFill>
              </a:rPr>
              <a:t>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chỉ</a:t>
            </a:r>
            <a:r>
              <a:rPr lang="en-US" sz="3200" b="1" u="sng" dirty="0" smtClean="0">
                <a:solidFill>
                  <a:srgbClr val="00B050"/>
                </a:solidFill>
              </a:rPr>
              <a:t>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của</a:t>
            </a:r>
            <a:r>
              <a:rPr lang="en-US" sz="3200" b="1" u="sng" dirty="0" smtClean="0">
                <a:solidFill>
                  <a:srgbClr val="00B050"/>
                </a:solidFill>
              </a:rPr>
              <a:t>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ai</a:t>
            </a:r>
            <a:r>
              <a:rPr lang="en-US" sz="3200" b="1" u="sng" dirty="0" smtClean="0">
                <a:solidFill>
                  <a:srgbClr val="00B050"/>
                </a:solidFill>
              </a:rPr>
              <a:t> </a:t>
            </a:r>
            <a:r>
              <a:rPr lang="en-US" sz="3200" b="1" u="sng" dirty="0" err="1" smtClean="0">
                <a:solidFill>
                  <a:srgbClr val="00B050"/>
                </a:solidFill>
              </a:rPr>
              <a:t>đó</a:t>
            </a:r>
            <a:r>
              <a:rPr lang="en-US" sz="3200" b="1" u="sng" dirty="0" smtClean="0">
                <a:solidFill>
                  <a:srgbClr val="00B050"/>
                </a:solidFill>
              </a:rPr>
              <a:t>:</a:t>
            </a:r>
            <a:endParaRPr lang="en-US" sz="32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14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482" y="1387978"/>
            <a:ext cx="3930590" cy="3263536"/>
          </a:xfrm>
          <a:prstGeom prst="rect">
            <a:avLst/>
          </a:prstGeom>
        </p:spPr>
      </p:pic>
      <p:sp>
        <p:nvSpPr>
          <p:cNvPr id="523" name="Google Shape;523;p42"/>
          <p:cNvSpPr/>
          <p:nvPr/>
        </p:nvSpPr>
        <p:spPr>
          <a:xfrm>
            <a:off x="-25" y="16817"/>
            <a:ext cx="9144025" cy="5126683"/>
          </a:xfrm>
          <a:custGeom>
            <a:avLst/>
            <a:gdLst/>
            <a:ahLst/>
            <a:cxnLst/>
            <a:rect l="l" t="t" r="r" b="b"/>
            <a:pathLst>
              <a:path w="285216" h="159909" extrusionOk="0">
                <a:moveTo>
                  <a:pt x="0" y="0"/>
                </a:moveTo>
                <a:lnTo>
                  <a:pt x="0" y="159909"/>
                </a:lnTo>
                <a:lnTo>
                  <a:pt x="285203" y="159909"/>
                </a:lnTo>
                <a:lnTo>
                  <a:pt x="285203" y="141704"/>
                </a:lnTo>
                <a:cubicBezTo>
                  <a:pt x="283611" y="141680"/>
                  <a:pt x="282019" y="141645"/>
                  <a:pt x="280450" y="141597"/>
                </a:cubicBezTo>
                <a:cubicBezTo>
                  <a:pt x="279464" y="141561"/>
                  <a:pt x="278466" y="141526"/>
                  <a:pt x="277586" y="141276"/>
                </a:cubicBezTo>
                <a:cubicBezTo>
                  <a:pt x="275032" y="140623"/>
                  <a:pt x="272251" y="140813"/>
                  <a:pt x="269803" y="139945"/>
                </a:cubicBezTo>
                <a:cubicBezTo>
                  <a:pt x="269430" y="139815"/>
                  <a:pt x="268989" y="139792"/>
                  <a:pt x="268519" y="139792"/>
                </a:cubicBezTo>
                <a:cubicBezTo>
                  <a:pt x="268267" y="139792"/>
                  <a:pt x="268008" y="139798"/>
                  <a:pt x="267746" y="139798"/>
                </a:cubicBezTo>
                <a:cubicBezTo>
                  <a:pt x="267608" y="139798"/>
                  <a:pt x="267470" y="139796"/>
                  <a:pt x="267331" y="139791"/>
                </a:cubicBezTo>
                <a:cubicBezTo>
                  <a:pt x="265656" y="139743"/>
                  <a:pt x="263969" y="139755"/>
                  <a:pt x="262400" y="139125"/>
                </a:cubicBezTo>
                <a:cubicBezTo>
                  <a:pt x="261913" y="138888"/>
                  <a:pt x="261224" y="138864"/>
                  <a:pt x="260629" y="138852"/>
                </a:cubicBezTo>
                <a:cubicBezTo>
                  <a:pt x="259293" y="138846"/>
                  <a:pt x="257956" y="138837"/>
                  <a:pt x="256619" y="138837"/>
                </a:cubicBezTo>
                <a:cubicBezTo>
                  <a:pt x="255282" y="138837"/>
                  <a:pt x="253945" y="138846"/>
                  <a:pt x="252608" y="138876"/>
                </a:cubicBezTo>
                <a:cubicBezTo>
                  <a:pt x="252403" y="138879"/>
                  <a:pt x="252200" y="138880"/>
                  <a:pt x="251999" y="138880"/>
                </a:cubicBezTo>
                <a:cubicBezTo>
                  <a:pt x="250460" y="138880"/>
                  <a:pt x="249052" y="138784"/>
                  <a:pt x="247570" y="138353"/>
                </a:cubicBezTo>
                <a:cubicBezTo>
                  <a:pt x="246417" y="138020"/>
                  <a:pt x="245229" y="137842"/>
                  <a:pt x="244029" y="137795"/>
                </a:cubicBezTo>
                <a:cubicBezTo>
                  <a:pt x="240464" y="137688"/>
                  <a:pt x="236899" y="137711"/>
                  <a:pt x="233429" y="137676"/>
                </a:cubicBezTo>
                <a:cubicBezTo>
                  <a:pt x="233236" y="137660"/>
                  <a:pt x="233044" y="137652"/>
                  <a:pt x="232851" y="137652"/>
                </a:cubicBezTo>
                <a:cubicBezTo>
                  <a:pt x="232449" y="137652"/>
                  <a:pt x="232048" y="137687"/>
                  <a:pt x="231647" y="137759"/>
                </a:cubicBezTo>
                <a:cubicBezTo>
                  <a:pt x="229423" y="138263"/>
                  <a:pt x="227185" y="138379"/>
                  <a:pt x="224939" y="138379"/>
                </a:cubicBezTo>
                <a:cubicBezTo>
                  <a:pt x="223009" y="138379"/>
                  <a:pt x="221072" y="138293"/>
                  <a:pt x="219133" y="138293"/>
                </a:cubicBezTo>
                <a:cubicBezTo>
                  <a:pt x="219074" y="138293"/>
                  <a:pt x="219015" y="138293"/>
                  <a:pt x="218956" y="138294"/>
                </a:cubicBezTo>
                <a:cubicBezTo>
                  <a:pt x="218780" y="138295"/>
                  <a:pt x="218604" y="138295"/>
                  <a:pt x="218428" y="138295"/>
                </a:cubicBezTo>
                <a:cubicBezTo>
                  <a:pt x="216916" y="138295"/>
                  <a:pt x="215406" y="138252"/>
                  <a:pt x="213906" y="138199"/>
                </a:cubicBezTo>
                <a:cubicBezTo>
                  <a:pt x="213383" y="138168"/>
                  <a:pt x="212861" y="138155"/>
                  <a:pt x="212339" y="138155"/>
                </a:cubicBezTo>
                <a:cubicBezTo>
                  <a:pt x="209985" y="138155"/>
                  <a:pt x="207630" y="138426"/>
                  <a:pt x="205267" y="138650"/>
                </a:cubicBezTo>
                <a:cubicBezTo>
                  <a:pt x="201500" y="138959"/>
                  <a:pt x="197626" y="139125"/>
                  <a:pt x="193752" y="139434"/>
                </a:cubicBezTo>
                <a:cubicBezTo>
                  <a:pt x="191268" y="139648"/>
                  <a:pt x="188702" y="139482"/>
                  <a:pt x="186206" y="140064"/>
                </a:cubicBezTo>
                <a:cubicBezTo>
                  <a:pt x="185761" y="140185"/>
                  <a:pt x="185240" y="140219"/>
                  <a:pt x="184690" y="140219"/>
                </a:cubicBezTo>
                <a:cubicBezTo>
                  <a:pt x="184374" y="140219"/>
                  <a:pt x="184048" y="140208"/>
                  <a:pt x="183723" y="140195"/>
                </a:cubicBezTo>
                <a:cubicBezTo>
                  <a:pt x="176890" y="140124"/>
                  <a:pt x="169962" y="139969"/>
                  <a:pt x="163034" y="139886"/>
                </a:cubicBezTo>
                <a:cubicBezTo>
                  <a:pt x="162952" y="139883"/>
                  <a:pt x="162870" y="139882"/>
                  <a:pt x="162789" y="139882"/>
                </a:cubicBezTo>
                <a:cubicBezTo>
                  <a:pt x="161897" y="139882"/>
                  <a:pt x="161062" y="140050"/>
                  <a:pt x="160147" y="140159"/>
                </a:cubicBezTo>
                <a:cubicBezTo>
                  <a:pt x="158460" y="140314"/>
                  <a:pt x="156772" y="140551"/>
                  <a:pt x="155085" y="140575"/>
                </a:cubicBezTo>
                <a:cubicBezTo>
                  <a:pt x="154569" y="140577"/>
                  <a:pt x="154054" y="140578"/>
                  <a:pt x="153538" y="140578"/>
                </a:cubicBezTo>
                <a:cubicBezTo>
                  <a:pt x="148112" y="140578"/>
                  <a:pt x="142686" y="140469"/>
                  <a:pt x="137260" y="140349"/>
                </a:cubicBezTo>
                <a:cubicBezTo>
                  <a:pt x="136761" y="140338"/>
                  <a:pt x="136274" y="140254"/>
                  <a:pt x="135775" y="140231"/>
                </a:cubicBezTo>
                <a:cubicBezTo>
                  <a:pt x="135216" y="139125"/>
                  <a:pt x="135359" y="138044"/>
                  <a:pt x="135395" y="136951"/>
                </a:cubicBezTo>
                <a:cubicBezTo>
                  <a:pt x="135359" y="134693"/>
                  <a:pt x="135442" y="132364"/>
                  <a:pt x="135514" y="130118"/>
                </a:cubicBezTo>
                <a:cubicBezTo>
                  <a:pt x="135585" y="128740"/>
                  <a:pt x="135359" y="127373"/>
                  <a:pt x="134848" y="126090"/>
                </a:cubicBezTo>
                <a:cubicBezTo>
                  <a:pt x="134480" y="125353"/>
                  <a:pt x="134408" y="124474"/>
                  <a:pt x="134432" y="123678"/>
                </a:cubicBezTo>
                <a:cubicBezTo>
                  <a:pt x="134503" y="121586"/>
                  <a:pt x="134266" y="119507"/>
                  <a:pt x="133743" y="117475"/>
                </a:cubicBezTo>
                <a:cubicBezTo>
                  <a:pt x="133208" y="115645"/>
                  <a:pt x="133375" y="113684"/>
                  <a:pt x="133434" y="111795"/>
                </a:cubicBezTo>
                <a:cubicBezTo>
                  <a:pt x="133422" y="106127"/>
                  <a:pt x="133505" y="100530"/>
                  <a:pt x="133588" y="94862"/>
                </a:cubicBezTo>
                <a:cubicBezTo>
                  <a:pt x="133612" y="94137"/>
                  <a:pt x="133636" y="93340"/>
                  <a:pt x="133363" y="92675"/>
                </a:cubicBezTo>
                <a:cubicBezTo>
                  <a:pt x="132258" y="90085"/>
                  <a:pt x="132745" y="87411"/>
                  <a:pt x="132638" y="84797"/>
                </a:cubicBezTo>
                <a:cubicBezTo>
                  <a:pt x="132567" y="83632"/>
                  <a:pt x="132614" y="82396"/>
                  <a:pt x="132650" y="81232"/>
                </a:cubicBezTo>
                <a:cubicBezTo>
                  <a:pt x="132828" y="78843"/>
                  <a:pt x="132305" y="76490"/>
                  <a:pt x="131984" y="74161"/>
                </a:cubicBezTo>
                <a:cubicBezTo>
                  <a:pt x="131497" y="70870"/>
                  <a:pt x="131711" y="67459"/>
                  <a:pt x="130725" y="64156"/>
                </a:cubicBezTo>
                <a:cubicBezTo>
                  <a:pt x="130796" y="58999"/>
                  <a:pt x="130772" y="53758"/>
                  <a:pt x="130843" y="48601"/>
                </a:cubicBezTo>
                <a:cubicBezTo>
                  <a:pt x="130855" y="48233"/>
                  <a:pt x="130962" y="47876"/>
                  <a:pt x="131081" y="47365"/>
                </a:cubicBezTo>
                <a:cubicBezTo>
                  <a:pt x="132151" y="47248"/>
                  <a:pt x="133221" y="47167"/>
                  <a:pt x="134288" y="47167"/>
                </a:cubicBezTo>
                <a:cubicBezTo>
                  <a:pt x="135698" y="47167"/>
                  <a:pt x="137103" y="47307"/>
                  <a:pt x="138496" y="47686"/>
                </a:cubicBezTo>
                <a:cubicBezTo>
                  <a:pt x="139649" y="48007"/>
                  <a:pt x="140849" y="48197"/>
                  <a:pt x="142049" y="48233"/>
                </a:cubicBezTo>
                <a:cubicBezTo>
                  <a:pt x="155215" y="48518"/>
                  <a:pt x="168489" y="48661"/>
                  <a:pt x="181643" y="48875"/>
                </a:cubicBezTo>
                <a:cubicBezTo>
                  <a:pt x="184721" y="48898"/>
                  <a:pt x="187882" y="49005"/>
                  <a:pt x="191055" y="49029"/>
                </a:cubicBezTo>
                <a:cubicBezTo>
                  <a:pt x="192227" y="49043"/>
                  <a:pt x="193386" y="49075"/>
                  <a:pt x="194538" y="49075"/>
                </a:cubicBezTo>
                <a:cubicBezTo>
                  <a:pt x="196395" y="49075"/>
                  <a:pt x="198232" y="48990"/>
                  <a:pt x="200074" y="48601"/>
                </a:cubicBezTo>
                <a:cubicBezTo>
                  <a:pt x="201179" y="48340"/>
                  <a:pt x="202260" y="48375"/>
                  <a:pt x="203353" y="48340"/>
                </a:cubicBezTo>
                <a:cubicBezTo>
                  <a:pt x="203445" y="48336"/>
                  <a:pt x="203537" y="48335"/>
                  <a:pt x="203628" y="48335"/>
                </a:cubicBezTo>
                <a:cubicBezTo>
                  <a:pt x="204089" y="48335"/>
                  <a:pt x="204547" y="48373"/>
                  <a:pt x="204990" y="48373"/>
                </a:cubicBezTo>
                <a:cubicBezTo>
                  <a:pt x="205314" y="48373"/>
                  <a:pt x="205630" y="48353"/>
                  <a:pt x="205932" y="48280"/>
                </a:cubicBezTo>
                <a:cubicBezTo>
                  <a:pt x="208357" y="47805"/>
                  <a:pt x="210794" y="47686"/>
                  <a:pt x="213238" y="47686"/>
                </a:cubicBezTo>
                <a:cubicBezTo>
                  <a:pt x="215621" y="47686"/>
                  <a:pt x="218012" y="47799"/>
                  <a:pt x="220406" y="47805"/>
                </a:cubicBezTo>
                <a:cubicBezTo>
                  <a:pt x="220889" y="47802"/>
                  <a:pt x="221371" y="47800"/>
                  <a:pt x="221854" y="47800"/>
                </a:cubicBezTo>
                <a:cubicBezTo>
                  <a:pt x="226824" y="47800"/>
                  <a:pt x="231784" y="47957"/>
                  <a:pt x="236745" y="48055"/>
                </a:cubicBezTo>
                <a:cubicBezTo>
                  <a:pt x="237636" y="48078"/>
                  <a:pt x="238527" y="48031"/>
                  <a:pt x="239323" y="48209"/>
                </a:cubicBezTo>
                <a:cubicBezTo>
                  <a:pt x="243583" y="49027"/>
                  <a:pt x="247945" y="49064"/>
                  <a:pt x="252258" y="49064"/>
                </a:cubicBezTo>
                <a:cubicBezTo>
                  <a:pt x="252691" y="49064"/>
                  <a:pt x="253125" y="49064"/>
                  <a:pt x="253558" y="49064"/>
                </a:cubicBezTo>
                <a:cubicBezTo>
                  <a:pt x="253887" y="49064"/>
                  <a:pt x="254216" y="49064"/>
                  <a:pt x="254545" y="49065"/>
                </a:cubicBezTo>
                <a:cubicBezTo>
                  <a:pt x="257813" y="49100"/>
                  <a:pt x="261081" y="49207"/>
                  <a:pt x="264349" y="49243"/>
                </a:cubicBezTo>
                <a:cubicBezTo>
                  <a:pt x="265632" y="49279"/>
                  <a:pt x="266915" y="49326"/>
                  <a:pt x="268187" y="49801"/>
                </a:cubicBezTo>
                <a:cubicBezTo>
                  <a:pt x="269078" y="50122"/>
                  <a:pt x="270064" y="50087"/>
                  <a:pt x="271051" y="50110"/>
                </a:cubicBezTo>
                <a:cubicBezTo>
                  <a:pt x="273225" y="50265"/>
                  <a:pt x="275412" y="50039"/>
                  <a:pt x="277468" y="50907"/>
                </a:cubicBezTo>
                <a:cubicBezTo>
                  <a:pt x="277726" y="51036"/>
                  <a:pt x="278014" y="51101"/>
                  <a:pt x="278302" y="51101"/>
                </a:cubicBezTo>
                <a:cubicBezTo>
                  <a:pt x="278385" y="51101"/>
                  <a:pt x="278467" y="51095"/>
                  <a:pt x="278549" y="51085"/>
                </a:cubicBezTo>
                <a:cubicBezTo>
                  <a:pt x="278890" y="51043"/>
                  <a:pt x="279227" y="51024"/>
                  <a:pt x="279561" y="51024"/>
                </a:cubicBezTo>
                <a:cubicBezTo>
                  <a:pt x="281497" y="51024"/>
                  <a:pt x="283330" y="51648"/>
                  <a:pt x="285215" y="51952"/>
                </a:cubicBezTo>
                <a:lnTo>
                  <a:pt x="2852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4" name="Google Shape;524;p42"/>
          <p:cNvSpPr txBox="1">
            <a:spLocks noGrp="1"/>
          </p:cNvSpPr>
          <p:nvPr>
            <p:ph type="title"/>
          </p:nvPr>
        </p:nvSpPr>
        <p:spPr>
          <a:xfrm>
            <a:off x="-124154" y="383688"/>
            <a:ext cx="931156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5400" dirty="0" smtClean="0">
                <a:solidFill>
                  <a:srgbClr val="FFAA4D"/>
                </a:solidFill>
              </a:rPr>
              <a:t>Example</a:t>
            </a:r>
            <a:endParaRPr sz="5400" dirty="0">
              <a:solidFill>
                <a:srgbClr val="FFAA4D"/>
              </a:solidFill>
            </a:endParaRPr>
          </a:p>
        </p:txBody>
      </p:sp>
      <p:sp>
        <p:nvSpPr>
          <p:cNvPr id="526" name="Google Shape;526;p4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7" name="Google Shape;527;p42"/>
          <p:cNvGrpSpPr/>
          <p:nvPr/>
        </p:nvGrpSpPr>
        <p:grpSpPr>
          <a:xfrm rot="5200152" flipH="1">
            <a:off x="5240709" y="771153"/>
            <a:ext cx="739012" cy="1295351"/>
            <a:chOff x="1474325" y="858525"/>
            <a:chExt cx="808300" cy="1469525"/>
          </a:xfrm>
        </p:grpSpPr>
        <p:sp>
          <p:nvSpPr>
            <p:cNvPr id="528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31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32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33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34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5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6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7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8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9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0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1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2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3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4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5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6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7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8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9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3429" y="1433552"/>
            <a:ext cx="5078927" cy="2781000"/>
          </a:xfrm>
        </p:spPr>
        <p:txBody>
          <a:bodyPr/>
          <a:lstStyle/>
          <a:p>
            <a:pPr marL="139700" indent="0">
              <a:buNone/>
            </a:pPr>
            <a:r>
              <a:rPr lang="en-US" sz="2700" u="sng" dirty="0" smtClean="0"/>
              <a:t>Example 1: </a:t>
            </a:r>
          </a:p>
          <a:p>
            <a:pPr marL="139700" indent="0" algn="ctr">
              <a:buNone/>
            </a:pPr>
            <a:r>
              <a:rPr lang="en-US" sz="2700" dirty="0" smtClean="0"/>
              <a:t>(?) What is your address?</a:t>
            </a:r>
          </a:p>
          <a:p>
            <a:pPr marL="139700" indent="0" algn="ctr">
              <a:buNone/>
            </a:pPr>
            <a:r>
              <a:rPr lang="en-US" sz="2700" dirty="0" smtClean="0"/>
              <a:t> (+) It’s 22 Nguyen Hoang Street.</a:t>
            </a:r>
          </a:p>
          <a:p>
            <a:pPr marL="139700" indent="0" algn="ctr">
              <a:buNone/>
            </a:pPr>
            <a:r>
              <a:rPr lang="en-US" sz="2700" dirty="0" smtClean="0"/>
              <a:t>(+) I live at 22 Nguyen Hoang Street.</a:t>
            </a:r>
          </a:p>
          <a:p>
            <a:pPr marL="139700" indent="0">
              <a:buNone/>
            </a:pPr>
            <a:r>
              <a:rPr lang="en-US" sz="2700" u="sng" dirty="0" smtClean="0"/>
              <a:t>Example 2:</a:t>
            </a:r>
          </a:p>
          <a:p>
            <a:pPr marL="139700" indent="0" algn="ctr">
              <a:buNone/>
            </a:pPr>
            <a:r>
              <a:rPr lang="en-US" sz="2700" dirty="0"/>
              <a:t>(?) </a:t>
            </a:r>
            <a:r>
              <a:rPr lang="en-US" sz="2700" dirty="0" smtClean="0"/>
              <a:t>What is her address?</a:t>
            </a:r>
          </a:p>
          <a:p>
            <a:pPr marL="139700" lvl="0" indent="0">
              <a:buClr>
                <a:srgbClr val="FB6A2E"/>
              </a:buClr>
              <a:buNone/>
            </a:pPr>
            <a:r>
              <a:rPr lang="en-US" sz="2700" dirty="0" smtClean="0">
                <a:solidFill>
                  <a:srgbClr val="485058"/>
                </a:solidFill>
              </a:rPr>
              <a:t>  (+) It’s District 7, Ho </a:t>
            </a:r>
            <a:r>
              <a:rPr lang="en-US" sz="2700" dirty="0">
                <a:solidFill>
                  <a:srgbClr val="485058"/>
                </a:solidFill>
              </a:rPr>
              <a:t>Chi </a:t>
            </a:r>
            <a:r>
              <a:rPr lang="en-US" sz="2700" dirty="0" smtClean="0">
                <a:solidFill>
                  <a:srgbClr val="485058"/>
                </a:solidFill>
              </a:rPr>
              <a:t>Minh City.</a:t>
            </a:r>
            <a:endParaRPr lang="en-US" sz="2700" dirty="0"/>
          </a:p>
          <a:p>
            <a:pPr marL="139700" indent="0">
              <a:buNone/>
            </a:pPr>
            <a:r>
              <a:rPr lang="en-US" sz="2700" dirty="0" smtClean="0"/>
              <a:t> (+) She lives </a:t>
            </a:r>
            <a:r>
              <a:rPr lang="en-US" sz="2700" dirty="0">
                <a:solidFill>
                  <a:srgbClr val="485058"/>
                </a:solidFill>
              </a:rPr>
              <a:t>District </a:t>
            </a:r>
            <a:r>
              <a:rPr lang="en-US" sz="2700" dirty="0" smtClean="0">
                <a:solidFill>
                  <a:srgbClr val="485058"/>
                </a:solidFill>
              </a:rPr>
              <a:t>7, </a:t>
            </a:r>
            <a:r>
              <a:rPr lang="en-US" sz="2700" dirty="0" smtClean="0"/>
              <a:t>HCM City.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37171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3931908" y="1605113"/>
            <a:ext cx="1280160" cy="768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7000" dirty="0" smtClean="0">
                <a:solidFill>
                  <a:srgbClr val="FB6A2E"/>
                </a:solidFill>
              </a:rPr>
              <a:t>03</a:t>
            </a:r>
            <a:endParaRPr sz="7000" dirty="0">
              <a:solidFill>
                <a:srgbClr val="FB6A2E"/>
              </a:solidFill>
            </a:endParaRPr>
          </a:p>
        </p:txBody>
      </p: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92" y="849729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1" name="Google Shape;823;p48"/>
          <p:cNvGrpSpPr/>
          <p:nvPr/>
        </p:nvGrpSpPr>
        <p:grpSpPr>
          <a:xfrm>
            <a:off x="4250013" y="4709354"/>
            <a:ext cx="643950" cy="195675"/>
            <a:chOff x="806663" y="3241275"/>
            <a:chExt cx="643950" cy="195675"/>
          </a:xfrm>
        </p:grpSpPr>
        <p:sp>
          <p:nvSpPr>
            <p:cNvPr id="52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816;p48"/>
          <p:cNvGrpSpPr/>
          <p:nvPr/>
        </p:nvGrpSpPr>
        <p:grpSpPr>
          <a:xfrm rot="-5400000">
            <a:off x="3882082" y="1341476"/>
            <a:ext cx="279350" cy="312825"/>
            <a:chOff x="1835200" y="3337050"/>
            <a:chExt cx="279350" cy="312825"/>
          </a:xfrm>
        </p:grpSpPr>
        <p:sp>
          <p:nvSpPr>
            <p:cNvPr id="55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" name="Google Shape;815;p48"/>
          <p:cNvSpPr/>
          <p:nvPr/>
        </p:nvSpPr>
        <p:spPr>
          <a:xfrm flipH="1">
            <a:off x="4054720" y="228169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7" name="Google Shape;820;p48"/>
          <p:cNvSpPr txBox="1">
            <a:spLocks/>
          </p:cNvSpPr>
          <p:nvPr/>
        </p:nvSpPr>
        <p:spPr>
          <a:xfrm>
            <a:off x="1699063" y="2461292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9600" dirty="0" smtClean="0">
                <a:solidFill>
                  <a:srgbClr val="00B050"/>
                </a:solidFill>
              </a:rPr>
              <a:t>Practice</a:t>
            </a:r>
            <a:endParaRPr lang="en-US" sz="9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0993" cy="1302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975" y="920342"/>
            <a:ext cx="10371110" cy="23241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411814" y="3549502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97, Village Road</a:t>
            </a:r>
            <a:endParaRPr lang="en-US" dirty="0">
              <a:solidFill>
                <a:srgbClr val="382F28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2048" y="3549502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75, Hai Ba </a:t>
            </a:r>
            <a:r>
              <a:rPr lang="en-US" sz="1800" dirty="0" err="1" smtClean="0">
                <a:solidFill>
                  <a:srgbClr val="382F28"/>
                </a:solidFill>
              </a:rPr>
              <a:t>Trung</a:t>
            </a:r>
            <a:r>
              <a:rPr lang="en-US" sz="1800" dirty="0" smtClean="0">
                <a:solidFill>
                  <a:srgbClr val="382F28"/>
                </a:solidFill>
              </a:rPr>
              <a:t> Street </a:t>
            </a:r>
            <a:endParaRPr lang="en-US" dirty="0">
              <a:solidFill>
                <a:srgbClr val="382F28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91346" y="3549502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105, </a:t>
            </a:r>
            <a:r>
              <a:rPr lang="en-US" sz="1800" dirty="0" err="1" smtClean="0">
                <a:solidFill>
                  <a:srgbClr val="382F28"/>
                </a:solidFill>
              </a:rPr>
              <a:t>Hoa</a:t>
            </a:r>
            <a:r>
              <a:rPr lang="en-US" sz="1800" dirty="0" smtClean="0">
                <a:solidFill>
                  <a:srgbClr val="382F28"/>
                </a:solidFill>
              </a:rPr>
              <a:t> </a:t>
            </a:r>
            <a:r>
              <a:rPr lang="en-US" sz="1800" dirty="0" err="1" smtClean="0">
                <a:solidFill>
                  <a:srgbClr val="382F28"/>
                </a:solidFill>
              </a:rPr>
              <a:t>Binh</a:t>
            </a:r>
            <a:r>
              <a:rPr lang="en-US" sz="1800" dirty="0" smtClean="0">
                <a:solidFill>
                  <a:srgbClr val="382F28"/>
                </a:solidFill>
              </a:rPr>
              <a:t> Lane</a:t>
            </a:r>
            <a:endParaRPr lang="en-US" dirty="0">
              <a:solidFill>
                <a:srgbClr val="382F28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51580" y="3549502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Flat 8, second floor, City Tower </a:t>
            </a:r>
            <a:endParaRPr lang="en-US" dirty="0">
              <a:solidFill>
                <a:srgbClr val="382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30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0.4908 -0.21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10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19753E-6 L 0.00121 -0.211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0.24445 -0.209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73455 -0.213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6" y="-10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1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1748" y="-67921"/>
            <a:ext cx="46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#9Slide03 BoosterNextFYBlack" panose="02000A03000000020004" pitchFamily="2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8949446" cy="5143500"/>
          </a:xfrm>
          <a:prstGeom prst="rect">
            <a:avLst/>
          </a:prstGeom>
        </p:spPr>
      </p:pic>
      <p:pic>
        <p:nvPicPr>
          <p:cNvPr id="40" name="02 Track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48" y="783528"/>
            <a:ext cx="609600" cy="6096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3" name="Oval 42"/>
          <p:cNvSpPr/>
          <p:nvPr/>
        </p:nvSpPr>
        <p:spPr>
          <a:xfrm>
            <a:off x="-67991" y="-94855"/>
            <a:ext cx="308151" cy="4424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6084" y="-130750"/>
            <a:ext cx="9144000" cy="1666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-1047788" y="-67921"/>
            <a:ext cx="1469536" cy="1666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636213" y="-47427"/>
            <a:ext cx="1410510" cy="395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288283" y="629550"/>
            <a:ext cx="2033081" cy="408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696743" y="729310"/>
            <a:ext cx="1916117" cy="593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786665" y="478327"/>
            <a:ext cx="1843628" cy="408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52746" y="2367469"/>
            <a:ext cx="1187793" cy="408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63776" y="3312282"/>
            <a:ext cx="2563694" cy="191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74932" y="3245972"/>
            <a:ext cx="1913543" cy="408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51013" y="3203603"/>
            <a:ext cx="1779469" cy="525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3365" y="4530903"/>
            <a:ext cx="3043377" cy="342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30931" y="4733686"/>
            <a:ext cx="2746605" cy="3590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7" grpId="0" animBg="1"/>
      <p:bldP spid="48" grpId="0" animBg="1"/>
      <p:bldP spid="4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20993" cy="130299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371619" y="4100553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97, Village Road</a:t>
            </a:r>
            <a:endParaRPr lang="en-US" dirty="0">
              <a:solidFill>
                <a:srgbClr val="382F28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11387" y="4100553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75, Hai Ba </a:t>
            </a:r>
            <a:r>
              <a:rPr lang="en-US" sz="1800" dirty="0" err="1" smtClean="0">
                <a:solidFill>
                  <a:srgbClr val="382F28"/>
                </a:solidFill>
              </a:rPr>
              <a:t>Trung</a:t>
            </a:r>
            <a:r>
              <a:rPr lang="en-US" sz="1800" dirty="0" smtClean="0">
                <a:solidFill>
                  <a:srgbClr val="382F28"/>
                </a:solidFill>
              </a:rPr>
              <a:t> Street </a:t>
            </a:r>
            <a:endParaRPr lang="en-US" dirty="0">
              <a:solidFill>
                <a:srgbClr val="382F28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51153" y="4100553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Flat 8, second floor, City Tower </a:t>
            </a:r>
            <a:endParaRPr lang="en-US" dirty="0">
              <a:solidFill>
                <a:srgbClr val="382F2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073" y="741329"/>
            <a:ext cx="1632049" cy="186760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1853" y="4100553"/>
            <a:ext cx="2101503" cy="934948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105, </a:t>
            </a:r>
            <a:r>
              <a:rPr lang="en-US" sz="1800" dirty="0" err="1" smtClean="0">
                <a:solidFill>
                  <a:srgbClr val="382F28"/>
                </a:solidFill>
              </a:rPr>
              <a:t>Hoa</a:t>
            </a:r>
            <a:r>
              <a:rPr lang="en-US" sz="1800" dirty="0" smtClean="0">
                <a:solidFill>
                  <a:srgbClr val="382F28"/>
                </a:solidFill>
              </a:rPr>
              <a:t> </a:t>
            </a:r>
            <a:r>
              <a:rPr lang="en-US" sz="1800" dirty="0" err="1" smtClean="0">
                <a:solidFill>
                  <a:srgbClr val="382F28"/>
                </a:solidFill>
              </a:rPr>
              <a:t>Binh</a:t>
            </a:r>
            <a:r>
              <a:rPr lang="en-US" sz="1800" dirty="0" smtClean="0">
                <a:solidFill>
                  <a:srgbClr val="382F28"/>
                </a:solidFill>
              </a:rPr>
              <a:t> Lane</a:t>
            </a:r>
            <a:endParaRPr lang="en-US" dirty="0">
              <a:solidFill>
                <a:srgbClr val="382F28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387" y="675674"/>
            <a:ext cx="1678881" cy="193325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917315" y="779879"/>
            <a:ext cx="1919236" cy="502418"/>
          </a:xfrm>
          <a:prstGeom prst="wedgeRoundRectCallout">
            <a:avLst>
              <a:gd name="adj1" fmla="val -31532"/>
              <a:gd name="adj2" fmla="val 78581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It’s ________.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35582" y="779879"/>
            <a:ext cx="2460442" cy="502418"/>
          </a:xfrm>
          <a:prstGeom prst="wedgeRoundRectCallout">
            <a:avLst>
              <a:gd name="adj1" fmla="val 29431"/>
              <a:gd name="adj2" fmla="val 80581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What’s your address?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917315" y="779879"/>
            <a:ext cx="2692367" cy="502418"/>
          </a:xfrm>
          <a:prstGeom prst="wedgeRoundRectCallout">
            <a:avLst>
              <a:gd name="adj1" fmla="val -28280"/>
              <a:gd name="adj2" fmla="val 80517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It’s </a:t>
            </a:r>
            <a:r>
              <a:rPr lang="en-US" sz="1800" dirty="0">
                <a:solidFill>
                  <a:srgbClr val="00B050"/>
                </a:solidFill>
              </a:rPr>
              <a:t>105, </a:t>
            </a:r>
            <a:r>
              <a:rPr lang="en-US" sz="1800" dirty="0" err="1">
                <a:solidFill>
                  <a:srgbClr val="00B050"/>
                </a:solidFill>
              </a:rPr>
              <a:t>Hoa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Binh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Lane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586" y="2584426"/>
            <a:ext cx="2362200" cy="149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470" y="2614653"/>
            <a:ext cx="220980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496" y="2609890"/>
            <a:ext cx="2228850" cy="149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031" y="2692974"/>
            <a:ext cx="2209800" cy="1419225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5917315" y="778649"/>
            <a:ext cx="2692367" cy="502418"/>
          </a:xfrm>
          <a:prstGeom prst="wedgeRoundRectCallout">
            <a:avLst>
              <a:gd name="adj1" fmla="val -27558"/>
              <a:gd name="adj2" fmla="val 80517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tx1"/>
                </a:solidFill>
              </a:rPr>
              <a:t>It’s </a:t>
            </a:r>
            <a:r>
              <a:rPr lang="en-US" sz="1800" smtClean="0">
                <a:solidFill>
                  <a:srgbClr val="00B050"/>
                </a:solidFill>
              </a:rPr>
              <a:t>97, Village Road</a:t>
            </a:r>
            <a:r>
              <a:rPr lang="en-US" sz="180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917315" y="778649"/>
            <a:ext cx="2692367" cy="502418"/>
          </a:xfrm>
          <a:prstGeom prst="wedgeRoundRectCallout">
            <a:avLst>
              <a:gd name="adj1" fmla="val -27919"/>
              <a:gd name="adj2" fmla="val 80517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It’s </a:t>
            </a:r>
            <a:r>
              <a:rPr lang="en-US" sz="1800" dirty="0" smtClean="0">
                <a:solidFill>
                  <a:srgbClr val="00B050"/>
                </a:solidFill>
              </a:rPr>
              <a:t>75</a:t>
            </a:r>
            <a:r>
              <a:rPr lang="en-US" sz="1800" dirty="0">
                <a:solidFill>
                  <a:srgbClr val="00B050"/>
                </a:solidFill>
              </a:rPr>
              <a:t>, Hai Ba </a:t>
            </a:r>
            <a:r>
              <a:rPr lang="en-US" sz="1800" dirty="0" err="1">
                <a:solidFill>
                  <a:srgbClr val="00B050"/>
                </a:solidFill>
              </a:rPr>
              <a:t>Trung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Street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5917314" y="778649"/>
            <a:ext cx="2692367" cy="502418"/>
          </a:xfrm>
          <a:prstGeom prst="wedgeRoundRectCallout">
            <a:avLst>
              <a:gd name="adj1" fmla="val -27919"/>
              <a:gd name="adj2" fmla="val 78581"/>
              <a:gd name="adj3" fmla="val 166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It’s </a:t>
            </a:r>
            <a:r>
              <a:rPr lang="en-US" sz="1800" dirty="0" smtClean="0">
                <a:solidFill>
                  <a:srgbClr val="00B050"/>
                </a:solidFill>
              </a:rPr>
              <a:t>Flat </a:t>
            </a:r>
            <a:r>
              <a:rPr lang="en-US" sz="1800" dirty="0">
                <a:solidFill>
                  <a:srgbClr val="00B050"/>
                </a:solidFill>
              </a:rPr>
              <a:t>8, second floor, City </a:t>
            </a:r>
            <a:r>
              <a:rPr lang="en-US" sz="1800" dirty="0" smtClean="0">
                <a:solidFill>
                  <a:srgbClr val="00B050"/>
                </a:solidFill>
              </a:rPr>
              <a:t>Tower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03 Track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982" y="1490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2099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12" grpId="0" animBg="1"/>
      <p:bldP spid="13" grpId="0" animBg="1"/>
      <p:bldP spid="22" grpId="0" animBg="1"/>
      <p:bldP spid="27" grpId="0" animBg="1"/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09" y="1877260"/>
            <a:ext cx="2514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25712" cy="142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63" y="2010558"/>
            <a:ext cx="2500591" cy="2861501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93652" y="2143908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Where are you from?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52016" y="2881718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What’s your address?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49670" y="3619529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Where do you live?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6267700" y="2143907"/>
            <a:ext cx="2462011" cy="431487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DCC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I’m from __________.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6540088" y="2881718"/>
            <a:ext cx="2232335" cy="431487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CAE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It’s _________.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6642761" y="3619529"/>
            <a:ext cx="2462011" cy="431487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AFC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 live __________.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2854" y="810039"/>
            <a:ext cx="2439306" cy="1108792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rgbClr val="382F28"/>
                </a:solidFill>
              </a:rPr>
              <a:t>Flat 15, eighth floor, </a:t>
            </a:r>
            <a:r>
              <a:rPr lang="en-US" sz="1800" dirty="0" err="1">
                <a:solidFill>
                  <a:srgbClr val="382F28"/>
                </a:solidFill>
              </a:rPr>
              <a:t>Xa</a:t>
            </a:r>
            <a:r>
              <a:rPr lang="en-US" sz="1800" dirty="0">
                <a:solidFill>
                  <a:srgbClr val="382F28"/>
                </a:solidFill>
              </a:rPr>
              <a:t> La Apartment, H</a:t>
            </a:r>
            <a:r>
              <a:rPr lang="it-IT" sz="1800" dirty="0">
                <a:solidFill>
                  <a:srgbClr val="382F28"/>
                </a:solidFill>
              </a:rPr>
              <a:t>a Dong Distric, Ha Noi, Viet Nam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092905" y="768468"/>
            <a:ext cx="2439306" cy="1108792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82F28"/>
                </a:solidFill>
              </a:rPr>
              <a:t>42 La </a:t>
            </a:r>
            <a:r>
              <a:rPr lang="en-US" sz="1800" dirty="0" err="1" smtClean="0">
                <a:solidFill>
                  <a:srgbClr val="382F28"/>
                </a:solidFill>
              </a:rPr>
              <a:t>Thanh</a:t>
            </a:r>
            <a:r>
              <a:rPr lang="en-US" sz="1800" dirty="0" smtClean="0">
                <a:solidFill>
                  <a:srgbClr val="382F28"/>
                </a:solidFill>
              </a:rPr>
              <a:t> Street, Ba </a:t>
            </a:r>
            <a:r>
              <a:rPr lang="en-US" sz="1800" dirty="0" err="1" smtClean="0">
                <a:solidFill>
                  <a:srgbClr val="382F28"/>
                </a:solidFill>
              </a:rPr>
              <a:t>Dinh</a:t>
            </a:r>
            <a:r>
              <a:rPr lang="en-US" sz="1800" dirty="0" smtClean="0">
                <a:solidFill>
                  <a:srgbClr val="382F28"/>
                </a:solidFill>
              </a:rPr>
              <a:t> </a:t>
            </a:r>
            <a:r>
              <a:rPr lang="en-US" sz="1800" dirty="0" err="1" smtClean="0">
                <a:solidFill>
                  <a:srgbClr val="382F28"/>
                </a:solidFill>
              </a:rPr>
              <a:t>Distric</a:t>
            </a:r>
            <a:r>
              <a:rPr lang="en-US" sz="1800" dirty="0" smtClean="0">
                <a:solidFill>
                  <a:srgbClr val="382F28"/>
                </a:solidFill>
              </a:rPr>
              <a:t>, Ha </a:t>
            </a:r>
            <a:r>
              <a:rPr lang="en-US" sz="1800" dirty="0" err="1" smtClean="0">
                <a:solidFill>
                  <a:srgbClr val="382F28"/>
                </a:solidFill>
              </a:rPr>
              <a:t>Noi</a:t>
            </a:r>
            <a:r>
              <a:rPr lang="en-US" sz="1800" dirty="0" smtClean="0">
                <a:solidFill>
                  <a:srgbClr val="382F28"/>
                </a:solidFill>
              </a:rPr>
              <a:t>, Viet Nam </a:t>
            </a:r>
            <a:endParaRPr lang="en-US" dirty="0">
              <a:solidFill>
                <a:srgbClr val="382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919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3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638" y="1952701"/>
            <a:ext cx="2514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25712" cy="142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63" y="2010558"/>
            <a:ext cx="2500591" cy="2861501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93652" y="2143908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Where are you from?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178476" y="3009821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Where do you live?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6001710" y="2080543"/>
            <a:ext cx="2889372" cy="494851"/>
          </a:xfrm>
          <a:prstGeom prst="wedgeRoundRectCallout">
            <a:avLst>
              <a:gd name="adj1" fmla="val -36123"/>
              <a:gd name="adj2" fmla="val 88208"/>
              <a:gd name="adj3" fmla="val 16667"/>
            </a:avLst>
          </a:prstGeom>
          <a:solidFill>
            <a:srgbClr val="DCC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I’m from Viet Nam. /</a:t>
            </a:r>
          </a:p>
          <a:p>
            <a:pPr algn="ctr"/>
            <a:r>
              <a:rPr lang="en-US" sz="1800" dirty="0">
                <a:solidFill>
                  <a:srgbClr val="483C33"/>
                </a:solidFill>
              </a:rPr>
              <a:t>I’m from Ha </a:t>
            </a:r>
            <a:r>
              <a:rPr lang="en-US" sz="1800" dirty="0" err="1" smtClean="0">
                <a:solidFill>
                  <a:srgbClr val="483C33"/>
                </a:solidFill>
              </a:rPr>
              <a:t>Noi</a:t>
            </a:r>
            <a:r>
              <a:rPr lang="en-US" sz="1800" dirty="0" smtClean="0">
                <a:solidFill>
                  <a:srgbClr val="483C33"/>
                </a:solidFill>
              </a:rPr>
              <a:t>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6305005" y="3006531"/>
            <a:ext cx="2820706" cy="787940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AFC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 live in </a:t>
            </a:r>
            <a:r>
              <a:rPr lang="en-US" sz="1800" dirty="0">
                <a:solidFill>
                  <a:srgbClr val="382F28"/>
                </a:solidFill>
              </a:rPr>
              <a:t>Flat </a:t>
            </a:r>
            <a:r>
              <a:rPr lang="en-US" sz="1800" dirty="0" smtClean="0">
                <a:solidFill>
                  <a:srgbClr val="382F28"/>
                </a:solidFill>
              </a:rPr>
              <a:t>10 on the </a:t>
            </a:r>
            <a:r>
              <a:rPr lang="en-US" sz="1800" dirty="0" err="1" smtClean="0">
                <a:solidFill>
                  <a:srgbClr val="382F28"/>
                </a:solidFill>
              </a:rPr>
              <a:t>nineth</a:t>
            </a:r>
            <a:r>
              <a:rPr lang="en-US" sz="1800" dirty="0" smtClean="0">
                <a:solidFill>
                  <a:srgbClr val="382F28"/>
                </a:solidFill>
              </a:rPr>
              <a:t> floor of </a:t>
            </a:r>
            <a:r>
              <a:rPr lang="en-US" sz="1800" dirty="0" err="1" smtClean="0">
                <a:solidFill>
                  <a:srgbClr val="382F28"/>
                </a:solidFill>
              </a:rPr>
              <a:t>Xa</a:t>
            </a:r>
            <a:r>
              <a:rPr lang="en-US" sz="1800" dirty="0" smtClean="0">
                <a:solidFill>
                  <a:srgbClr val="382F28"/>
                </a:solidFill>
              </a:rPr>
              <a:t> </a:t>
            </a:r>
            <a:r>
              <a:rPr lang="en-US" sz="1800" dirty="0">
                <a:solidFill>
                  <a:srgbClr val="382F28"/>
                </a:solidFill>
              </a:rPr>
              <a:t>La Apartment</a:t>
            </a:r>
            <a:r>
              <a:rPr lang="en-US" sz="1800" dirty="0" smtClean="0">
                <a:solidFill>
                  <a:srgbClr val="382F28"/>
                </a:solidFill>
              </a:rPr>
              <a:t>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58647" y="716567"/>
            <a:ext cx="4408414" cy="1244554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382F28"/>
                </a:solidFill>
              </a:rPr>
              <a:t>Flat </a:t>
            </a:r>
            <a:r>
              <a:rPr lang="en-US" sz="2800" dirty="0" smtClean="0">
                <a:solidFill>
                  <a:srgbClr val="382F28"/>
                </a:solidFill>
              </a:rPr>
              <a:t>10, </a:t>
            </a:r>
            <a:r>
              <a:rPr lang="en-US" sz="2800" dirty="0" err="1" smtClean="0">
                <a:solidFill>
                  <a:srgbClr val="382F28"/>
                </a:solidFill>
              </a:rPr>
              <a:t>nineth</a:t>
            </a:r>
            <a:r>
              <a:rPr lang="en-US" sz="2800" dirty="0" smtClean="0">
                <a:solidFill>
                  <a:srgbClr val="382F28"/>
                </a:solidFill>
              </a:rPr>
              <a:t> </a:t>
            </a:r>
            <a:r>
              <a:rPr lang="en-US" sz="2800" dirty="0">
                <a:solidFill>
                  <a:srgbClr val="382F28"/>
                </a:solidFill>
              </a:rPr>
              <a:t>floor, </a:t>
            </a:r>
            <a:r>
              <a:rPr lang="en-US" sz="2800" dirty="0" err="1">
                <a:solidFill>
                  <a:srgbClr val="382F28"/>
                </a:solidFill>
              </a:rPr>
              <a:t>Xa</a:t>
            </a:r>
            <a:r>
              <a:rPr lang="en-US" sz="2800" dirty="0">
                <a:solidFill>
                  <a:srgbClr val="382F28"/>
                </a:solidFill>
              </a:rPr>
              <a:t> La Apartment, H</a:t>
            </a:r>
            <a:r>
              <a:rPr lang="it-IT" sz="2800" dirty="0">
                <a:solidFill>
                  <a:srgbClr val="382F28"/>
                </a:solidFill>
              </a:rPr>
              <a:t>a Dong </a:t>
            </a:r>
            <a:r>
              <a:rPr lang="it-IT" sz="2800" dirty="0" smtClean="0">
                <a:solidFill>
                  <a:srgbClr val="382F28"/>
                </a:solidFill>
              </a:rPr>
              <a:t>District, </a:t>
            </a:r>
            <a:r>
              <a:rPr lang="it-IT" sz="2800" dirty="0">
                <a:solidFill>
                  <a:srgbClr val="382F28"/>
                </a:solidFill>
              </a:rPr>
              <a:t>Ha Noi, Viet Nam </a:t>
            </a:r>
          </a:p>
        </p:txBody>
      </p:sp>
    </p:spTree>
    <p:extLst>
      <p:ext uri="{BB962C8B-B14F-4D97-AF65-F5344CB8AC3E}">
        <p14:creationId xmlns:p14="http://schemas.microsoft.com/office/powerpoint/2010/main" xmlns="" val="695280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3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638" y="1952701"/>
            <a:ext cx="2514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25712" cy="142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63" y="2010558"/>
            <a:ext cx="2500591" cy="2861501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93652" y="2143908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Where are you from?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52016" y="2881718"/>
            <a:ext cx="2462011" cy="431487"/>
          </a:xfrm>
          <a:prstGeom prst="wedgeRoundRectCallout">
            <a:avLst>
              <a:gd name="adj1" fmla="val 38302"/>
              <a:gd name="adj2" fmla="val 851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What’s your address?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6001710" y="2080543"/>
            <a:ext cx="2889372" cy="494852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DCC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I’m from Viet Nam. /</a:t>
            </a:r>
          </a:p>
          <a:p>
            <a:pPr algn="ctr"/>
            <a:r>
              <a:rPr lang="en-US" sz="1800" dirty="0">
                <a:solidFill>
                  <a:srgbClr val="483C33"/>
                </a:solidFill>
              </a:rPr>
              <a:t>I’m from Ha </a:t>
            </a:r>
            <a:r>
              <a:rPr lang="en-US" sz="1800" dirty="0" err="1" smtClean="0">
                <a:solidFill>
                  <a:srgbClr val="483C33"/>
                </a:solidFill>
              </a:rPr>
              <a:t>Noi</a:t>
            </a:r>
            <a:r>
              <a:rPr lang="en-US" sz="1800" dirty="0" smtClean="0">
                <a:solidFill>
                  <a:srgbClr val="483C33"/>
                </a:solidFill>
              </a:rPr>
              <a:t>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6208118" y="2881718"/>
            <a:ext cx="2935882" cy="431487"/>
          </a:xfrm>
          <a:prstGeom prst="wedgeRoundRectCallout">
            <a:avLst>
              <a:gd name="adj1" fmla="val -41510"/>
              <a:gd name="adj2" fmla="val 78379"/>
              <a:gd name="adj3" fmla="val 16667"/>
            </a:avLst>
          </a:prstGeom>
          <a:solidFill>
            <a:srgbClr val="CAE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483C33"/>
                </a:solidFill>
              </a:rPr>
              <a:t>It’s at 42</a:t>
            </a:r>
            <a:r>
              <a:rPr lang="en-US" sz="1800" dirty="0">
                <a:solidFill>
                  <a:srgbClr val="382F28"/>
                </a:solidFill>
              </a:rPr>
              <a:t> La </a:t>
            </a:r>
            <a:r>
              <a:rPr lang="en-US" sz="1800" dirty="0" err="1" smtClean="0">
                <a:solidFill>
                  <a:srgbClr val="382F28"/>
                </a:solidFill>
              </a:rPr>
              <a:t>Thanh</a:t>
            </a:r>
            <a:r>
              <a:rPr lang="en-US" sz="1800" dirty="0" smtClean="0">
                <a:solidFill>
                  <a:srgbClr val="382F28"/>
                </a:solidFill>
              </a:rPr>
              <a:t> Street</a:t>
            </a:r>
            <a:r>
              <a:rPr lang="en-US" sz="1800" dirty="0" smtClean="0">
                <a:solidFill>
                  <a:srgbClr val="483C33"/>
                </a:solidFill>
              </a:rPr>
              <a:t>.</a:t>
            </a:r>
            <a:endParaRPr lang="en-US" sz="1800" dirty="0">
              <a:solidFill>
                <a:srgbClr val="483C33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58647" y="728432"/>
            <a:ext cx="4408413" cy="1247260"/>
          </a:xfrm>
          <a:prstGeom prst="roundRect">
            <a:avLst/>
          </a:prstGeom>
          <a:solidFill>
            <a:srgbClr val="FBD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382F28"/>
                </a:solidFill>
              </a:rPr>
              <a:t>42 La </a:t>
            </a:r>
            <a:r>
              <a:rPr lang="en-US" sz="2800" dirty="0" err="1" smtClean="0">
                <a:solidFill>
                  <a:srgbClr val="382F28"/>
                </a:solidFill>
              </a:rPr>
              <a:t>Thanh</a:t>
            </a:r>
            <a:r>
              <a:rPr lang="en-US" sz="2800" dirty="0" smtClean="0">
                <a:solidFill>
                  <a:srgbClr val="382F28"/>
                </a:solidFill>
              </a:rPr>
              <a:t> Street, Ba </a:t>
            </a:r>
            <a:r>
              <a:rPr lang="en-US" sz="2800" dirty="0" err="1" smtClean="0">
                <a:solidFill>
                  <a:srgbClr val="382F28"/>
                </a:solidFill>
              </a:rPr>
              <a:t>Dinh</a:t>
            </a:r>
            <a:r>
              <a:rPr lang="en-US" sz="2800" dirty="0" smtClean="0">
                <a:solidFill>
                  <a:srgbClr val="382F28"/>
                </a:solidFill>
              </a:rPr>
              <a:t> District, Ha </a:t>
            </a:r>
            <a:r>
              <a:rPr lang="en-US" sz="2800" dirty="0" err="1" smtClean="0">
                <a:solidFill>
                  <a:srgbClr val="382F28"/>
                </a:solidFill>
              </a:rPr>
              <a:t>Noi</a:t>
            </a:r>
            <a:r>
              <a:rPr lang="en-US" sz="2800" dirty="0" smtClean="0">
                <a:solidFill>
                  <a:srgbClr val="382F28"/>
                </a:solidFill>
              </a:rPr>
              <a:t>, Viet Nam </a:t>
            </a:r>
            <a:endParaRPr lang="en-US" sz="2000" dirty="0">
              <a:solidFill>
                <a:srgbClr val="382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153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3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1: Where is your address? Lesson 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704" y="968549"/>
            <a:ext cx="9310914" cy="385166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644167" y="1158706"/>
            <a:ext cx="2577282" cy="1863700"/>
          </a:xfrm>
        </p:spPr>
        <p:txBody>
          <a:bodyPr/>
          <a:lstStyle/>
          <a:p>
            <a:pPr marL="152400" indent="0">
              <a:buNone/>
            </a:pPr>
            <a:r>
              <a:rPr lang="en-US" sz="1800" u="sng" dirty="0" smtClean="0">
                <a:solidFill>
                  <a:srgbClr val="FF0000"/>
                </a:solidFill>
              </a:rPr>
              <a:t>2. Grammar</a:t>
            </a:r>
          </a:p>
          <a:p>
            <a:pPr marL="152400" indent="0"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-Where is your address?</a:t>
            </a:r>
          </a:p>
          <a:p>
            <a:pPr marL="152400" indent="0"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-It is ………</a:t>
            </a:r>
            <a:endParaRPr lang="en-US" sz="1600" b="1" dirty="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pic>
        <p:nvPicPr>
          <p:cNvPr id="1026" name="Picture 2" descr="Study Cartoon clipart - Student, Education, School, transparent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2350" y="2818279"/>
            <a:ext cx="2115313" cy="21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24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3931908" y="1605112"/>
            <a:ext cx="1280160" cy="856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7000" dirty="0" smtClean="0">
                <a:solidFill>
                  <a:srgbClr val="FB6A2E"/>
                </a:solidFill>
              </a:rPr>
              <a:t>04</a:t>
            </a:r>
            <a:endParaRPr sz="7000" dirty="0">
              <a:solidFill>
                <a:srgbClr val="FB6A2E"/>
              </a:solidFill>
            </a:endParaRPr>
          </a:p>
        </p:txBody>
      </p: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92" y="849729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1" name="Google Shape;823;p48"/>
          <p:cNvGrpSpPr/>
          <p:nvPr/>
        </p:nvGrpSpPr>
        <p:grpSpPr>
          <a:xfrm>
            <a:off x="4250013" y="4709354"/>
            <a:ext cx="643950" cy="195675"/>
            <a:chOff x="806663" y="3241275"/>
            <a:chExt cx="643950" cy="195675"/>
          </a:xfrm>
        </p:grpSpPr>
        <p:sp>
          <p:nvSpPr>
            <p:cNvPr id="52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816;p48"/>
          <p:cNvGrpSpPr/>
          <p:nvPr/>
        </p:nvGrpSpPr>
        <p:grpSpPr>
          <a:xfrm rot="-5400000">
            <a:off x="3882082" y="1341476"/>
            <a:ext cx="279350" cy="312825"/>
            <a:chOff x="1835200" y="3337050"/>
            <a:chExt cx="279350" cy="312825"/>
          </a:xfrm>
        </p:grpSpPr>
        <p:sp>
          <p:nvSpPr>
            <p:cNvPr id="55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" name="Google Shape;815;p48"/>
          <p:cNvSpPr/>
          <p:nvPr/>
        </p:nvSpPr>
        <p:spPr>
          <a:xfrm flipH="1">
            <a:off x="4054719" y="2233649"/>
            <a:ext cx="1096633" cy="11826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7" name="Google Shape;820;p48"/>
          <p:cNvSpPr txBox="1">
            <a:spLocks/>
          </p:cNvSpPr>
          <p:nvPr/>
        </p:nvSpPr>
        <p:spPr>
          <a:xfrm>
            <a:off x="1699063" y="2461292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4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9600" dirty="0" smtClean="0">
                <a:solidFill>
                  <a:srgbClr val="00B050"/>
                </a:solidFill>
              </a:rPr>
              <a:t>homework</a:t>
            </a:r>
            <a:endParaRPr lang="en-US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482679"/>
            <a:ext cx="7704000" cy="3754274"/>
          </a:xfrm>
        </p:spPr>
        <p:txBody>
          <a:bodyPr/>
          <a:lstStyle/>
          <a:p>
            <a:pPr algn="l"/>
            <a:r>
              <a:rPr lang="en-US" sz="4800" dirty="0" smtClean="0"/>
              <a:t>- Write new words (2 lines)</a:t>
            </a:r>
            <a:br>
              <a:rPr lang="en-US" sz="4800" dirty="0" smtClean="0"/>
            </a:br>
            <a:r>
              <a:rPr lang="en-US" sz="4800" dirty="0" smtClean="0"/>
              <a:t>-Make sentences with new words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9698" y="3357163"/>
            <a:ext cx="76851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https://quizizz.com/join/quiz/6112b70396c334001bd72f4d/start?studentShare=true</a:t>
            </a:r>
          </a:p>
        </p:txBody>
      </p:sp>
    </p:spTree>
    <p:extLst>
      <p:ext uri="{BB962C8B-B14F-4D97-AF65-F5344CB8AC3E}">
        <p14:creationId xmlns:p14="http://schemas.microsoft.com/office/powerpoint/2010/main" xmlns="" val="9832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2195;p7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70" name="Google Shape;2196;p7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97;p7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" name="Google Shape;2198;p7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73" name="Google Shape;2199;p7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200;p7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" name="Google Shape;2091;p73"/>
          <p:cNvSpPr txBox="1">
            <a:spLocks noGrp="1"/>
          </p:cNvSpPr>
          <p:nvPr>
            <p:ph type="title"/>
          </p:nvPr>
        </p:nvSpPr>
        <p:spPr>
          <a:xfrm>
            <a:off x="1985288" y="376501"/>
            <a:ext cx="5192731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7500" dirty="0" smtClean="0"/>
              <a:t>Thanks</a:t>
            </a:r>
            <a:br>
              <a:rPr lang="en-GB" sz="7500" dirty="0" smtClean="0"/>
            </a:br>
            <a:r>
              <a:rPr lang="en-GB" sz="7500" dirty="0" smtClean="0"/>
              <a:t>And goodbye!</a:t>
            </a:r>
            <a:endParaRPr sz="7500" dirty="0"/>
          </a:p>
        </p:txBody>
      </p:sp>
      <p:grpSp>
        <p:nvGrpSpPr>
          <p:cNvPr id="76" name="Google Shape;2184;p7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77" name="Google Shape;2185;p7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86;p7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87;p7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88;p7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89;p7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90;p7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91;p7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92;p7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93;p7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94;p7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7" name="Google Shape;2224;p73"/>
          <p:cNvGrpSpPr/>
          <p:nvPr/>
        </p:nvGrpSpPr>
        <p:grpSpPr>
          <a:xfrm>
            <a:off x="6876429" y="1268937"/>
            <a:ext cx="1561487" cy="1065909"/>
            <a:chOff x="6876425" y="1268933"/>
            <a:chExt cx="1561487" cy="1065909"/>
          </a:xfrm>
        </p:grpSpPr>
        <p:grpSp>
          <p:nvGrpSpPr>
            <p:cNvPr id="88" name="Google Shape;2225;p73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98" name="Google Shape;2226;p73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227;p73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228;p73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229;p73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230;p73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231;p73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9" name="Google Shape;2232;p73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91" name="Google Shape;2233;p73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234;p73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235;p73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236;p73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237;p73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238;p73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239;p73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0" name="Google Shape;2240;p73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4" name="Google Shape;2201;p73"/>
          <p:cNvGrpSpPr/>
          <p:nvPr/>
        </p:nvGrpSpPr>
        <p:grpSpPr>
          <a:xfrm>
            <a:off x="1474325" y="858529"/>
            <a:ext cx="808300" cy="1469525"/>
            <a:chOff x="1474325" y="858525"/>
            <a:chExt cx="808300" cy="1469525"/>
          </a:xfrm>
        </p:grpSpPr>
        <p:sp>
          <p:nvSpPr>
            <p:cNvPr id="105" name="Google Shape;2202;p73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203;p73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204;p73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08" name="Google Shape;2205;p73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109" name="Google Shape;2206;p73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10" name="Google Shape;2207;p73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111" name="Google Shape;2208;p73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2" name="Google Shape;2209;p73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3" name="Google Shape;2210;p73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" name="Google Shape;2211;p73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5" name="Google Shape;2212;p73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" name="Google Shape;2213;p73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7" name="Google Shape;2214;p73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" name="Google Shape;2215;p73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" name="Google Shape;2216;p73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" name="Google Shape;2217;p73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" name="Google Shape;2218;p73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2" name="Google Shape;2219;p73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3" name="Google Shape;2220;p73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4" name="Google Shape;2221;p73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5" name="Google Shape;2222;p73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" name="Google Shape;2223;p73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127" name="Google Shape;2120;p73"/>
          <p:cNvSpPr/>
          <p:nvPr/>
        </p:nvSpPr>
        <p:spPr>
          <a:xfrm>
            <a:off x="3138241" y="2677211"/>
            <a:ext cx="2886823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8" name="Google Shape;2094;p73"/>
          <p:cNvGrpSpPr/>
          <p:nvPr/>
        </p:nvGrpSpPr>
        <p:grpSpPr>
          <a:xfrm>
            <a:off x="7164020" y="2840824"/>
            <a:ext cx="1400918" cy="1995377"/>
            <a:chOff x="7162025" y="2806025"/>
            <a:chExt cx="1261975" cy="1797475"/>
          </a:xfrm>
        </p:grpSpPr>
        <p:sp>
          <p:nvSpPr>
            <p:cNvPr id="129" name="Google Shape;2095;p73"/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096;p73"/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097;p73"/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098;p73"/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099;p73"/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00;p73"/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01;p73"/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02;p73"/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03;p73"/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04;p73"/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05;p73"/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06;p73"/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07;p73"/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08;p73"/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09;p73"/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10;p73"/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11;p73"/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12;p73"/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13;p73"/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14;p73"/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15;p73"/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16;p73"/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17;p73"/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18;p73"/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19;p73"/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4" name="Google Shape;2125;p73"/>
          <p:cNvGrpSpPr/>
          <p:nvPr/>
        </p:nvGrpSpPr>
        <p:grpSpPr>
          <a:xfrm>
            <a:off x="8259975" y="4358938"/>
            <a:ext cx="487025" cy="489125"/>
            <a:chOff x="7047525" y="3892375"/>
            <a:chExt cx="487025" cy="489125"/>
          </a:xfrm>
        </p:grpSpPr>
        <p:sp>
          <p:nvSpPr>
            <p:cNvPr id="155" name="Google Shape;2126;p73"/>
            <p:cNvSpPr/>
            <p:nvPr/>
          </p:nvSpPr>
          <p:spPr>
            <a:xfrm flipH="1">
              <a:off x="7087800" y="4105800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27;p73"/>
            <p:cNvSpPr/>
            <p:nvPr/>
          </p:nvSpPr>
          <p:spPr>
            <a:xfrm flipH="1">
              <a:off x="7071075" y="4308775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128;p73"/>
            <p:cNvSpPr/>
            <p:nvPr/>
          </p:nvSpPr>
          <p:spPr>
            <a:xfrm flipH="1">
              <a:off x="7047525" y="4077025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129;p73"/>
            <p:cNvSpPr/>
            <p:nvPr/>
          </p:nvSpPr>
          <p:spPr>
            <a:xfrm flipH="1">
              <a:off x="7382300" y="3976075"/>
              <a:ext cx="131850" cy="225475"/>
            </a:xfrm>
            <a:custGeom>
              <a:avLst/>
              <a:gdLst/>
              <a:ahLst/>
              <a:cxnLst/>
              <a:rect l="l" t="t" r="r" b="b"/>
              <a:pathLst>
                <a:path w="5274" h="9019" extrusionOk="0">
                  <a:moveTo>
                    <a:pt x="3976" y="1"/>
                  </a:moveTo>
                  <a:cubicBezTo>
                    <a:pt x="4311" y="1"/>
                    <a:pt x="4625" y="43"/>
                    <a:pt x="4855" y="335"/>
                  </a:cubicBezTo>
                  <a:cubicBezTo>
                    <a:pt x="5273" y="775"/>
                    <a:pt x="5210" y="1319"/>
                    <a:pt x="5001" y="1779"/>
                  </a:cubicBezTo>
                  <a:cubicBezTo>
                    <a:pt x="4792" y="2219"/>
                    <a:pt x="4729" y="2721"/>
                    <a:pt x="4541" y="3139"/>
                  </a:cubicBezTo>
                  <a:cubicBezTo>
                    <a:pt x="4311" y="3704"/>
                    <a:pt x="4227" y="4311"/>
                    <a:pt x="4081" y="4876"/>
                  </a:cubicBezTo>
                  <a:cubicBezTo>
                    <a:pt x="3913" y="5357"/>
                    <a:pt x="3662" y="5797"/>
                    <a:pt x="3432" y="6278"/>
                  </a:cubicBezTo>
                  <a:cubicBezTo>
                    <a:pt x="3265" y="6592"/>
                    <a:pt x="3118" y="6905"/>
                    <a:pt x="2972" y="7261"/>
                  </a:cubicBezTo>
                  <a:cubicBezTo>
                    <a:pt x="2804" y="7784"/>
                    <a:pt x="2658" y="8370"/>
                    <a:pt x="2114" y="8705"/>
                  </a:cubicBezTo>
                  <a:cubicBezTo>
                    <a:pt x="1863" y="8851"/>
                    <a:pt x="1591" y="9019"/>
                    <a:pt x="1277" y="8956"/>
                  </a:cubicBezTo>
                  <a:cubicBezTo>
                    <a:pt x="942" y="8914"/>
                    <a:pt x="628" y="8851"/>
                    <a:pt x="314" y="8789"/>
                  </a:cubicBezTo>
                  <a:cubicBezTo>
                    <a:pt x="105" y="8726"/>
                    <a:pt x="0" y="8433"/>
                    <a:pt x="126" y="8266"/>
                  </a:cubicBezTo>
                  <a:cubicBezTo>
                    <a:pt x="419" y="7868"/>
                    <a:pt x="461" y="7408"/>
                    <a:pt x="565" y="6968"/>
                  </a:cubicBezTo>
                  <a:cubicBezTo>
                    <a:pt x="586" y="6843"/>
                    <a:pt x="628" y="6738"/>
                    <a:pt x="670" y="6633"/>
                  </a:cubicBezTo>
                  <a:cubicBezTo>
                    <a:pt x="1360" y="4981"/>
                    <a:pt x="2030" y="3307"/>
                    <a:pt x="2741" y="1675"/>
                  </a:cubicBezTo>
                  <a:cubicBezTo>
                    <a:pt x="3076" y="670"/>
                    <a:pt x="3118" y="691"/>
                    <a:pt x="3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130;p73"/>
            <p:cNvSpPr/>
            <p:nvPr/>
          </p:nvSpPr>
          <p:spPr>
            <a:xfrm flipH="1">
              <a:off x="7371850" y="3934750"/>
              <a:ext cx="29325" cy="35075"/>
            </a:xfrm>
            <a:custGeom>
              <a:avLst/>
              <a:gdLst/>
              <a:ahLst/>
              <a:cxnLst/>
              <a:rect l="l" t="t" r="r" b="b"/>
              <a:pathLst>
                <a:path w="1173" h="1403" extrusionOk="0">
                  <a:moveTo>
                    <a:pt x="942" y="1403"/>
                  </a:moveTo>
                  <a:cubicBezTo>
                    <a:pt x="608" y="1277"/>
                    <a:pt x="294" y="1152"/>
                    <a:pt x="1" y="1047"/>
                  </a:cubicBezTo>
                  <a:cubicBezTo>
                    <a:pt x="482" y="231"/>
                    <a:pt x="587" y="126"/>
                    <a:pt x="1068" y="1"/>
                  </a:cubicBezTo>
                  <a:cubicBezTo>
                    <a:pt x="1173" y="461"/>
                    <a:pt x="1026" y="921"/>
                    <a:pt x="942" y="14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131;p73"/>
            <p:cNvSpPr/>
            <p:nvPr/>
          </p:nvSpPr>
          <p:spPr>
            <a:xfrm flipH="1">
              <a:off x="7351975" y="3892375"/>
              <a:ext cx="182575" cy="327500"/>
            </a:xfrm>
            <a:custGeom>
              <a:avLst/>
              <a:gdLst/>
              <a:ahLst/>
              <a:cxnLst/>
              <a:rect l="l" t="t" r="r" b="b"/>
              <a:pathLst>
                <a:path w="7303" h="13100" extrusionOk="0">
                  <a:moveTo>
                    <a:pt x="7240" y="1173"/>
                  </a:moveTo>
                  <a:cubicBezTo>
                    <a:pt x="7135" y="2010"/>
                    <a:pt x="7073" y="2930"/>
                    <a:pt x="6968" y="3809"/>
                  </a:cubicBezTo>
                  <a:cubicBezTo>
                    <a:pt x="6926" y="4123"/>
                    <a:pt x="6884" y="4395"/>
                    <a:pt x="6654" y="4646"/>
                  </a:cubicBezTo>
                  <a:cubicBezTo>
                    <a:pt x="6508" y="4771"/>
                    <a:pt x="6570" y="5064"/>
                    <a:pt x="6466" y="5253"/>
                  </a:cubicBezTo>
                  <a:cubicBezTo>
                    <a:pt x="6047" y="5901"/>
                    <a:pt x="6194" y="6738"/>
                    <a:pt x="5754" y="7387"/>
                  </a:cubicBezTo>
                  <a:cubicBezTo>
                    <a:pt x="5713" y="7492"/>
                    <a:pt x="5650" y="7638"/>
                    <a:pt x="5671" y="7743"/>
                  </a:cubicBezTo>
                  <a:cubicBezTo>
                    <a:pt x="5754" y="8433"/>
                    <a:pt x="5252" y="8998"/>
                    <a:pt x="5148" y="9647"/>
                  </a:cubicBezTo>
                  <a:cubicBezTo>
                    <a:pt x="5127" y="9772"/>
                    <a:pt x="5001" y="9898"/>
                    <a:pt x="4917" y="10044"/>
                  </a:cubicBezTo>
                  <a:cubicBezTo>
                    <a:pt x="4729" y="10379"/>
                    <a:pt x="4541" y="10693"/>
                    <a:pt x="4457" y="11111"/>
                  </a:cubicBezTo>
                  <a:cubicBezTo>
                    <a:pt x="4206" y="11969"/>
                    <a:pt x="3767" y="12722"/>
                    <a:pt x="2804" y="12994"/>
                  </a:cubicBezTo>
                  <a:cubicBezTo>
                    <a:pt x="2616" y="13036"/>
                    <a:pt x="2428" y="13099"/>
                    <a:pt x="2281" y="13099"/>
                  </a:cubicBezTo>
                  <a:cubicBezTo>
                    <a:pt x="1779" y="13078"/>
                    <a:pt x="1319" y="13015"/>
                    <a:pt x="816" y="12974"/>
                  </a:cubicBezTo>
                  <a:cubicBezTo>
                    <a:pt x="419" y="12911"/>
                    <a:pt x="189" y="12681"/>
                    <a:pt x="168" y="12304"/>
                  </a:cubicBezTo>
                  <a:cubicBezTo>
                    <a:pt x="105" y="11865"/>
                    <a:pt x="0" y="11404"/>
                    <a:pt x="272" y="10986"/>
                  </a:cubicBezTo>
                  <a:cubicBezTo>
                    <a:pt x="335" y="10839"/>
                    <a:pt x="419" y="10693"/>
                    <a:pt x="419" y="10567"/>
                  </a:cubicBezTo>
                  <a:cubicBezTo>
                    <a:pt x="440" y="9898"/>
                    <a:pt x="796" y="9333"/>
                    <a:pt x="1047" y="8747"/>
                  </a:cubicBezTo>
                  <a:cubicBezTo>
                    <a:pt x="1444" y="7868"/>
                    <a:pt x="1800" y="6948"/>
                    <a:pt x="2197" y="6069"/>
                  </a:cubicBezTo>
                  <a:cubicBezTo>
                    <a:pt x="2469" y="5483"/>
                    <a:pt x="2720" y="4876"/>
                    <a:pt x="3013" y="4311"/>
                  </a:cubicBezTo>
                  <a:cubicBezTo>
                    <a:pt x="3160" y="3997"/>
                    <a:pt x="3411" y="3704"/>
                    <a:pt x="3641" y="3411"/>
                  </a:cubicBezTo>
                  <a:cubicBezTo>
                    <a:pt x="3850" y="3160"/>
                    <a:pt x="4101" y="2951"/>
                    <a:pt x="4206" y="2616"/>
                  </a:cubicBezTo>
                  <a:cubicBezTo>
                    <a:pt x="4269" y="2428"/>
                    <a:pt x="4499" y="2303"/>
                    <a:pt x="4625" y="2135"/>
                  </a:cubicBezTo>
                  <a:cubicBezTo>
                    <a:pt x="4897" y="1842"/>
                    <a:pt x="5210" y="1570"/>
                    <a:pt x="5399" y="1214"/>
                  </a:cubicBezTo>
                  <a:cubicBezTo>
                    <a:pt x="5629" y="754"/>
                    <a:pt x="6047" y="482"/>
                    <a:pt x="6466" y="252"/>
                  </a:cubicBezTo>
                  <a:cubicBezTo>
                    <a:pt x="6926" y="1"/>
                    <a:pt x="7303" y="231"/>
                    <a:pt x="7282" y="775"/>
                  </a:cubicBezTo>
                  <a:cubicBezTo>
                    <a:pt x="7282" y="901"/>
                    <a:pt x="7240" y="984"/>
                    <a:pt x="7240" y="1173"/>
                  </a:cubicBezTo>
                  <a:close/>
                  <a:moveTo>
                    <a:pt x="4792" y="3349"/>
                  </a:moveTo>
                  <a:cubicBezTo>
                    <a:pt x="3934" y="4039"/>
                    <a:pt x="3892" y="4039"/>
                    <a:pt x="3495" y="4960"/>
                  </a:cubicBezTo>
                  <a:cubicBezTo>
                    <a:pt x="2804" y="6613"/>
                    <a:pt x="2135" y="8287"/>
                    <a:pt x="1444" y="9940"/>
                  </a:cubicBezTo>
                  <a:cubicBezTo>
                    <a:pt x="1381" y="10044"/>
                    <a:pt x="1360" y="10170"/>
                    <a:pt x="1340" y="10274"/>
                  </a:cubicBezTo>
                  <a:cubicBezTo>
                    <a:pt x="1256" y="10714"/>
                    <a:pt x="1172" y="11153"/>
                    <a:pt x="879" y="11551"/>
                  </a:cubicBezTo>
                  <a:cubicBezTo>
                    <a:pt x="754" y="11739"/>
                    <a:pt x="858" y="12032"/>
                    <a:pt x="1068" y="12074"/>
                  </a:cubicBezTo>
                  <a:cubicBezTo>
                    <a:pt x="1381" y="12158"/>
                    <a:pt x="1716" y="12199"/>
                    <a:pt x="2030" y="12262"/>
                  </a:cubicBezTo>
                  <a:cubicBezTo>
                    <a:pt x="2344" y="12304"/>
                    <a:pt x="2616" y="12178"/>
                    <a:pt x="2867" y="11990"/>
                  </a:cubicBezTo>
                  <a:cubicBezTo>
                    <a:pt x="3432" y="11655"/>
                    <a:pt x="3557" y="11090"/>
                    <a:pt x="3746" y="10567"/>
                  </a:cubicBezTo>
                  <a:cubicBezTo>
                    <a:pt x="3871" y="10212"/>
                    <a:pt x="4018" y="9898"/>
                    <a:pt x="4185" y="9563"/>
                  </a:cubicBezTo>
                  <a:cubicBezTo>
                    <a:pt x="4415" y="9124"/>
                    <a:pt x="4708" y="8684"/>
                    <a:pt x="4834" y="8182"/>
                  </a:cubicBezTo>
                  <a:cubicBezTo>
                    <a:pt x="5022" y="7596"/>
                    <a:pt x="5064" y="7010"/>
                    <a:pt x="5315" y="6424"/>
                  </a:cubicBezTo>
                  <a:cubicBezTo>
                    <a:pt x="5482" y="6006"/>
                    <a:pt x="5545" y="5504"/>
                    <a:pt x="5754" y="5064"/>
                  </a:cubicBezTo>
                  <a:cubicBezTo>
                    <a:pt x="5985" y="4625"/>
                    <a:pt x="6068" y="4081"/>
                    <a:pt x="5629" y="3621"/>
                  </a:cubicBezTo>
                  <a:cubicBezTo>
                    <a:pt x="5420" y="3391"/>
                    <a:pt x="5106" y="3349"/>
                    <a:pt x="4792" y="3349"/>
                  </a:cubicBezTo>
                  <a:close/>
                  <a:moveTo>
                    <a:pt x="6277" y="3098"/>
                  </a:moveTo>
                  <a:cubicBezTo>
                    <a:pt x="6361" y="2637"/>
                    <a:pt x="6487" y="2198"/>
                    <a:pt x="6403" y="1696"/>
                  </a:cubicBezTo>
                  <a:cubicBezTo>
                    <a:pt x="5922" y="1821"/>
                    <a:pt x="5775" y="1926"/>
                    <a:pt x="5336" y="2742"/>
                  </a:cubicBezTo>
                  <a:cubicBezTo>
                    <a:pt x="5650" y="2847"/>
                    <a:pt x="5943" y="2972"/>
                    <a:pt x="6277" y="3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1" name="Google Shape;2155;p73"/>
          <p:cNvGrpSpPr/>
          <p:nvPr/>
        </p:nvGrpSpPr>
        <p:grpSpPr>
          <a:xfrm>
            <a:off x="6224150" y="4502717"/>
            <a:ext cx="956750" cy="553975"/>
            <a:chOff x="-1199475" y="2658325"/>
            <a:chExt cx="956750" cy="553975"/>
          </a:xfrm>
        </p:grpSpPr>
        <p:sp>
          <p:nvSpPr>
            <p:cNvPr id="162" name="Google Shape;2156;p7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157;p7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158;p7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159;p7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160;p7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161;p7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162;p7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163;p7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164;p7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165;p7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166;p7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167;p7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5" name="Google Shape;2132;p73"/>
          <p:cNvGrpSpPr/>
          <p:nvPr/>
        </p:nvGrpSpPr>
        <p:grpSpPr>
          <a:xfrm>
            <a:off x="2062413" y="4505654"/>
            <a:ext cx="643950" cy="195675"/>
            <a:chOff x="806663" y="3241275"/>
            <a:chExt cx="643950" cy="195675"/>
          </a:xfrm>
        </p:grpSpPr>
        <p:sp>
          <p:nvSpPr>
            <p:cNvPr id="176" name="Google Shape;2133;p7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134;p7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" name="Google Shape;2135;p73"/>
          <p:cNvGrpSpPr/>
          <p:nvPr/>
        </p:nvGrpSpPr>
        <p:grpSpPr>
          <a:xfrm>
            <a:off x="784550" y="2589925"/>
            <a:ext cx="1871650" cy="2020200"/>
            <a:chOff x="653975" y="2589925"/>
            <a:chExt cx="1871650" cy="2020200"/>
          </a:xfrm>
        </p:grpSpPr>
        <p:sp>
          <p:nvSpPr>
            <p:cNvPr id="179" name="Google Shape;2136;p73"/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137;p73"/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138;p73"/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139;p73"/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140;p73"/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141;p73"/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142;p73"/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143;p73"/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144;p73"/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145;p73"/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146;p73"/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147;p73"/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148;p73"/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149;p73"/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150;p73"/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151;p73"/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152;p73"/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153;p73"/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154;p73"/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2168;p73"/>
          <p:cNvGrpSpPr/>
          <p:nvPr/>
        </p:nvGrpSpPr>
        <p:grpSpPr>
          <a:xfrm>
            <a:off x="296567" y="4032225"/>
            <a:ext cx="766953" cy="835523"/>
            <a:chOff x="296567" y="4032225"/>
            <a:chExt cx="766953" cy="835523"/>
          </a:xfrm>
        </p:grpSpPr>
        <p:sp>
          <p:nvSpPr>
            <p:cNvPr id="199" name="Google Shape;2169;p73"/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170;p73"/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171;p73"/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172;p73"/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173;p73"/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174;p73"/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175;p73"/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176;p73"/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177;p73"/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178;p73"/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179;p73"/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80;p73"/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81;p73"/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82;p73"/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83;p73"/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Hi, Nam!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Chào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Nam!)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0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Nice to see you again.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Rất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vui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gặp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lại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8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#9Slide03 Comfortaa Bold" panose="00000800000000000000" pitchFamily="2" charset="0"/>
              </a:rPr>
              <a:t>Hi, </a:t>
            </a:r>
            <a:r>
              <a:rPr lang="en-US" sz="3200" dirty="0" smtClean="0">
                <a:latin typeface="#9Slide03 Comfortaa Bold" panose="00000800000000000000" pitchFamily="2" charset="0"/>
              </a:rPr>
              <a:t>Nam! Nice to see you again.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Chào</a:t>
            </a:r>
            <a:r>
              <a:rPr lang="en-US" sz="3200" i="1" dirty="0">
                <a:solidFill>
                  <a:srgbClr val="0070C0"/>
                </a:solidFill>
                <a:latin typeface="Book Antiqua" panose="02040602050305030304" pitchFamily="18" charset="0"/>
              </a:rPr>
              <a:t>, Nam!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Rất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vui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được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gặp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lại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bạn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2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11" y="0"/>
            <a:ext cx="7008263" cy="4004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557" y="40047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#9Slide03 Comfortaa Bold" panose="00000800000000000000" pitchFamily="2" charset="0"/>
              </a:rPr>
              <a:t>Hi, Mai!</a:t>
            </a:r>
          </a:p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</a:t>
            </a:r>
            <a:r>
              <a:rPr lang="en-US" sz="3200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Chào</a:t>
            </a:r>
            <a:r>
              <a:rPr lang="en-US" sz="3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Mai!)</a:t>
            </a:r>
            <a:endParaRPr lang="en-US" sz="3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6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869</Words>
  <Application>Microsoft Office PowerPoint</Application>
  <PresentationFormat>On-screen Show (16:9)</PresentationFormat>
  <Paragraphs>177</Paragraphs>
  <Slides>57</Slides>
  <Notes>53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Patrick Hand SC</vt:lpstr>
      <vt:lpstr>#9Slide05 Fourth Medium</vt:lpstr>
      <vt:lpstr>Patrick Hand</vt:lpstr>
      <vt:lpstr>#9Slide03 BoosterNextFYBlack</vt:lpstr>
      <vt:lpstr>#9Slide03 Comfortaa Bold</vt:lpstr>
      <vt:lpstr>Book Antiqua</vt:lpstr>
      <vt:lpstr>Berlin Sans FB</vt:lpstr>
      <vt:lpstr>Andalus</vt:lpstr>
      <vt:lpstr>#9Slide03 Comfortaa Light</vt:lpstr>
      <vt:lpstr>Amatic SC</vt:lpstr>
      <vt:lpstr>.VnTime</vt:lpstr>
      <vt:lpstr>English Language Grammar Rules by Slidesgo</vt:lpstr>
      <vt:lpstr>WELCOME TO ENGLISH LESSON</vt:lpstr>
      <vt:lpstr>Slide 2</vt:lpstr>
      <vt:lpstr>Table of Lesson</vt:lpstr>
      <vt:lpstr>01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Grammar</vt:lpstr>
      <vt:lpstr>Slide 46</vt:lpstr>
      <vt:lpstr>Example</vt:lpstr>
      <vt:lpstr>03</vt:lpstr>
      <vt:lpstr>Slide 49</vt:lpstr>
      <vt:lpstr>Slide 50</vt:lpstr>
      <vt:lpstr>Slide 51</vt:lpstr>
      <vt:lpstr>Slide 52</vt:lpstr>
      <vt:lpstr>Slide 53</vt:lpstr>
      <vt:lpstr>Unit 1: Where is your address? Lesson 1</vt:lpstr>
      <vt:lpstr>04</vt:lpstr>
      <vt:lpstr>- Write new words (2 lines) -Make sentences with new words</vt:lpstr>
      <vt:lpstr>Thanks And goodbye!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ENGLISH LESSON</dc:title>
  <dc:creator>10P070521</dc:creator>
  <cp:lastModifiedBy>Windows User</cp:lastModifiedBy>
  <cp:revision>106</cp:revision>
  <dcterms:modified xsi:type="dcterms:W3CDTF">2023-10-06T08:41:26Z</dcterms:modified>
</cp:coreProperties>
</file>