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480" r:id="rId2"/>
    <p:sldId id="481" r:id="rId3"/>
    <p:sldId id="483" r:id="rId4"/>
    <p:sldId id="482" r:id="rId5"/>
    <p:sldId id="484" r:id="rId6"/>
    <p:sldId id="485" r:id="rId7"/>
    <p:sldId id="486" r:id="rId8"/>
    <p:sldId id="487" r:id="rId9"/>
    <p:sldId id="488" r:id="rId10"/>
    <p:sldId id="489" r:id="rId11"/>
    <p:sldId id="490" r:id="rId12"/>
    <p:sldId id="491" r:id="rId13"/>
    <p:sldId id="492" r:id="rId14"/>
    <p:sldId id="501" r:id="rId15"/>
    <p:sldId id="493" r:id="rId16"/>
    <p:sldId id="500" r:id="rId17"/>
    <p:sldId id="459" r:id="rId18"/>
    <p:sldId id="495" r:id="rId19"/>
    <p:sldId id="496" r:id="rId20"/>
    <p:sldId id="497" r:id="rId21"/>
    <p:sldId id="498" r:id="rId22"/>
    <p:sldId id="499" r:id="rId23"/>
    <p:sldId id="290" r:id="rId24"/>
    <p:sldId id="291" r:id="rId25"/>
  </p:sldIdLst>
  <p:sldSz cx="12192000" cy="6858000"/>
  <p:notesSz cx="6858000" cy="9144000"/>
  <p:embeddedFontLst>
    <p:embeddedFont>
      <p:font typeface=".VnTime" panose="020B7200000000000000"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aleway" panose="020B060402020202020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7509" autoAdjust="0"/>
  </p:normalViewPr>
  <p:slideViewPr>
    <p:cSldViewPr snapToGrid="0">
      <p:cViewPr varScale="1">
        <p:scale>
          <a:sx n="54" d="100"/>
          <a:sy n="54" d="100"/>
        </p:scale>
        <p:origin x="55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4</a:t>
            </a:fld>
            <a:endParaRPr lang="en-US"/>
          </a:p>
        </p:txBody>
      </p:sp>
    </p:spTree>
    <p:extLst>
      <p:ext uri="{BB962C8B-B14F-4D97-AF65-F5344CB8AC3E}">
        <p14:creationId xmlns:p14="http://schemas.microsoft.com/office/powerpoint/2010/main" val="92534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775DA-6A11-4CB7-97CA-4B1C87D9F6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15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6/2/2023</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6/2/2023</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1.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2.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3.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4.jpeg"/><Relationship Id="rId4" Type="http://schemas.openxmlformats.org/officeDocument/2006/relationships/audio" Target="../media/media3.mp3"/><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5.jpe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0.jpeg"/><Relationship Id="rId11" Type="http://schemas.openxmlformats.org/officeDocument/2006/relationships/image" Target="../media/image14.jpeg"/><Relationship Id="rId5" Type="http://schemas.openxmlformats.org/officeDocument/2006/relationships/image" Target="../media/image2.png"/><Relationship Id="rId10" Type="http://schemas.openxmlformats.org/officeDocument/2006/relationships/image" Target="../media/image13.jpeg"/><Relationship Id="rId4" Type="http://schemas.openxmlformats.org/officeDocument/2006/relationships/image" Target="../media/image3.jpg"/><Relationship Id="rId9" Type="http://schemas.openxmlformats.org/officeDocument/2006/relationships/image" Target="../media/image4.jpeg"/><Relationship Id="rId1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image" Target="../media/image11.jpeg"/><Relationship Id="rId12" Type="http://schemas.openxmlformats.org/officeDocument/2006/relationships/image" Target="../media/image5.jpeg"/><Relationship Id="rId17" Type="http://schemas.openxmlformats.org/officeDocument/2006/relationships/image" Target="../media/image20.png"/><Relationship Id="rId2" Type="http://schemas.microsoft.com/office/2007/relationships/media" Target="../media/media3.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17.jpeg"/><Relationship Id="rId11" Type="http://schemas.openxmlformats.org/officeDocument/2006/relationships/image" Target="../media/image14.jpe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3.jpg"/><Relationship Id="rId9" Type="http://schemas.openxmlformats.org/officeDocument/2006/relationships/image" Target="../media/image4.jpeg"/><Relationship Id="rId1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 Target="slide15.xml"/><Relationship Id="rId5" Type="http://schemas.openxmlformats.org/officeDocument/2006/relationships/image" Target="../media/image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png"/><Relationship Id="rId5" Type="http://schemas.openxmlformats.org/officeDocument/2006/relationships/slide" Target="slide20.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3.jp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2.xml"/><Relationship Id="rId10" Type="http://schemas.openxmlformats.org/officeDocument/2006/relationships/image" Target="../media/image4.jpeg"/><Relationship Id="rId4" Type="http://schemas.openxmlformats.org/officeDocument/2006/relationships/audio" Target="../media/media3.mp3"/><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_rels/slide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jpg"/><Relationship Id="rId5" Type="http://schemas.openxmlformats.org/officeDocument/2006/relationships/slideLayout" Target="../slideLayouts/slideLayout2.xml"/><Relationship Id="rId4" Type="http://schemas.microsoft.com/office/2007/relationships/media"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551319">
            <a:off x="3348365" y="1058779"/>
            <a:ext cx="5451327" cy="954107"/>
          </a:xfrm>
          <a:prstGeom prst="rect">
            <a:avLst/>
          </a:prstGeom>
          <a:noFill/>
        </p:spPr>
        <p:txBody>
          <a:bodyPr wrap="square" rtlCol="0">
            <a:spAutoFit/>
          </a:bodyPr>
          <a:lstStyle/>
          <a:p>
            <a:pPr algn="ctr"/>
            <a:r>
              <a:rPr lang="en-US" sz="2800" b="1" i="1">
                <a:solidFill>
                  <a:srgbClr val="FF0000"/>
                </a:solidFill>
                <a:latin typeface="Times New Roman" pitchFamily="18" charset="0"/>
                <a:cs typeface="Times New Roman" pitchFamily="18" charset="0"/>
              </a:rPr>
              <a:t>Hát lại bài hát: BÀN TAY MẸ kiểm tra bài cũ và khởi động giọng</a:t>
            </a:r>
          </a:p>
        </p:txBody>
      </p:sp>
      <p:pic>
        <p:nvPicPr>
          <p:cNvPr id="3" name="B TAY 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0" y="4785360"/>
            <a:ext cx="609600" cy="609600"/>
          </a:xfrm>
          <a:prstGeom prst="rect">
            <a:avLst/>
          </a:prstGeom>
        </p:spPr>
      </p:pic>
    </p:spTree>
    <p:extLst>
      <p:ext uri="{BB962C8B-B14F-4D97-AF65-F5344CB8AC3E}">
        <p14:creationId xmlns:p14="http://schemas.microsoft.com/office/powerpoint/2010/main" val="33951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442180" y="4008832"/>
            <a:ext cx="5282215" cy="923330"/>
          </a:xfrm>
          <a:prstGeom prst="rect">
            <a:avLst/>
          </a:prstGeom>
        </p:spPr>
        <p:txBody>
          <a:bodyPr wrap="none">
            <a:spAutoFit/>
          </a:bodyPr>
          <a:lstStyle/>
          <a:p>
            <a:r>
              <a:rPr lang="en-US" sz="5400" i="1" dirty="0" err="1">
                <a:solidFill>
                  <a:srgbClr val="6600FF"/>
                </a:solidFill>
                <a:latin typeface="Times New Roman" pitchFamily="18" charset="0"/>
                <a:cs typeface="Times New Roman" pitchFamily="18" charset="0"/>
              </a:rPr>
              <a:t>Câu</a:t>
            </a:r>
            <a:r>
              <a:rPr lang="en-US" sz="5400" i="1" dirty="0">
                <a:solidFill>
                  <a:srgbClr val="6600FF"/>
                </a:solidFill>
                <a:latin typeface="Times New Roman" pitchFamily="18" charset="0"/>
                <a:cs typeface="Times New Roman" pitchFamily="18" charset="0"/>
              </a:rPr>
              <a:t> 4: </a:t>
            </a:r>
            <a:r>
              <a:rPr lang="vi-VN" sz="5400" i="1" dirty="0">
                <a:solidFill>
                  <a:srgbClr val="6600FF"/>
                </a:solidFill>
                <a:latin typeface="Times New Roman" pitchFamily="18" charset="0"/>
                <a:cs typeface="Times New Roman" pitchFamily="18" charset="0"/>
              </a:rPr>
              <a:t>la là la la. </a:t>
            </a:r>
            <a:endParaRPr lang="en-US" sz="5400" i="1" dirty="0">
              <a:solidFill>
                <a:srgbClr val="6600FF"/>
              </a:solidFill>
              <a:latin typeface="Times New Roman" pitchFamily="18" charset="0"/>
              <a:cs typeface="Times New Roman" pitchFamily="18" charset="0"/>
            </a:endParaRPr>
          </a:p>
        </p:txBody>
      </p:sp>
      <p:pic>
        <p:nvPicPr>
          <p:cNvPr id="5"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3625" y="3704032"/>
            <a:ext cx="609600" cy="609600"/>
          </a:xfrm>
          <a:prstGeom prst="rect">
            <a:avLst/>
          </a:prstGeom>
        </p:spPr>
      </p:pic>
      <p:pic>
        <p:nvPicPr>
          <p:cNvPr id="6" name="NGHE MAU CHIM SAO">
            <a:hlinkClick r:id="" action="ppaction://media"/>
            <a:extLst>
              <a:ext uri="{FF2B5EF4-FFF2-40B4-BE49-F238E27FC236}">
                <a16:creationId xmlns:a16="http://schemas.microsoft.com/office/drawing/2014/main" id="{289A09A1-3D66-4E01-837C-F6CFE586D167}"/>
              </a:ext>
            </a:extLst>
          </p:cNvPr>
          <p:cNvPicPr>
            <a:picLocks noChangeAspect="1"/>
          </p:cNvPicPr>
          <p:nvPr>
            <a:audioFile r:link="rId3"/>
            <p:extLst>
              <p:ext uri="{DAA4B4D4-6D71-4841-9C94-3DE7FCFB9230}">
                <p14:media xmlns:p14="http://schemas.microsoft.com/office/powerpoint/2010/main" r:embed="rId4">
                  <p14:trim st="28399" end="113664.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3872358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9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2138" y="3615500"/>
            <a:ext cx="7979764" cy="1323439"/>
          </a:xfrm>
          <a:prstGeom prst="rect">
            <a:avLst/>
          </a:prstGeom>
        </p:spPr>
        <p:txBody>
          <a:bodyPr wrap="square">
            <a:spAutoFit/>
          </a:bodyPr>
          <a:lstStyle/>
          <a:p>
            <a:pPr algn="ctr"/>
            <a:r>
              <a:rPr lang="en-US" sz="4000" i="1">
                <a:solidFill>
                  <a:srgbClr val="6600FF"/>
                </a:solidFill>
                <a:latin typeface="Times New Roman" pitchFamily="18" charset="0"/>
                <a:cs typeface="Times New Roman" pitchFamily="18" charset="0"/>
              </a:rPr>
              <a:t>Câu 3+4: </a:t>
            </a:r>
            <a:r>
              <a:rPr lang="vi-VN" sz="4000" i="1">
                <a:solidFill>
                  <a:srgbClr val="6600FF"/>
                </a:solidFill>
                <a:latin typeface="Times New Roman" pitchFamily="18" charset="0"/>
                <a:cs typeface="Times New Roman" pitchFamily="18" charset="0"/>
              </a:rPr>
              <a:t>Ngọt thơm đom boong ơi, đàn chim vui bầy</a:t>
            </a:r>
            <a:r>
              <a:rPr lang="en-US" sz="4000" i="1">
                <a:solidFill>
                  <a:srgbClr val="6600FF"/>
                </a:solidFill>
                <a:latin typeface="Times New Roman" pitchFamily="18" charset="0"/>
                <a:cs typeface="Times New Roman" pitchFamily="18" charset="0"/>
              </a:rPr>
              <a:t>. L</a:t>
            </a:r>
            <a:r>
              <a:rPr lang="vi-VN" sz="4000" i="1">
                <a:solidFill>
                  <a:srgbClr val="6600FF"/>
                </a:solidFill>
                <a:latin typeface="Times New Roman" pitchFamily="18" charset="0"/>
                <a:cs typeface="Times New Roman" pitchFamily="18" charset="0"/>
              </a:rPr>
              <a:t>a là la la. </a:t>
            </a:r>
            <a:endParaRPr lang="en-US" sz="4000" i="1">
              <a:solidFill>
                <a:srgbClr val="6600FF"/>
              </a:solidFill>
              <a:latin typeface="Times New Roman" pitchFamily="18" charset="0"/>
              <a:cs typeface="Times New Roman" pitchFamily="18" charset="0"/>
            </a:endParaRPr>
          </a:p>
        </p:txBody>
      </p:sp>
      <p:pic>
        <p:nvPicPr>
          <p:cNvPr id="3"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6730" y="4794341"/>
            <a:ext cx="609600" cy="609600"/>
          </a:xfrm>
          <a:prstGeom prst="rect">
            <a:avLst/>
          </a:prstGeom>
        </p:spPr>
      </p:pic>
      <p:pic>
        <p:nvPicPr>
          <p:cNvPr id="5" name="NGHE MAU CHIM SAO">
            <a:hlinkClick r:id="" action="ppaction://media"/>
            <a:extLst>
              <a:ext uri="{FF2B5EF4-FFF2-40B4-BE49-F238E27FC236}">
                <a16:creationId xmlns:a16="http://schemas.microsoft.com/office/drawing/2014/main" id="{1C6EA6D4-A94F-4F6A-8FC7-FC3C1C014B9D}"/>
              </a:ext>
            </a:extLst>
          </p:cNvPr>
          <p:cNvPicPr>
            <a:picLocks noChangeAspect="1"/>
          </p:cNvPicPr>
          <p:nvPr>
            <a:audioFile r:link="rId3"/>
            <p:extLst>
              <p:ext uri="{DAA4B4D4-6D71-4841-9C94-3DE7FCFB9230}">
                <p14:media xmlns:p14="http://schemas.microsoft.com/office/powerpoint/2010/main" r:embed="rId4">
                  <p14:trim st="24734" end="113757.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3752164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16549" y="3940857"/>
            <a:ext cx="7989007" cy="1569660"/>
          </a:xfrm>
          <a:prstGeom prst="rect">
            <a:avLst/>
          </a:prstGeom>
        </p:spPr>
        <p:txBody>
          <a:bodyPr wrap="square">
            <a:spAutoFit/>
          </a:bodyPr>
          <a:lstStyle/>
          <a:p>
            <a:pPr algn="just"/>
            <a:r>
              <a:rPr lang="vi-VN" sz="3200" i="1" dirty="0">
                <a:solidFill>
                  <a:srgbClr val="6600FF"/>
                </a:solidFill>
                <a:latin typeface="+mj-lt"/>
              </a:rPr>
              <a:t>Trong rừng cây xanh sáo đùa sáo bay.Trong rừng cây xanh sáo đùa sáo bay.</a:t>
            </a:r>
            <a:r>
              <a:rPr lang="en-US" sz="3200" i="1" dirty="0">
                <a:solidFill>
                  <a:srgbClr val="6600FF"/>
                </a:solidFill>
                <a:latin typeface="+mj-lt"/>
              </a:rPr>
              <a:t> </a:t>
            </a:r>
            <a:r>
              <a:rPr lang="vi-VN" sz="3200" i="1" dirty="0">
                <a:solidFill>
                  <a:srgbClr val="6600FF"/>
                </a:solidFill>
                <a:latin typeface="+mj-lt"/>
              </a:rPr>
              <a:t>Ngọt thơm</a:t>
            </a:r>
            <a:r>
              <a:rPr lang="en-US" sz="3200" i="1" dirty="0">
                <a:solidFill>
                  <a:srgbClr val="6600FF"/>
                </a:solidFill>
                <a:latin typeface="+mj-lt"/>
              </a:rPr>
              <a:t> </a:t>
            </a:r>
            <a:r>
              <a:rPr lang="vi-VN" sz="3200" i="1" dirty="0">
                <a:solidFill>
                  <a:srgbClr val="6600FF"/>
                </a:solidFill>
                <a:latin typeface="+mj-lt"/>
              </a:rPr>
              <a:t>đom boong ơi, đàn chim vui bầy</a:t>
            </a:r>
            <a:r>
              <a:rPr lang="en-US" sz="3200" i="1" dirty="0">
                <a:solidFill>
                  <a:srgbClr val="6600FF"/>
                </a:solidFill>
                <a:latin typeface="+mj-lt"/>
              </a:rPr>
              <a:t>. L</a:t>
            </a:r>
            <a:r>
              <a:rPr lang="vi-VN" sz="3200" i="1" dirty="0">
                <a:solidFill>
                  <a:srgbClr val="6600FF"/>
                </a:solidFill>
                <a:latin typeface="+mj-lt"/>
              </a:rPr>
              <a:t>a là la la. </a:t>
            </a:r>
            <a:endParaRPr lang="en-US" sz="3200" i="1" dirty="0">
              <a:solidFill>
                <a:srgbClr val="6600FF"/>
              </a:solidFill>
              <a:latin typeface="+mj-lt"/>
            </a:endParaRPr>
          </a:p>
        </p:txBody>
      </p:sp>
      <p:sp>
        <p:nvSpPr>
          <p:cNvPr id="5" name="Rectangle 4"/>
          <p:cNvSpPr/>
          <p:nvPr/>
        </p:nvSpPr>
        <p:spPr>
          <a:xfrm>
            <a:off x="7415146" y="3223975"/>
            <a:ext cx="1366080" cy="646331"/>
          </a:xfrm>
          <a:prstGeom prst="rect">
            <a:avLst/>
          </a:prstGeom>
        </p:spPr>
        <p:txBody>
          <a:bodyPr wrap="none">
            <a:spAutoFit/>
          </a:bodyPr>
          <a:lstStyle/>
          <a:p>
            <a:pPr algn="ctr"/>
            <a:r>
              <a:rPr lang="en-US" sz="3600" b="1" i="1" dirty="0">
                <a:solidFill>
                  <a:srgbClr val="000066"/>
                </a:solidFill>
                <a:latin typeface="Times New Roman" pitchFamily="18" charset="0"/>
                <a:cs typeface="Times New Roman" pitchFamily="18" charset="0"/>
              </a:rPr>
              <a:t>LỜI 1</a:t>
            </a:r>
            <a:endParaRPr lang="en-US" sz="3600" b="1" dirty="0">
              <a:solidFill>
                <a:srgbClr val="000066"/>
              </a:solidFill>
              <a:latin typeface="Times New Roman" pitchFamily="18" charset="0"/>
              <a:cs typeface="Times New Roman" pitchFamily="18" charset="0"/>
            </a:endParaRPr>
          </a:p>
        </p:txBody>
      </p:sp>
      <p:pic>
        <p:nvPicPr>
          <p:cNvPr id="7"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8532" y="5205717"/>
            <a:ext cx="609600" cy="609600"/>
          </a:xfrm>
          <a:prstGeom prst="rect">
            <a:avLst/>
          </a:prstGeom>
        </p:spPr>
      </p:pic>
      <p:pic>
        <p:nvPicPr>
          <p:cNvPr id="6" name="NGHE MAU CHIM SAO">
            <a:hlinkClick r:id="" action="ppaction://media"/>
            <a:extLst>
              <a:ext uri="{FF2B5EF4-FFF2-40B4-BE49-F238E27FC236}">
                <a16:creationId xmlns:a16="http://schemas.microsoft.com/office/drawing/2014/main" id="{03EE11E6-1818-431C-8DB6-B63908AA7DDD}"/>
              </a:ext>
            </a:extLst>
          </p:cNvPr>
          <p:cNvPicPr>
            <a:picLocks noChangeAspect="1"/>
          </p:cNvPicPr>
          <p:nvPr>
            <a:audioFile r:link="rId3"/>
            <p:extLst>
              <p:ext uri="{DAA4B4D4-6D71-4841-9C94-3DE7FCFB9230}">
                <p14:media xmlns:p14="http://schemas.microsoft.com/office/powerpoint/2010/main" r:embed="rId4">
                  <p14:trim st="14964" end="113643.875"/>
                </p14:media>
              </p:ext>
            </p:extLst>
          </p:nvPr>
        </p:nvPicPr>
        <p:blipFill>
          <a:blip r:embed="rId7"/>
          <a:stretch>
            <a:fillRect/>
          </a:stretch>
        </p:blipFill>
        <p:spPr>
          <a:xfrm>
            <a:off x="4355136" y="5590707"/>
            <a:ext cx="609600" cy="609600"/>
          </a:xfrm>
          <a:prstGeom prst="rect">
            <a:avLst/>
          </a:prstGeom>
        </p:spPr>
      </p:pic>
    </p:spTree>
    <p:extLst>
      <p:ext uri="{BB962C8B-B14F-4D97-AF65-F5344CB8AC3E}">
        <p14:creationId xmlns:p14="http://schemas.microsoft.com/office/powerpoint/2010/main" val="4170118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5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415146" y="3169383"/>
            <a:ext cx="1366080" cy="646331"/>
          </a:xfrm>
          <a:prstGeom prst="rect">
            <a:avLst/>
          </a:prstGeom>
        </p:spPr>
        <p:txBody>
          <a:bodyPr wrap="none">
            <a:spAutoFit/>
          </a:bodyPr>
          <a:lstStyle/>
          <a:p>
            <a:pPr algn="just"/>
            <a:r>
              <a:rPr lang="en-US" sz="3600" b="1" i="1">
                <a:solidFill>
                  <a:srgbClr val="000066"/>
                </a:solidFill>
                <a:latin typeface="Times New Roman" pitchFamily="18" charset="0"/>
                <a:cs typeface="Times New Roman" pitchFamily="18" charset="0"/>
              </a:rPr>
              <a:t>LỜI 2</a:t>
            </a:r>
            <a:endParaRPr lang="en-US" sz="3600" b="1">
              <a:solidFill>
                <a:srgbClr val="000066"/>
              </a:solidFill>
              <a:latin typeface="Times New Roman" pitchFamily="18" charset="0"/>
              <a:cs typeface="Times New Roman" pitchFamily="18" charset="0"/>
            </a:endParaRPr>
          </a:p>
        </p:txBody>
      </p:sp>
      <p:sp>
        <p:nvSpPr>
          <p:cNvPr id="2" name="Rectangle 1"/>
          <p:cNvSpPr/>
          <p:nvPr/>
        </p:nvSpPr>
        <p:spPr>
          <a:xfrm>
            <a:off x="4432097" y="4087264"/>
            <a:ext cx="7542039" cy="2062103"/>
          </a:xfrm>
          <a:prstGeom prst="rect">
            <a:avLst/>
          </a:prstGeom>
        </p:spPr>
        <p:txBody>
          <a:bodyPr wrap="square">
            <a:spAutoFit/>
          </a:bodyPr>
          <a:lstStyle/>
          <a:p>
            <a:pPr algn="just"/>
            <a:r>
              <a:rPr lang="vi-VN" sz="3200" i="1">
                <a:solidFill>
                  <a:srgbClr val="6600FF"/>
                </a:solidFill>
                <a:latin typeface="+mj-lt"/>
              </a:rPr>
              <a:t>Trong rừng cây xanh sáo tìm trái thơm. Trong rừng cây xanh tiếng đùa líu lo.</a:t>
            </a:r>
            <a:r>
              <a:rPr lang="en-US" sz="3200" i="1">
                <a:solidFill>
                  <a:srgbClr val="6600FF"/>
                </a:solidFill>
                <a:latin typeface="+mj-lt"/>
              </a:rPr>
              <a:t> </a:t>
            </a:r>
            <a:r>
              <a:rPr lang="vi-VN" sz="3200" i="1">
                <a:solidFill>
                  <a:srgbClr val="6600FF"/>
                </a:solidFill>
                <a:latin typeface="+mj-lt"/>
              </a:rPr>
              <a:t>Ngọt thơm </a:t>
            </a:r>
            <a:r>
              <a:rPr lang="en-US" sz="3200" i="1">
                <a:solidFill>
                  <a:srgbClr val="6600FF"/>
                </a:solidFill>
                <a:latin typeface="+mj-lt"/>
              </a:rPr>
              <a:t>Đ</a:t>
            </a:r>
            <a:r>
              <a:rPr lang="vi-VN" sz="3200" i="1">
                <a:solidFill>
                  <a:srgbClr val="6600FF"/>
                </a:solidFill>
                <a:latin typeface="+mj-lt"/>
              </a:rPr>
              <a:t>om </a:t>
            </a:r>
            <a:r>
              <a:rPr lang="en-US" sz="3200" i="1">
                <a:solidFill>
                  <a:srgbClr val="6600FF"/>
                </a:solidFill>
                <a:latin typeface="+mj-lt"/>
              </a:rPr>
              <a:t>B</a:t>
            </a:r>
            <a:r>
              <a:rPr lang="vi-VN" sz="3200" i="1">
                <a:solidFill>
                  <a:srgbClr val="6600FF"/>
                </a:solidFill>
                <a:latin typeface="+mj-lt"/>
              </a:rPr>
              <a:t>oong ơi, đàn chim vui bầy</a:t>
            </a:r>
            <a:r>
              <a:rPr lang="en-US" sz="3200" i="1">
                <a:solidFill>
                  <a:srgbClr val="6600FF"/>
                </a:solidFill>
                <a:latin typeface="+mj-lt"/>
              </a:rPr>
              <a:t>. L</a:t>
            </a:r>
            <a:r>
              <a:rPr lang="vi-VN" sz="3200" i="1">
                <a:solidFill>
                  <a:srgbClr val="6600FF"/>
                </a:solidFill>
                <a:latin typeface="+mj-lt"/>
              </a:rPr>
              <a:t>a là la la.</a:t>
            </a:r>
            <a:endParaRPr lang="en-US" sz="3200">
              <a:latin typeface="+mj-lt"/>
            </a:endParaRPr>
          </a:p>
        </p:txBody>
      </p:sp>
      <p:sp>
        <p:nvSpPr>
          <p:cNvPr id="3" name="TextBox 2"/>
          <p:cNvSpPr txBox="1"/>
          <p:nvPr/>
        </p:nvSpPr>
        <p:spPr>
          <a:xfrm rot="20564299">
            <a:off x="914402" y="1974999"/>
            <a:ext cx="3942412" cy="954107"/>
          </a:xfrm>
          <a:prstGeom prst="rect">
            <a:avLst/>
          </a:prstGeom>
          <a:noFill/>
        </p:spPr>
        <p:txBody>
          <a:bodyPr wrap="square" rtlCol="0">
            <a:spAutoFit/>
          </a:bodyPr>
          <a:lstStyle/>
          <a:p>
            <a:pPr algn="just"/>
            <a:r>
              <a:rPr lang="en-US" i="1">
                <a:solidFill>
                  <a:schemeClr val="bg1"/>
                </a:solidFill>
                <a:latin typeface="Times New Roman" pitchFamily="18" charset="0"/>
                <a:cs typeface="Times New Roman" pitchFamily="18" charset="0"/>
              </a:rPr>
              <a:t>-</a:t>
            </a:r>
            <a:r>
              <a:rPr lang="en-US" sz="2800" i="1">
                <a:solidFill>
                  <a:schemeClr val="bg1"/>
                </a:solidFill>
                <a:latin typeface="Times New Roman" pitchFamily="18" charset="0"/>
                <a:cs typeface="Times New Roman" pitchFamily="18" charset="0"/>
              </a:rPr>
              <a:t>GV cho HS hát nhẩm Lời 2 trên giai điệu lời 1</a:t>
            </a:r>
          </a:p>
        </p:txBody>
      </p:sp>
      <p:pic>
        <p:nvPicPr>
          <p:cNvPr id="7" name="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4536" y="5496673"/>
            <a:ext cx="609600" cy="652693"/>
          </a:xfrm>
          <a:prstGeom prst="rect">
            <a:avLst/>
          </a:prstGeom>
        </p:spPr>
      </p:pic>
      <p:pic>
        <p:nvPicPr>
          <p:cNvPr id="6" name="NGHE MAU CHIM SAO">
            <a:hlinkClick r:id="" action="ppaction://media"/>
            <a:extLst>
              <a:ext uri="{FF2B5EF4-FFF2-40B4-BE49-F238E27FC236}">
                <a16:creationId xmlns:a16="http://schemas.microsoft.com/office/drawing/2014/main" id="{00818B03-40FA-473E-95A4-7BF2D1E016E8}"/>
              </a:ext>
            </a:extLst>
          </p:cNvPr>
          <p:cNvPicPr>
            <a:picLocks noChangeAspect="1"/>
          </p:cNvPicPr>
          <p:nvPr>
            <a:audioFile r:link="rId3"/>
            <p:extLst>
              <p:ext uri="{DAA4B4D4-6D71-4841-9C94-3DE7FCFB9230}">
                <p14:media xmlns:p14="http://schemas.microsoft.com/office/powerpoint/2010/main" r:embed="rId4">
                  <p14:trim st="31532" end="96757.875"/>
                </p14:media>
              </p:ext>
            </p:extLst>
          </p:nvPr>
        </p:nvPicPr>
        <p:blipFill>
          <a:blip r:embed="rId7"/>
          <a:stretch>
            <a:fillRect/>
          </a:stretch>
        </p:blipFill>
        <p:spPr>
          <a:xfrm>
            <a:off x="4432097" y="3341889"/>
            <a:ext cx="609600" cy="609600"/>
          </a:xfrm>
          <a:prstGeom prst="rect">
            <a:avLst/>
          </a:prstGeom>
        </p:spPr>
      </p:pic>
    </p:spTree>
    <p:extLst>
      <p:ext uri="{BB962C8B-B14F-4D97-AF65-F5344CB8AC3E}">
        <p14:creationId xmlns:p14="http://schemas.microsoft.com/office/powerpoint/2010/main" val="1310116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76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26" name="Picture 2" descr="CS"/>
          <p:cNvPicPr>
            <a:picLocks noChangeAspect="1" noChangeArrowheads="1"/>
          </p:cNvPicPr>
          <p:nvPr/>
        </p:nvPicPr>
        <p:blipFill>
          <a:blip r:embed="rId8" cstate="print">
            <a:extLst>
              <a:ext uri="{28A0092B-C50C-407E-A947-70E740481C1C}">
                <a14:useLocalDpi xmlns:a14="http://schemas.microsoft.com/office/drawing/2010/main" val="0"/>
              </a:ext>
            </a:extLst>
          </a:blip>
          <a:srcRect t="12422" b="57906"/>
          <a:stretch>
            <a:fillRect/>
          </a:stretch>
        </p:blipFill>
        <p:spPr bwMode="auto">
          <a:xfrm>
            <a:off x="787240" y="1395807"/>
            <a:ext cx="10986944" cy="497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GHE MAU CHIM SAO">
            <a:hlinkClick r:id="" action="ppaction://media"/>
          </p:cNvPr>
          <p:cNvPicPr>
            <a:picLocks noChangeAspect="1"/>
          </p:cNvPicPr>
          <p:nvPr>
            <a:audioFile r:link="rId1"/>
            <p:extLst>
              <p:ext uri="{DAA4B4D4-6D71-4841-9C94-3DE7FCFB9230}">
                <p14:media xmlns:p14="http://schemas.microsoft.com/office/powerpoint/2010/main" r:embed="rId2">
                  <p14:trim st="11273" end="51249.875"/>
                </p14:media>
              </p:ext>
            </p:extLst>
          </p:nvPr>
        </p:nvPicPr>
        <p:blipFill>
          <a:blip r:embed="rId9"/>
          <a:stretch>
            <a:fillRect/>
          </a:stretch>
        </p:blipFill>
        <p:spPr>
          <a:xfrm>
            <a:off x="923568" y="2345297"/>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6353" y="48516"/>
            <a:ext cx="637080" cy="512165"/>
          </a:xfrm>
          <a:prstGeom prst="ellipse">
            <a:avLst/>
          </a:prstGeom>
          <a:ln>
            <a:noFill/>
          </a:ln>
          <a:effectLst>
            <a:softEdge rad="112500"/>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7680" y="3379033"/>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1225" y="3462728"/>
            <a:ext cx="637080" cy="512165"/>
          </a:xfrm>
          <a:prstGeom prst="ellipse">
            <a:avLst/>
          </a:prstGeom>
          <a:ln>
            <a:noFill/>
          </a:ln>
          <a:effectLst>
            <a:softEdge rad="11250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583" y="781663"/>
            <a:ext cx="637080" cy="512165"/>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4760" y="3318547"/>
            <a:ext cx="637080" cy="512165"/>
          </a:xfrm>
          <a:prstGeom prst="ellipse">
            <a:avLst/>
          </a:prstGeom>
          <a:ln>
            <a:noFill/>
          </a:ln>
          <a:effectLst>
            <a:softEdge rad="112500"/>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91886" y="723877"/>
            <a:ext cx="637080" cy="512165"/>
          </a:xfrm>
          <a:prstGeom prst="ellipse">
            <a:avLst/>
          </a:prstGeom>
          <a:ln>
            <a:noFill/>
          </a:ln>
          <a:effectLst>
            <a:softEdge rad="112500"/>
          </a:effectLst>
        </p:spPr>
      </p:pic>
      <p:sp>
        <p:nvSpPr>
          <p:cNvPr id="2" name="TextBox 1">
            <a:extLst>
              <a:ext uri="{FF2B5EF4-FFF2-40B4-BE49-F238E27FC236}">
                <a16:creationId xmlns:a16="http://schemas.microsoft.com/office/drawing/2014/main" id="{629AF8BB-261C-4C01-AE7A-CEE409DDAE8A}"/>
              </a:ext>
            </a:extLst>
          </p:cNvPr>
          <p:cNvSpPr txBox="1"/>
          <p:nvPr/>
        </p:nvSpPr>
        <p:spPr>
          <a:xfrm>
            <a:off x="787240" y="380144"/>
            <a:ext cx="10966396"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CHIM SÁO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Dân ca: Khơme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Sưu tầm: Đặng Nguyễn</a:t>
            </a:r>
            <a:endParaRPr kumimoji="0" lang="en-US" sz="1800" b="0" i="1" u="none" strike="noStrike" kern="1200" cap="none" spc="0" normalizeH="0" baseline="0" noProof="0" dirty="0">
              <a:ln>
                <a:noFill/>
              </a:ln>
              <a:solidFill>
                <a:prstClr val="black"/>
              </a:solidFill>
              <a:effectLst/>
              <a:uLnTx/>
              <a:uFillTx/>
              <a:latin typeface="Calibri Light"/>
              <a:ea typeface="+mn-ea"/>
              <a:cs typeface="+mn-cs"/>
            </a:endParaRPr>
          </a:p>
        </p:txBody>
      </p:sp>
      <p:pic>
        <p:nvPicPr>
          <p:cNvPr id="14" name="CHIM SAO">
            <a:hlinkClick r:id="" action="ppaction://media"/>
            <a:extLst>
              <a:ext uri="{FF2B5EF4-FFF2-40B4-BE49-F238E27FC236}">
                <a16:creationId xmlns:a16="http://schemas.microsoft.com/office/drawing/2014/main" id="{38083256-F5A9-4297-B0F0-D46424B75B9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54310" y="534967"/>
            <a:ext cx="609600" cy="609600"/>
          </a:xfrm>
          <a:prstGeom prst="rect">
            <a:avLst/>
          </a:prstGeom>
        </p:spPr>
      </p:pic>
    </p:spTree>
    <p:extLst>
      <p:ext uri="{BB962C8B-B14F-4D97-AF65-F5344CB8AC3E}">
        <p14:creationId xmlns:p14="http://schemas.microsoft.com/office/powerpoint/2010/main" val="3277050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IM SAO">
            <a:hlinkClick r:id="" action="ppaction://media"/>
          </p:cNvPr>
          <p:cNvPicPr>
            <a:picLocks noChangeAspect="1"/>
          </p:cNvPicPr>
          <p:nvPr>
            <a:audioFile r:link="rId1"/>
            <p:extLst>
              <p:ext uri="{DAA4B4D4-6D71-4841-9C94-3DE7FCFB9230}">
                <p14:media xmlns:p14="http://schemas.microsoft.com/office/powerpoint/2010/main" r:embed="rId2">
                  <p14:trim end="52000.425"/>
                </p14:media>
              </p:ext>
            </p:extLst>
          </p:nvPr>
        </p:nvPicPr>
        <p:blipFill>
          <a:blip r:embed="rId5"/>
          <a:stretch>
            <a:fillRect/>
          </a:stretch>
        </p:blipFill>
        <p:spPr>
          <a:xfrm>
            <a:off x="1910734" y="5672952"/>
            <a:ext cx="609600" cy="609600"/>
          </a:xfrm>
          <a:prstGeom prst="rect">
            <a:avLst/>
          </a:prstGeom>
        </p:spPr>
      </p:pic>
      <p:sp>
        <p:nvSpPr>
          <p:cNvPr id="5" name="TextBox 4"/>
          <p:cNvSpPr txBox="1"/>
          <p:nvPr/>
        </p:nvSpPr>
        <p:spPr>
          <a:xfrm>
            <a:off x="3553367" y="1713452"/>
            <a:ext cx="5669625" cy="3046988"/>
          </a:xfrm>
          <a:prstGeom prst="rect">
            <a:avLst/>
          </a:prstGeom>
          <a:noFill/>
        </p:spPr>
        <p:txBody>
          <a:bodyPr wrap="square" rtlCol="0">
            <a:spAutoFit/>
          </a:bodyPr>
          <a:lstStyle/>
          <a:p>
            <a:pPr algn="just"/>
            <a:r>
              <a:rPr lang="en-US" dirty="0">
                <a:solidFill>
                  <a:srgbClr val="6600FF"/>
                </a:solidFill>
              </a:rPr>
              <a:t>- </a:t>
            </a:r>
            <a:r>
              <a:rPr lang="en-US" sz="3200" i="1" dirty="0">
                <a:solidFill>
                  <a:srgbClr val="6600FF"/>
                </a:solidFill>
                <a:latin typeface="Times New Roman" panose="02020603050405020304" pitchFamily="18" charset="0"/>
                <a:cs typeface="Times New Roman" panose="02020603050405020304" pitchFamily="18" charset="0"/>
              </a:rPr>
              <a:t>GV HD </a:t>
            </a:r>
            <a:r>
              <a:rPr lang="en-US" sz="3200" i="1" dirty="0" err="1">
                <a:solidFill>
                  <a:srgbClr val="6600FF"/>
                </a:solidFill>
                <a:latin typeface="Times New Roman" panose="02020603050405020304" pitchFamily="18" charset="0"/>
                <a:cs typeface="Times New Roman" panose="02020603050405020304" pitchFamily="18" charset="0"/>
              </a:rPr>
              <a:t>Hát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cả</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bài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trên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nhạc</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nền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nhiều</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lần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để</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hát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đúng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giai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điệu</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sắc</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thái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hát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đúng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những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tiếng</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luyến</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nốt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hoa</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mỹ</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Sửa</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chỗ</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sai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kết</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hợp</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với</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hình</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thức</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Lớp</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nhóm</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cá</a:t>
            </a:r>
            <a:r>
              <a:rPr lang="en-US" sz="3200" i="1" dirty="0">
                <a:solidFill>
                  <a:srgbClr val="6600FF"/>
                </a:solidFill>
                <a:latin typeface="Times New Roman" panose="02020603050405020304" pitchFamily="18" charset="0"/>
                <a:cs typeface="Times New Roman" panose="02020603050405020304" pitchFamily="18" charset="0"/>
              </a:rPr>
              <a:t> </a:t>
            </a:r>
            <a:r>
              <a:rPr lang="en-US" sz="3200" i="1" dirty="0" err="1">
                <a:solidFill>
                  <a:srgbClr val="6600FF"/>
                </a:solidFill>
                <a:latin typeface="Times New Roman" panose="02020603050405020304" pitchFamily="18" charset="0"/>
                <a:cs typeface="Times New Roman" panose="02020603050405020304" pitchFamily="18" charset="0"/>
              </a:rPr>
              <a:t>nhân</a:t>
            </a:r>
            <a:r>
              <a:rPr lang="en-US" sz="3200" i="1" dirty="0">
                <a:solidFill>
                  <a:srgbClr val="6600FF"/>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66375">
            <a:off x="7349151" y="9086"/>
            <a:ext cx="858794" cy="1108037"/>
          </a:xfrm>
          <a:prstGeom prst="ellipse">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97522" y="3186845"/>
            <a:ext cx="794478" cy="725588"/>
          </a:xfrm>
          <a:prstGeom prst="ellipse">
            <a:avLst/>
          </a:prstGeom>
          <a:ln>
            <a:noFill/>
          </a:ln>
          <a:effectLst>
            <a:softEdge rad="1125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478" y="4001843"/>
            <a:ext cx="524656" cy="725588"/>
          </a:xfrm>
          <a:prstGeom prst="ellipse">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786" y="4257205"/>
            <a:ext cx="635095" cy="503235"/>
          </a:xfrm>
          <a:prstGeom prst="ellipse">
            <a:avLst/>
          </a:prstGeom>
          <a:ln>
            <a:noFill/>
          </a:ln>
          <a:effectLst>
            <a:softEdge rad="112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790" y="3549639"/>
            <a:ext cx="584872" cy="452204"/>
          </a:xfrm>
          <a:prstGeom prst="ellipse">
            <a:avLst/>
          </a:prstGeom>
          <a:ln>
            <a:noFill/>
          </a:ln>
          <a:effectLst>
            <a:softEdge rad="112500"/>
          </a:effectLst>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3740">
            <a:off x="2197806" y="1231774"/>
            <a:ext cx="693841" cy="963355"/>
          </a:xfrm>
          <a:prstGeom prst="ellipse">
            <a:avLst/>
          </a:prstGeom>
          <a:ln>
            <a:noFill/>
          </a:ln>
          <a:effectLst>
            <a:softEdge rad="112500"/>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45" y="3356016"/>
            <a:ext cx="524656" cy="725588"/>
          </a:xfrm>
          <a:prstGeom prst="ellipse">
            <a:avLst/>
          </a:prstGeom>
          <a:ln>
            <a:noFill/>
          </a:ln>
          <a:effectLst>
            <a:softEdge rad="112500"/>
          </a:effectLst>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5789" y="3718810"/>
            <a:ext cx="524656" cy="427628"/>
          </a:xfrm>
          <a:prstGeom prst="ellipse">
            <a:avLst/>
          </a:prstGeom>
          <a:ln>
            <a:noFill/>
          </a:ln>
          <a:effectLst>
            <a:softEdge rad="112500"/>
          </a:effec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3984" y="3412947"/>
            <a:ext cx="524656" cy="362794"/>
          </a:xfrm>
          <a:prstGeom prst="ellipse">
            <a:avLst/>
          </a:prstGeom>
          <a:ln>
            <a:noFill/>
          </a:ln>
          <a:effectLst>
            <a:softEdge rad="112500"/>
          </a:effectLst>
        </p:spPr>
      </p:pic>
    </p:spTree>
    <p:extLst>
      <p:ext uri="{BB962C8B-B14F-4D97-AF65-F5344CB8AC3E}">
        <p14:creationId xmlns:p14="http://schemas.microsoft.com/office/powerpoint/2010/main" val="1831821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IM SAO">
            <a:hlinkClick r:id="" action="ppaction://media"/>
          </p:cNvPr>
          <p:cNvPicPr>
            <a:picLocks noChangeAspect="1"/>
          </p:cNvPicPr>
          <p:nvPr>
            <a:audioFile r:link="rId1"/>
            <p:extLst>
              <p:ext uri="{DAA4B4D4-6D71-4841-9C94-3DE7FCFB9230}">
                <p14:media xmlns:p14="http://schemas.microsoft.com/office/powerpoint/2010/main" r:embed="rId2">
                  <p14:trim end="52000.425"/>
                </p14:media>
              </p:ext>
            </p:extLst>
          </p:nvPr>
        </p:nvPicPr>
        <p:blipFill>
          <a:blip r:embed="rId5"/>
          <a:stretch>
            <a:fillRect/>
          </a:stretch>
        </p:blipFill>
        <p:spPr>
          <a:xfrm>
            <a:off x="1910734" y="5672952"/>
            <a:ext cx="609600" cy="609600"/>
          </a:xfrm>
          <a:prstGeom prst="rect">
            <a:avLst/>
          </a:prstGeom>
        </p:spPr>
      </p:pic>
      <p:sp>
        <p:nvSpPr>
          <p:cNvPr id="5" name="TextBox 4"/>
          <p:cNvSpPr txBox="1"/>
          <p:nvPr/>
        </p:nvSpPr>
        <p:spPr>
          <a:xfrm>
            <a:off x="3306492" y="1914641"/>
            <a:ext cx="6972481" cy="646331"/>
          </a:xfrm>
          <a:prstGeom prst="rect">
            <a:avLst/>
          </a:prstGeom>
          <a:noFill/>
        </p:spPr>
        <p:txBody>
          <a:bodyPr wrap="square" rtlCol="0">
            <a:spAutoFit/>
          </a:bodyPr>
          <a:lstStyle/>
          <a:p>
            <a:pPr algn="just"/>
            <a:r>
              <a:rPr lang="en-US" sz="3600" b="1" i="1">
                <a:solidFill>
                  <a:srgbClr val="000066"/>
                </a:solidFill>
                <a:latin typeface="Times New Roman" panose="02020603050405020304" pitchFamily="18" charset="0"/>
                <a:cs typeface="Times New Roman" panose="02020603050405020304" pitchFamily="18" charset="0"/>
              </a:rPr>
              <a:t>- HD HS hát vỗ tay theo tiết tấu</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120894">
            <a:off x="7674858" y="-15088"/>
            <a:ext cx="858794" cy="1041356"/>
          </a:xfrm>
          <a:prstGeom prst="ellipse">
            <a:avLst/>
          </a:prstGeom>
          <a:ln>
            <a:noFill/>
          </a:ln>
          <a:effectLst>
            <a:softEdge rad="112500"/>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97522" y="3186845"/>
            <a:ext cx="794478" cy="725588"/>
          </a:xfrm>
          <a:prstGeom prst="ellipse">
            <a:avLst/>
          </a:prstGeom>
          <a:ln>
            <a:noFill/>
          </a:ln>
          <a:effectLst>
            <a:softEdge rad="112500"/>
          </a:effec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8348" y="956878"/>
            <a:ext cx="524656" cy="725588"/>
          </a:xfrm>
          <a:prstGeom prst="ellipse">
            <a:avLst/>
          </a:prstGeom>
          <a:ln>
            <a:noFill/>
          </a:ln>
          <a:effectLst>
            <a:softEdge rad="112500"/>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2786" y="4257205"/>
            <a:ext cx="635095" cy="503235"/>
          </a:xfrm>
          <a:prstGeom prst="ellipse">
            <a:avLst/>
          </a:prstGeom>
          <a:ln>
            <a:noFill/>
          </a:ln>
          <a:effectLst>
            <a:softEdge rad="112500"/>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790" y="3549639"/>
            <a:ext cx="584872" cy="452204"/>
          </a:xfrm>
          <a:prstGeom prst="ellipse">
            <a:avLst/>
          </a:prstGeom>
          <a:ln>
            <a:noFill/>
          </a:ln>
          <a:effectLst>
            <a:softEdge rad="112500"/>
          </a:effectLst>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23740">
            <a:off x="2574150" y="1200789"/>
            <a:ext cx="693841" cy="963355"/>
          </a:xfrm>
          <a:prstGeom prst="ellipse">
            <a:avLst/>
          </a:prstGeom>
          <a:ln>
            <a:noFill/>
          </a:ln>
          <a:effectLst>
            <a:softEdge rad="112500"/>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45" y="3356016"/>
            <a:ext cx="524656" cy="725588"/>
          </a:xfrm>
          <a:prstGeom prst="ellipse">
            <a:avLst/>
          </a:prstGeom>
          <a:ln>
            <a:noFill/>
          </a:ln>
          <a:effectLst>
            <a:softEdge rad="112500"/>
          </a:effectLst>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25789" y="3718810"/>
            <a:ext cx="524656" cy="427628"/>
          </a:xfrm>
          <a:prstGeom prst="ellipse">
            <a:avLst/>
          </a:prstGeom>
          <a:ln>
            <a:noFill/>
          </a:ln>
          <a:effectLst>
            <a:softEdge rad="112500"/>
          </a:effectLst>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73984" y="3412947"/>
            <a:ext cx="524656" cy="362794"/>
          </a:xfrm>
          <a:prstGeom prst="ellipse">
            <a:avLst/>
          </a:prstGeom>
          <a:ln>
            <a:noFill/>
          </a:ln>
          <a:effectLst>
            <a:softEdge rad="112500"/>
          </a:effectLst>
        </p:spPr>
      </p:pic>
      <p:grpSp>
        <p:nvGrpSpPr>
          <p:cNvPr id="2" name="Group 1"/>
          <p:cNvGrpSpPr/>
          <p:nvPr/>
        </p:nvGrpSpPr>
        <p:grpSpPr>
          <a:xfrm>
            <a:off x="3129035" y="2559810"/>
            <a:ext cx="7925142" cy="1406852"/>
            <a:chOff x="3388347" y="3010194"/>
            <a:chExt cx="7925142" cy="1406852"/>
          </a:xfrm>
        </p:grpSpPr>
        <p:sp>
          <p:nvSpPr>
            <p:cNvPr id="16" name="Rectangle 15"/>
            <p:cNvSpPr/>
            <p:nvPr/>
          </p:nvSpPr>
          <p:spPr>
            <a:xfrm>
              <a:off x="3388347" y="3010194"/>
              <a:ext cx="7925142" cy="1138773"/>
            </a:xfrm>
            <a:prstGeom prst="rect">
              <a:avLst/>
            </a:prstGeom>
          </p:spPr>
          <p:txBody>
            <a:bodyPr wrap="square">
              <a:spAutoFit/>
            </a:bodyPr>
            <a:lstStyle/>
            <a:p>
              <a:r>
                <a:rPr lang="vi-VN" sz="2800" i="1" dirty="0">
                  <a:solidFill>
                    <a:srgbClr val="6600FF"/>
                  </a:solidFill>
                  <a:latin typeface="+mj-lt"/>
                </a:rPr>
                <a:t>Trong rừng cây xanh sáo đùa</a:t>
              </a:r>
              <a:r>
                <a:rPr lang="en-US" sz="2800" i="1" dirty="0">
                  <a:solidFill>
                    <a:srgbClr val="6600FF"/>
                  </a:solidFill>
                  <a:latin typeface="+mj-lt"/>
                </a:rPr>
                <a:t> </a:t>
              </a:r>
              <a:r>
                <a:rPr lang="en-US" sz="2800" i="1" dirty="0" err="1">
                  <a:solidFill>
                    <a:srgbClr val="6600FF"/>
                  </a:solidFill>
                  <a:latin typeface="Times New Roman" pitchFamily="18" charset="0"/>
                  <a:cs typeface="Times New Roman" pitchFamily="18" charset="0"/>
                </a:rPr>
                <a:t>sáo</a:t>
              </a:r>
              <a:r>
                <a:rPr lang="en-US" sz="2800" i="1" dirty="0">
                  <a:solidFill>
                    <a:srgbClr val="6600FF"/>
                  </a:solidFill>
                  <a:latin typeface="Times New Roman" pitchFamily="18" charset="0"/>
                  <a:cs typeface="Times New Roman" pitchFamily="18" charset="0"/>
                </a:rPr>
                <a:t> bay   </a:t>
              </a:r>
              <a:endParaRPr lang="en-US" sz="3200" b="1" dirty="0">
                <a:solidFill>
                  <a:srgbClr val="FF0000"/>
                </a:solidFill>
                <a:latin typeface="Times New Roman" pitchFamily="18" charset="0"/>
                <a:cs typeface="Times New Roman" pitchFamily="18" charset="0"/>
              </a:endParaRPr>
            </a:p>
            <a:p>
              <a:br>
                <a:rPr lang="vi-VN" sz="2000" dirty="0">
                  <a:latin typeface="+mj-lt"/>
                </a:rPr>
              </a:br>
              <a:endParaRPr lang="en-US" sz="2000" dirty="0">
                <a:latin typeface="+mj-lt"/>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62354" y="3614561"/>
              <a:ext cx="551226" cy="734177"/>
            </a:xfrm>
            <a:prstGeom prst="rect">
              <a:avLst/>
            </a:prstGeom>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95304" y="3682869"/>
              <a:ext cx="472799" cy="734177"/>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08493" y="3682869"/>
              <a:ext cx="551226" cy="734177"/>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3202" y="3634754"/>
              <a:ext cx="551226" cy="734177"/>
            </a:xfrm>
            <a:prstGeom prst="rect">
              <a:avLst/>
            </a:prstGeom>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21562" y="3607804"/>
              <a:ext cx="551226" cy="734177"/>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1737" y="3549639"/>
              <a:ext cx="551226" cy="734177"/>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24105" y="3565535"/>
              <a:ext cx="551226" cy="734177"/>
            </a:xfrm>
            <a:prstGeom prst="rect">
              <a:avLst/>
            </a:prstGeom>
          </p:spPr>
        </p:pic>
        <p:pic>
          <p:nvPicPr>
            <p:cNvPr id="34" name="Picture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25302" y="3665428"/>
              <a:ext cx="551226" cy="734177"/>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31114" y="3872168"/>
              <a:ext cx="360262" cy="479833"/>
            </a:xfrm>
            <a:prstGeom prst="rect">
              <a:avLst/>
            </a:prstGeom>
          </p:spPr>
        </p:pic>
      </p:grpSp>
    </p:spTree>
    <p:extLst>
      <p:ext uri="{BB962C8B-B14F-4D97-AF65-F5344CB8AC3E}">
        <p14:creationId xmlns:p14="http://schemas.microsoft.com/office/powerpoint/2010/main" val="23745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32246" y="3172667"/>
            <a:ext cx="6312309" cy="1323439"/>
          </a:xfrm>
          <a:prstGeom prst="rect">
            <a:avLst/>
          </a:prstGeom>
          <a:noFill/>
        </p:spPr>
        <p:txBody>
          <a:bodyPr wrap="square" rtlCol="0">
            <a:spAutoFit/>
          </a:bodyPr>
          <a:lstStyle/>
          <a:p>
            <a:pPr algn="ctr"/>
            <a:r>
              <a:rPr lang="en-US" sz="4000" dirty="0" err="1">
                <a:solidFill>
                  <a:srgbClr val="6600FF"/>
                </a:solidFill>
                <a:latin typeface="Times New Roman" pitchFamily="18" charset="0"/>
                <a:cs typeface="Times New Roman" pitchFamily="18" charset="0"/>
              </a:rPr>
              <a:t>Hãy</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cho</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biết</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đây</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là</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giai</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điệu</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câu</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hát</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số</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mấy</a:t>
            </a:r>
            <a:endParaRPr lang="en-US" sz="4000" dirty="0">
              <a:solidFill>
                <a:srgbClr val="6600FF"/>
              </a:solidFill>
              <a:latin typeface="Times New Roman" pitchFamily="18" charset="0"/>
              <a:cs typeface="Times New Roman" pitchFamily="18" charset="0"/>
            </a:endParaRP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6634" y="4788108"/>
            <a:ext cx="609600" cy="609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244" y="5026927"/>
            <a:ext cx="1963388" cy="1831073"/>
          </a:xfrm>
          <a:prstGeom prst="rect">
            <a:avLst/>
          </a:prstGeom>
        </p:spPr>
      </p:pic>
    </p:spTree>
    <p:extLst>
      <p:ext uri="{BB962C8B-B14F-4D97-AF65-F5344CB8AC3E}">
        <p14:creationId xmlns:p14="http://schemas.microsoft.com/office/powerpoint/2010/main" val="159961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28038" y="3342928"/>
            <a:ext cx="6312309" cy="707886"/>
          </a:xfrm>
          <a:prstGeom prst="rect">
            <a:avLst/>
          </a:prstGeom>
          <a:noFill/>
        </p:spPr>
        <p:txBody>
          <a:bodyPr wrap="square" rtlCol="0">
            <a:spAutoFit/>
          </a:bodyPr>
          <a:lstStyle/>
          <a:p>
            <a:r>
              <a:rPr lang="en-US" sz="4000" dirty="0" err="1">
                <a:solidFill>
                  <a:srgbClr val="6600FF"/>
                </a:solidFill>
                <a:latin typeface="Times New Roman" pitchFamily="18" charset="0"/>
                <a:cs typeface="Times New Roman" pitchFamily="18" charset="0"/>
              </a:rPr>
              <a:t>Câu</a:t>
            </a:r>
            <a:r>
              <a:rPr lang="en-US" sz="4000" dirty="0">
                <a:solidFill>
                  <a:srgbClr val="6600FF"/>
                </a:solidFill>
                <a:latin typeface="Times New Roman" pitchFamily="18" charset="0"/>
                <a:cs typeface="Times New Roman" pitchFamily="18" charset="0"/>
              </a:rPr>
              <a:t> 3 </a:t>
            </a:r>
            <a:r>
              <a:rPr lang="en-US" sz="4000" dirty="0" err="1">
                <a:solidFill>
                  <a:srgbClr val="6600FF"/>
                </a:solidFill>
                <a:latin typeface="Times New Roman" pitchFamily="18" charset="0"/>
                <a:cs typeface="Times New Roman" pitchFamily="18" charset="0"/>
              </a:rPr>
              <a:t>em</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hãy</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hát</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lại</a:t>
            </a:r>
            <a:r>
              <a:rPr lang="en-US" sz="4000" dirty="0">
                <a:solidFill>
                  <a:srgbClr val="6600FF"/>
                </a:solidFill>
                <a:latin typeface="Times New Roman" pitchFamily="18" charset="0"/>
                <a:cs typeface="Times New Roman" pitchFamily="18" charset="0"/>
              </a:rPr>
              <a:t> </a:t>
            </a:r>
            <a:r>
              <a:rPr lang="en-US" sz="4000" dirty="0" err="1">
                <a:solidFill>
                  <a:srgbClr val="6600FF"/>
                </a:solidFill>
                <a:latin typeface="Times New Roman" pitchFamily="18" charset="0"/>
                <a:cs typeface="Times New Roman" pitchFamily="18" charset="0"/>
              </a:rPr>
              <a:t>câu</a:t>
            </a:r>
            <a:r>
              <a:rPr lang="en-US" sz="4000" dirty="0">
                <a:solidFill>
                  <a:srgbClr val="6600FF"/>
                </a:solidFill>
                <a:latin typeface="Times New Roman" pitchFamily="18" charset="0"/>
                <a:cs typeface="Times New Roman" pitchFamily="18" charset="0"/>
              </a:rPr>
              <a:t> 3 </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6634" y="4788108"/>
            <a:ext cx="609600" cy="609600"/>
          </a:xfrm>
          <a:prstGeom prst="rect">
            <a:avLst/>
          </a:prstGeom>
        </p:spPr>
      </p:pic>
      <p:pic>
        <p:nvPicPr>
          <p:cNvPr id="5" name="Picture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52079"/>
            <a:ext cx="2818151" cy="2405921"/>
          </a:xfrm>
          <a:prstGeom prst="rect">
            <a:avLst/>
          </a:prstGeom>
        </p:spPr>
      </p:pic>
    </p:spTree>
    <p:extLst>
      <p:ext uri="{BB962C8B-B14F-4D97-AF65-F5344CB8AC3E}">
        <p14:creationId xmlns:p14="http://schemas.microsoft.com/office/powerpoint/2010/main" val="3571144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29139" y="3208016"/>
            <a:ext cx="5750903" cy="1077218"/>
          </a:xfrm>
          <a:prstGeom prst="rect">
            <a:avLst/>
          </a:prstGeom>
          <a:noFill/>
        </p:spPr>
        <p:txBody>
          <a:bodyPr wrap="square" rtlCol="0">
            <a:spAutoFit/>
          </a:bodyPr>
          <a:lstStyle/>
          <a:p>
            <a:pPr algn="ctr"/>
            <a:r>
              <a:rPr lang="en-US" sz="3200" dirty="0" err="1">
                <a:solidFill>
                  <a:srgbClr val="6600FF"/>
                </a:solidFill>
                <a:latin typeface="Times New Roman" pitchFamily="18" charset="0"/>
                <a:cs typeface="Times New Roman" pitchFamily="18" charset="0"/>
              </a:rPr>
              <a:t>Hãy</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tìm</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từ</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còn</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thiếu</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trong</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đoạn</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nhạc</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đã</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bị</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chú</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hổ</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ăn</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mất</a:t>
            </a:r>
            <a:r>
              <a:rPr lang="en-US" sz="3200" dirty="0">
                <a:solidFill>
                  <a:srgbClr val="6600FF"/>
                </a:solidFill>
                <a:latin typeface="Times New Roman" pitchFamily="18" charset="0"/>
                <a:cs typeface="Times New Roman" pitchFamily="18" charset="0"/>
              </a:rPr>
              <a:t> </a:t>
            </a:r>
          </a:p>
        </p:txBody>
      </p:sp>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85" y="4802076"/>
            <a:ext cx="1963388" cy="1831073"/>
          </a:xfrm>
          <a:prstGeom prst="rect">
            <a:avLst/>
          </a:prstGeom>
        </p:spPr>
      </p:pic>
      <p:pic>
        <p:nvPicPr>
          <p:cNvPr id="6" name="cau hat bị mat t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1102" y="4802076"/>
            <a:ext cx="609600" cy="609600"/>
          </a:xfrm>
          <a:prstGeom prst="rect">
            <a:avLst/>
          </a:prstGeom>
        </p:spPr>
      </p:pic>
    </p:spTree>
    <p:extLst>
      <p:ext uri="{BB962C8B-B14F-4D97-AF65-F5344CB8AC3E}">
        <p14:creationId xmlns:p14="http://schemas.microsoft.com/office/powerpoint/2010/main" val="2011395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000" y="2267913"/>
            <a:ext cx="6858000" cy="1047979"/>
          </a:xfrm>
          <a:prstGeom prst="rect">
            <a:avLst/>
          </a:prstGeom>
        </p:spPr>
        <p:txBody>
          <a:bodyPr wrap="square">
            <a:spAutoFit/>
          </a:bodyPr>
          <a:lstStyle/>
          <a:p>
            <a:pPr>
              <a:lnSpc>
                <a:spcPct val="11500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 hát: bài Chim Sáo</a:t>
            </a:r>
            <a:endParaRPr lang="en-US" sz="3600" b="1">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5311342" y="1524055"/>
            <a:ext cx="2041264" cy="743858"/>
          </a:xfrm>
          <a:prstGeom prst="rect">
            <a:avLst/>
          </a:prstGeom>
        </p:spPr>
        <p:txBody>
          <a:bodyPr wrap="none">
            <a:spAutoFit/>
          </a:bodyPr>
          <a:lstStyle/>
          <a:p>
            <a:pPr algn="ctr">
              <a:lnSpc>
                <a:spcPct val="115000"/>
              </a:lnSpc>
              <a:spcAft>
                <a:spcPts val="0"/>
              </a:spcAft>
            </a:pPr>
            <a:r>
              <a:rPr lang="en-US" sz="40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TIẾT 23</a:t>
            </a:r>
            <a:endParaRPr lang="en-US" sz="4000">
              <a:solidFill>
                <a:srgbClr val="FFFF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437171" y="4272142"/>
            <a:ext cx="7789606" cy="941796"/>
          </a:xfrm>
          <a:prstGeom prst="rect">
            <a:avLst/>
          </a:prstGeom>
        </p:spPr>
        <p:txBody>
          <a:bodyPr wrap="square">
            <a:spAutoFit/>
          </a:bodyPr>
          <a:lstStyle/>
          <a:p>
            <a:pPr>
              <a:lnSpc>
                <a:spcPct val="115000"/>
              </a:lnSpc>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Khơme</a:t>
            </a:r>
            <a:endParaRPr lang="en-US" sz="2400" dirty="0">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Đặng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155" y="43491"/>
            <a:ext cx="637080" cy="512165"/>
          </a:xfrm>
          <a:prstGeom prst="ellipse">
            <a:avLst/>
          </a:prstGeom>
          <a:ln>
            <a:noFill/>
          </a:ln>
          <a:effectLst>
            <a:softEdge rad="11250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71651"/>
            <a:ext cx="637080" cy="512165"/>
          </a:xfrm>
          <a:prstGeom prst="ellipse">
            <a:avLst/>
          </a:prstGeom>
          <a:ln>
            <a:noFill/>
          </a:ln>
          <a:effectLst>
            <a:softEdge rad="11250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750" y="1283743"/>
            <a:ext cx="637080" cy="512165"/>
          </a:xfrm>
          <a:prstGeom prst="ellipse">
            <a:avLst/>
          </a:prstGeom>
          <a:ln>
            <a:noFill/>
          </a:ln>
          <a:effectLst>
            <a:softEdge rad="112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8631" y="4176010"/>
            <a:ext cx="637080" cy="512165"/>
          </a:xfrm>
          <a:prstGeom prst="ellipse">
            <a:avLst/>
          </a:prstGeom>
          <a:ln>
            <a:noFill/>
          </a:ln>
          <a:effectLst>
            <a:softEdge rad="11250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22" y="3541426"/>
            <a:ext cx="637080" cy="512165"/>
          </a:xfrm>
          <a:prstGeom prst="ellipse">
            <a:avLst/>
          </a:prstGeom>
          <a:ln>
            <a:noFill/>
          </a:ln>
          <a:effectLst>
            <a:softEdge rad="112500"/>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1758283" y="1192642"/>
            <a:ext cx="693841" cy="963355"/>
          </a:xfrm>
          <a:prstGeom prst="ellipse">
            <a:avLst/>
          </a:prstGeom>
          <a:ln>
            <a:noFill/>
          </a:ln>
          <a:effectLst>
            <a:softEdge rad="112500"/>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9234896" y="802066"/>
            <a:ext cx="693841" cy="963355"/>
          </a:xfrm>
          <a:prstGeom prst="ellipse">
            <a:avLst/>
          </a:prstGeom>
          <a:ln>
            <a:noFill/>
          </a:ln>
          <a:effectLst>
            <a:softEdge rad="11250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3026286" y="608581"/>
            <a:ext cx="693841" cy="963355"/>
          </a:xfrm>
          <a:prstGeom prst="ellipse">
            <a:avLst/>
          </a:prstGeom>
          <a:ln>
            <a:noFill/>
          </a:ln>
          <a:effectLst>
            <a:softEdge rad="11250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740">
            <a:off x="7172633" y="-29340"/>
            <a:ext cx="693841" cy="963355"/>
          </a:xfrm>
          <a:prstGeom prst="ellipse">
            <a:avLst/>
          </a:prstGeom>
          <a:ln>
            <a:noFill/>
          </a:ln>
          <a:effectLst>
            <a:softEdge rad="11250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074" y="3257862"/>
            <a:ext cx="637080" cy="512165"/>
          </a:xfrm>
          <a:prstGeom prst="ellipse">
            <a:avLst/>
          </a:prstGeom>
          <a:ln>
            <a:noFill/>
          </a:ln>
          <a:effectLst>
            <a:softEdge rad="112500"/>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1505" y="3700072"/>
            <a:ext cx="637080" cy="512165"/>
          </a:xfrm>
          <a:prstGeom prst="ellipse">
            <a:avLst/>
          </a:prstGeom>
          <a:ln>
            <a:noFill/>
          </a:ln>
          <a:effectLst>
            <a:softEdge rad="112500"/>
          </a:effectLst>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936" y="3693826"/>
            <a:ext cx="637080" cy="512165"/>
          </a:xfrm>
          <a:prstGeom prst="ellipse">
            <a:avLst/>
          </a:prstGeom>
          <a:ln>
            <a:noFill/>
          </a:ln>
          <a:effectLst>
            <a:softEdge rad="112500"/>
          </a:effectLst>
        </p:spPr>
      </p:pic>
    </p:spTree>
    <p:extLst>
      <p:ext uri="{BB962C8B-B14F-4D97-AF65-F5344CB8AC3E}">
        <p14:creationId xmlns:p14="http://schemas.microsoft.com/office/powerpoint/2010/main" val="236446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392118" y="3387777"/>
            <a:ext cx="4931764" cy="707886"/>
          </a:xfrm>
          <a:prstGeom prst="rect">
            <a:avLst/>
          </a:prstGeom>
          <a:noFill/>
        </p:spPr>
        <p:txBody>
          <a:bodyPr wrap="square" rtlCol="0">
            <a:spAutoFit/>
          </a:bodyPr>
          <a:lstStyle/>
          <a:p>
            <a:pPr algn="ctr"/>
            <a:r>
              <a:rPr lang="en-US" sz="4000">
                <a:solidFill>
                  <a:srgbClr val="6600FF"/>
                </a:solidFill>
                <a:latin typeface="Times New Roman" pitchFamily="18" charset="0"/>
                <a:cs typeface="Times New Roman" pitchFamily="18" charset="0"/>
              </a:rPr>
              <a:t>“Sáo đùa sáo bay” </a:t>
            </a: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52079"/>
            <a:ext cx="2818151" cy="2405921"/>
          </a:xfrm>
          <a:prstGeom prst="rect">
            <a:avLst/>
          </a:prstGeom>
        </p:spPr>
      </p:pic>
    </p:spTree>
    <p:extLst>
      <p:ext uri="{BB962C8B-B14F-4D97-AF65-F5344CB8AC3E}">
        <p14:creationId xmlns:p14="http://schemas.microsoft.com/office/powerpoint/2010/main" val="261810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82452" y="3222885"/>
            <a:ext cx="5651292" cy="1077218"/>
          </a:xfrm>
          <a:prstGeom prst="rect">
            <a:avLst/>
          </a:prstGeom>
          <a:noFill/>
        </p:spPr>
        <p:txBody>
          <a:bodyPr wrap="square" rtlCol="0">
            <a:spAutoFit/>
          </a:bodyPr>
          <a:lstStyle/>
          <a:p>
            <a:r>
              <a:rPr lang="en-US" sz="3200" dirty="0" err="1">
                <a:solidFill>
                  <a:srgbClr val="6600FF"/>
                </a:solidFill>
                <a:latin typeface="Times New Roman" pitchFamily="18" charset="0"/>
                <a:cs typeface="Times New Roman" pitchFamily="18" charset="0"/>
              </a:rPr>
              <a:t>Câu</a:t>
            </a:r>
            <a:r>
              <a:rPr lang="en-US" sz="3200" dirty="0">
                <a:solidFill>
                  <a:srgbClr val="6600FF"/>
                </a:solidFill>
                <a:latin typeface="Times New Roman" pitchFamily="18" charset="0"/>
                <a:cs typeface="Times New Roman" pitchFamily="18" charset="0"/>
              </a:rPr>
              <a:t> 3:Em </a:t>
            </a:r>
            <a:r>
              <a:rPr lang="en-US" sz="3200" dirty="0" err="1">
                <a:solidFill>
                  <a:srgbClr val="6600FF"/>
                </a:solidFill>
                <a:latin typeface="Times New Roman" pitchFamily="18" charset="0"/>
                <a:cs typeface="Times New Roman" pitchFamily="18" charset="0"/>
              </a:rPr>
              <a:t>thấy</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bầy</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chim</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sáo</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trong</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bài</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có</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những</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đức</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tính</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gì</a:t>
            </a:r>
            <a:r>
              <a:rPr lang="en-US" sz="3200" dirty="0">
                <a:solidFill>
                  <a:srgbClr val="6600FF"/>
                </a:solidFill>
              </a:rPr>
              <a:t>? </a:t>
            </a: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85" y="4802076"/>
            <a:ext cx="1963388" cy="1831073"/>
          </a:xfrm>
          <a:prstGeom prst="rect">
            <a:avLst/>
          </a:prstGeom>
        </p:spPr>
      </p:pic>
    </p:spTree>
    <p:extLst>
      <p:ext uri="{BB962C8B-B14F-4D97-AF65-F5344CB8AC3E}">
        <p14:creationId xmlns:p14="http://schemas.microsoft.com/office/powerpoint/2010/main" val="190390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197246" y="3402767"/>
            <a:ext cx="5651292" cy="584775"/>
          </a:xfrm>
          <a:prstGeom prst="rect">
            <a:avLst/>
          </a:prstGeom>
          <a:noFill/>
        </p:spPr>
        <p:txBody>
          <a:bodyPr wrap="square" rtlCol="0">
            <a:spAutoFit/>
          </a:bodyPr>
          <a:lstStyle/>
          <a:p>
            <a:pPr algn="ctr"/>
            <a:r>
              <a:rPr lang="en-US" sz="3200" dirty="0">
                <a:solidFill>
                  <a:srgbClr val="6600FF"/>
                </a:solidFill>
              </a:rPr>
              <a:t>“ </a:t>
            </a:r>
            <a:r>
              <a:rPr lang="en-US" sz="3200" dirty="0" err="1">
                <a:solidFill>
                  <a:srgbClr val="6600FF"/>
                </a:solidFill>
                <a:latin typeface="Times New Roman" pitchFamily="18" charset="0"/>
                <a:cs typeface="Times New Roman" pitchFamily="18" charset="0"/>
              </a:rPr>
              <a:t>vui</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vẻ-chăm</a:t>
            </a:r>
            <a:r>
              <a:rPr lang="en-US" sz="3200" dirty="0">
                <a:solidFill>
                  <a:srgbClr val="6600FF"/>
                </a:solidFill>
                <a:latin typeface="Times New Roman" pitchFamily="18" charset="0"/>
                <a:cs typeface="Times New Roman" pitchFamily="18" charset="0"/>
              </a:rPr>
              <a:t> </a:t>
            </a:r>
            <a:r>
              <a:rPr lang="en-US" sz="3200" dirty="0" err="1">
                <a:solidFill>
                  <a:srgbClr val="6600FF"/>
                </a:solidFill>
                <a:latin typeface="Times New Roman" pitchFamily="18" charset="0"/>
                <a:cs typeface="Times New Roman" pitchFamily="18" charset="0"/>
              </a:rPr>
              <a:t>chỉ</a:t>
            </a:r>
            <a:r>
              <a:rPr lang="en-US" sz="3200" dirty="0">
                <a:solidFill>
                  <a:srgbClr val="6600FF"/>
                </a:solidFill>
              </a:rPr>
              <a:t>”</a:t>
            </a:r>
          </a:p>
        </p:txBody>
      </p:sp>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45" y="4482059"/>
            <a:ext cx="2908235" cy="2375941"/>
          </a:xfrm>
          <a:prstGeom prst="rect">
            <a:avLst/>
          </a:prstGeom>
        </p:spPr>
      </p:pic>
    </p:spTree>
    <p:extLst>
      <p:ext uri="{BB962C8B-B14F-4D97-AF65-F5344CB8AC3E}">
        <p14:creationId xmlns:p14="http://schemas.microsoft.com/office/powerpoint/2010/main" val="546235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3"/>
            <a:ext cx="7895772" cy="769441"/>
          </a:xfrm>
          <a:prstGeom prst="rect">
            <a:avLst/>
          </a:prstGeom>
          <a:noFill/>
        </p:spPr>
        <p:txBody>
          <a:bodyPr wrap="square" rtlCol="0">
            <a:spAutoFit/>
          </a:bodyPr>
          <a:lstStyle/>
          <a:p>
            <a:r>
              <a:rPr lang="en-US" sz="4400" b="1" i="1">
                <a:solidFill>
                  <a:srgbClr val="FF0000"/>
                </a:solidFill>
              </a:rPr>
              <a:t>- </a:t>
            </a:r>
            <a:r>
              <a:rPr lang="en-US" sz="4000" b="1" i="1">
                <a:solidFill>
                  <a:srgbClr val="FF0000"/>
                </a:solidFill>
              </a:rPr>
              <a:t>Củng cố, dặn dò, nêu giáo dục</a:t>
            </a:r>
          </a:p>
        </p:txBody>
      </p:sp>
    </p:spTree>
    <p:extLst>
      <p:ext uri="{BB962C8B-B14F-4D97-AF65-F5344CB8AC3E}">
        <p14:creationId xmlns:p14="http://schemas.microsoft.com/office/powerpoint/2010/main" val="526262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20791415">
            <a:off x="368861" y="883093"/>
            <a:ext cx="6633482" cy="1200329"/>
          </a:xfrm>
          <a:prstGeom prst="rect">
            <a:avLst/>
          </a:prstGeom>
        </p:spPr>
        <p:txBody>
          <a:bodyPr wrap="square">
            <a:prstTxWarp prst="textWave1">
              <a:avLst/>
            </a:prstTxWarp>
            <a:spAutoFit/>
          </a:bodyPr>
          <a:lstStyle/>
          <a:p>
            <a:r>
              <a:rPr lang="en-US" sz="3600" b="1" i="1">
                <a:solidFill>
                  <a:srgbClr val="FF0000"/>
                </a:solidFill>
              </a:rPr>
              <a:t>Chúc thầy cô mạnh khỏe, các bạn HS chăm ngoan học giỏi</a:t>
            </a:r>
          </a:p>
        </p:txBody>
      </p:sp>
      <p:pic>
        <p:nvPicPr>
          <p:cNvPr id="5" name="CHIM SAO">
            <a:hlinkClick r:id="" action="ppaction://media"/>
          </p:cNvPr>
          <p:cNvPicPr>
            <a:picLocks noChangeAspect="1"/>
          </p:cNvPicPr>
          <p:nvPr>
            <a:audioFile r:link="rId1"/>
            <p:extLst>
              <p:ext uri="{DAA4B4D4-6D71-4841-9C94-3DE7FCFB9230}">
                <p14:media xmlns:p14="http://schemas.microsoft.com/office/powerpoint/2010/main" r:embed="rId2">
                  <p14:trim end="52000.425"/>
                </p14:media>
              </p:ext>
            </p:extLst>
          </p:nvPr>
        </p:nvPicPr>
        <p:blipFill>
          <a:blip r:embed="rId5"/>
          <a:stretch>
            <a:fillRect/>
          </a:stretch>
        </p:blipFill>
        <p:spPr>
          <a:xfrm>
            <a:off x="3685602" y="2839848"/>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68035" y="2266558"/>
            <a:ext cx="5543699" cy="1083374"/>
          </a:xfrm>
          <a:prstGeom prst="rect">
            <a:avLst/>
          </a:prstGeom>
        </p:spPr>
        <p:txBody>
          <a:bodyPr wrap="square">
            <a:spAutoFit/>
          </a:bodyPr>
          <a:lstStyle/>
          <a:p>
            <a:pPr indent="159385" algn="just">
              <a:lnSpc>
                <a:spcPct val="115000"/>
              </a:lnSpc>
              <a:spcAft>
                <a:spcPts val="0"/>
              </a:spcAft>
            </a:pPr>
            <a:r>
              <a:rPr lang="en-US" sz="2800" dirty="0" err="1">
                <a:solidFill>
                  <a:srgbClr val="FFFF00"/>
                </a:solidFill>
                <a:latin typeface="Times New Roman" pitchFamily="18" charset="0"/>
                <a:ea typeface="Times New Roman" pitchFamily="18" charset="0"/>
                <a:cs typeface="Times New Roman" pitchFamily="18" charset="0"/>
              </a:rPr>
              <a:t>Giải</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thích</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từ</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khó</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Đomboong</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nghĩa</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là</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quả</a:t>
            </a:r>
            <a:r>
              <a:rPr lang="en-US" sz="2800" dirty="0">
                <a:solidFill>
                  <a:srgbClr val="FFFF00"/>
                </a:solidFill>
                <a:latin typeface="Times New Roman" pitchFamily="18" charset="0"/>
                <a:ea typeface="Times New Roman" pitchFamily="18" charset="0"/>
                <a:cs typeface="Times New Roman" pitchFamily="18" charset="0"/>
              </a:rPr>
              <a:t> </a:t>
            </a:r>
            <a:r>
              <a:rPr lang="en-US" sz="2800" dirty="0" err="1">
                <a:solidFill>
                  <a:srgbClr val="FFFF00"/>
                </a:solidFill>
                <a:latin typeface="Times New Roman" pitchFamily="18" charset="0"/>
                <a:ea typeface="Times New Roman" pitchFamily="18" charset="0"/>
                <a:cs typeface="Times New Roman" pitchFamily="18" charset="0"/>
              </a:rPr>
              <a:t>Đa</a:t>
            </a:r>
            <a:endParaRPr lang="en-US" sz="2800" dirty="0">
              <a:solidFill>
                <a:srgbClr val="FFFF00"/>
              </a:solidFill>
              <a:effectLst/>
              <a:latin typeface="Times New Roman" pitchFamily="18" charset="0"/>
              <a:ea typeface="Times New Roman" pitchFamily="18" charset="0"/>
              <a:cs typeface="Times New Roman" pitchFamily="18" charset="0"/>
            </a:endParaRPr>
          </a:p>
        </p:txBody>
      </p:sp>
      <p:sp>
        <p:nvSpPr>
          <p:cNvPr id="5" name="Rectangle 4"/>
          <p:cNvSpPr/>
          <p:nvPr/>
        </p:nvSpPr>
        <p:spPr>
          <a:xfrm rot="834127">
            <a:off x="7016906" y="1540206"/>
            <a:ext cx="4441289" cy="2677656"/>
          </a:xfrm>
          <a:prstGeom prst="rect">
            <a:avLst/>
          </a:prstGeom>
        </p:spPr>
        <p:txBody>
          <a:bodyPr wrap="square">
            <a:spAutoFit/>
          </a:bodyPr>
          <a:lstStyle/>
          <a:p>
            <a:pPr algn="just"/>
            <a:r>
              <a:rPr lang="en-US" sz="2400" i="1" dirty="0">
                <a:solidFill>
                  <a:srgbClr val="FFFF00"/>
                </a:solidFill>
                <a:latin typeface="Times New Roman" pitchFamily="18" charset="0"/>
                <a:cs typeface="Times New Roman" pitchFamily="18" charset="0"/>
              </a:rPr>
              <a:t>- </a:t>
            </a:r>
            <a:r>
              <a:rPr lang="vi-VN" sz="2400" i="1" dirty="0">
                <a:solidFill>
                  <a:srgbClr val="FFFF00"/>
                </a:solidFill>
                <a:latin typeface="Times New Roman" pitchFamily="18" charset="0"/>
                <a:cs typeface="Times New Roman" pitchFamily="18" charset="0"/>
              </a:rPr>
              <a:t>Dân tộc Khmer ở Việt Nam sống tập trung ở tại các tỉnh Nam Bộ như Trà Vinh, Sóc Trăng, Kiên Giang, An Giang, Bạc Liêu, Cần Thơ, Vĩnh Long... Cuộc sống của người Khmer gắn liền với nghề canh tác lúa nước</a:t>
            </a:r>
            <a:endParaRPr lang="en-US" sz="2400" i="1" dirty="0">
              <a:solidFill>
                <a:srgbClr val="FFFF00"/>
              </a:solidFill>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05" y="2983043"/>
            <a:ext cx="3807502" cy="1908399"/>
          </a:xfrm>
          <a:prstGeom prst="rect">
            <a:avLst/>
          </a:prstGeom>
          <a:ln>
            <a:noFill/>
          </a:ln>
          <a:effectLst>
            <a:softEdge rad="112500"/>
          </a:effectLst>
        </p:spPr>
      </p:pic>
    </p:spTree>
    <p:extLst>
      <p:ext uri="{BB962C8B-B14F-4D97-AF65-F5344CB8AC3E}">
        <p14:creationId xmlns:p14="http://schemas.microsoft.com/office/powerpoint/2010/main" val="317660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pic>
        <p:nvPicPr>
          <p:cNvPr id="1026" name="Picture 2" descr="CS"/>
          <p:cNvPicPr>
            <a:picLocks noChangeAspect="1" noChangeArrowheads="1"/>
          </p:cNvPicPr>
          <p:nvPr/>
        </p:nvPicPr>
        <p:blipFill>
          <a:blip r:embed="rId8" cstate="print">
            <a:extLst>
              <a:ext uri="{28A0092B-C50C-407E-A947-70E740481C1C}">
                <a14:useLocalDpi xmlns:a14="http://schemas.microsoft.com/office/drawing/2010/main" val="0"/>
              </a:ext>
            </a:extLst>
          </a:blip>
          <a:srcRect t="12422" b="57906"/>
          <a:stretch>
            <a:fillRect/>
          </a:stretch>
        </p:blipFill>
        <p:spPr bwMode="auto">
          <a:xfrm>
            <a:off x="787240" y="1395807"/>
            <a:ext cx="10986944" cy="497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GHE MAU CHIM SAO">
            <a:hlinkClick r:id="" action="ppaction://media"/>
          </p:cNvPr>
          <p:cNvPicPr>
            <a:picLocks noChangeAspect="1"/>
          </p:cNvPicPr>
          <p:nvPr>
            <a:audioFile r:link="rId1"/>
            <p:extLst>
              <p:ext uri="{DAA4B4D4-6D71-4841-9C94-3DE7FCFB9230}">
                <p14:media xmlns:p14="http://schemas.microsoft.com/office/powerpoint/2010/main" r:embed="rId2">
                  <p14:trim st="11273" end="51249.875"/>
                </p14:media>
              </p:ext>
            </p:extLst>
          </p:nvPr>
        </p:nvPicPr>
        <p:blipFill>
          <a:blip r:embed="rId9"/>
          <a:stretch>
            <a:fillRect/>
          </a:stretch>
        </p:blipFill>
        <p:spPr>
          <a:xfrm>
            <a:off x="923568" y="2345297"/>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36353" y="48516"/>
            <a:ext cx="637080" cy="512165"/>
          </a:xfrm>
          <a:prstGeom prst="ellipse">
            <a:avLst/>
          </a:prstGeom>
          <a:ln>
            <a:noFill/>
          </a:ln>
          <a:effectLst>
            <a:softEdge rad="112500"/>
          </a:effectLst>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7680" y="3379033"/>
            <a:ext cx="637080" cy="512165"/>
          </a:xfrm>
          <a:prstGeom prst="ellipse">
            <a:avLst/>
          </a:prstGeom>
          <a:ln>
            <a:noFill/>
          </a:ln>
          <a:effectLst>
            <a:softEdge rad="112500"/>
          </a:effectLst>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1225" y="3462728"/>
            <a:ext cx="637080" cy="512165"/>
          </a:xfrm>
          <a:prstGeom prst="ellipse">
            <a:avLst/>
          </a:prstGeom>
          <a:ln>
            <a:noFill/>
          </a:ln>
          <a:effectLst>
            <a:softEdge rad="11250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8583" y="781663"/>
            <a:ext cx="637080" cy="512165"/>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04760" y="3318547"/>
            <a:ext cx="637080" cy="512165"/>
          </a:xfrm>
          <a:prstGeom prst="ellipse">
            <a:avLst/>
          </a:prstGeom>
          <a:ln>
            <a:noFill/>
          </a:ln>
          <a:effectLst>
            <a:softEdge rad="112500"/>
          </a:effectLst>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91886" y="723877"/>
            <a:ext cx="637080" cy="512165"/>
          </a:xfrm>
          <a:prstGeom prst="ellipse">
            <a:avLst/>
          </a:prstGeom>
          <a:ln>
            <a:noFill/>
          </a:ln>
          <a:effectLst>
            <a:softEdge rad="112500"/>
          </a:effectLst>
        </p:spPr>
      </p:pic>
      <p:sp>
        <p:nvSpPr>
          <p:cNvPr id="2" name="TextBox 1">
            <a:extLst>
              <a:ext uri="{FF2B5EF4-FFF2-40B4-BE49-F238E27FC236}">
                <a16:creationId xmlns:a16="http://schemas.microsoft.com/office/drawing/2014/main" id="{629AF8BB-261C-4C01-AE7A-CEE409DDAE8A}"/>
              </a:ext>
            </a:extLst>
          </p:cNvPr>
          <p:cNvSpPr txBox="1"/>
          <p:nvPr/>
        </p:nvSpPr>
        <p:spPr>
          <a:xfrm>
            <a:off x="787240" y="380144"/>
            <a:ext cx="10966396"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400" b="1" dirty="0">
                <a:latin typeface="+mj-lt"/>
              </a:rPr>
              <a:t>                                                            CHIM SÁO</a:t>
            </a:r>
          </a:p>
          <a:p>
            <a:r>
              <a:rPr lang="vi-VN" dirty="0"/>
              <a:t>                                                                                                                          </a:t>
            </a:r>
            <a:r>
              <a:rPr lang="vi-VN" i="1" dirty="0">
                <a:latin typeface="+mj-lt"/>
              </a:rPr>
              <a:t>Dân ca: Khơme</a:t>
            </a:r>
          </a:p>
          <a:p>
            <a:r>
              <a:rPr lang="vi-VN" i="1" dirty="0">
                <a:latin typeface="+mj-lt"/>
              </a:rPr>
              <a:t>                                                                                                                                        Sưu tầm: Đặng Nguyễn</a:t>
            </a:r>
            <a:endParaRPr lang="en-US" i="1" dirty="0">
              <a:latin typeface="+mj-lt"/>
            </a:endParaRPr>
          </a:p>
        </p:txBody>
      </p:sp>
      <p:pic>
        <p:nvPicPr>
          <p:cNvPr id="14" name="CHIM SAO">
            <a:hlinkClick r:id="" action="ppaction://media"/>
            <a:extLst>
              <a:ext uri="{FF2B5EF4-FFF2-40B4-BE49-F238E27FC236}">
                <a16:creationId xmlns:a16="http://schemas.microsoft.com/office/drawing/2014/main" id="{38083256-F5A9-4297-B0F0-D46424B75B9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54310" y="534967"/>
            <a:ext cx="609600" cy="609600"/>
          </a:xfrm>
          <a:prstGeom prst="rect">
            <a:avLst/>
          </a:prstGeom>
        </p:spPr>
      </p:pic>
    </p:spTree>
    <p:extLst>
      <p:ext uri="{BB962C8B-B14F-4D97-AF65-F5344CB8AC3E}">
        <p14:creationId xmlns:p14="http://schemas.microsoft.com/office/powerpoint/2010/main" val="354078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80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 Box 47"/>
          <p:cNvSpPr txBox="1">
            <a:spLocks noChangeArrowheads="1"/>
          </p:cNvSpPr>
          <p:nvPr/>
        </p:nvSpPr>
        <p:spPr bwMode="auto">
          <a:xfrm>
            <a:off x="3092243" y="255797"/>
            <a:ext cx="5690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a:lstStyle>
          <a:p>
            <a:pPr>
              <a:spcBef>
                <a:spcPct val="50000"/>
              </a:spcBef>
            </a:pPr>
            <a:r>
              <a:rPr lang="en-US" sz="3600" b="1" dirty="0">
                <a:solidFill>
                  <a:schemeClr val="bg1"/>
                </a:solidFill>
                <a:latin typeface="Times New Roman" panose="02020603050405020304" pitchFamily="18" charset="0"/>
                <a:cs typeface="Times New Roman" panose="02020603050405020304" pitchFamily="18" charset="0"/>
              </a:rPr>
              <a:t>HD </a:t>
            </a:r>
            <a:r>
              <a:rPr lang="en-US" sz="3600" b="1" dirty="0" err="1">
                <a:solidFill>
                  <a:schemeClr val="bg1"/>
                </a:solidFill>
                <a:latin typeface="Times New Roman" panose="02020603050405020304" pitchFamily="18" charset="0"/>
                <a:cs typeface="Times New Roman" panose="02020603050405020304" pitchFamily="18" charset="0"/>
              </a:rPr>
              <a:t>đọc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lời</a:t>
            </a:r>
            <a:r>
              <a:rPr lang="en-US" sz="3600" b="1" dirty="0">
                <a:solidFill>
                  <a:schemeClr val="bg1"/>
                </a:solidFill>
                <a:latin typeface="Times New Roman" panose="02020603050405020304" pitchFamily="18" charset="0"/>
                <a:cs typeface="Times New Roman" panose="02020603050405020304" pitchFamily="18" charset="0"/>
              </a:rPr>
              <a:t> ca</a:t>
            </a:r>
          </a:p>
        </p:txBody>
      </p:sp>
      <p:sp>
        <p:nvSpPr>
          <p:cNvPr id="6" name="Rectangle 5"/>
          <p:cNvSpPr/>
          <p:nvPr/>
        </p:nvSpPr>
        <p:spPr>
          <a:xfrm>
            <a:off x="5882822" y="1055012"/>
            <a:ext cx="1791974" cy="646331"/>
          </a:xfrm>
          <a:prstGeom prst="rect">
            <a:avLst/>
          </a:prstGeom>
        </p:spPr>
        <p:txBody>
          <a:bodyPr wrap="square">
            <a:spAutoFit/>
          </a:bodyPr>
          <a:lstStyle/>
          <a:p>
            <a:pPr>
              <a:spcBef>
                <a:spcPct val="50000"/>
              </a:spcBef>
            </a:pPr>
            <a:r>
              <a:rPr lang="en-US" sz="3600" b="1" dirty="0" err="1">
                <a:solidFill>
                  <a:srgbClr val="FF0000"/>
                </a:solidFill>
                <a:latin typeface="Times New Roman" pitchFamily="18" charset="0"/>
                <a:cs typeface="Times New Roman" pitchFamily="18" charset="0"/>
              </a:rPr>
              <a:t>Lời</a:t>
            </a:r>
            <a:r>
              <a:rPr lang="en-US" sz="3600" b="1" dirty="0">
                <a:solidFill>
                  <a:srgbClr val="FF0000"/>
                </a:solidFill>
                <a:latin typeface="Times New Roman" pitchFamily="18" charset="0"/>
                <a:cs typeface="Times New Roman" pitchFamily="18" charset="0"/>
              </a:rPr>
              <a:t> 1.</a:t>
            </a:r>
          </a:p>
        </p:txBody>
      </p:sp>
      <p:sp>
        <p:nvSpPr>
          <p:cNvPr id="7" name="Rectangle 6"/>
          <p:cNvSpPr/>
          <p:nvPr/>
        </p:nvSpPr>
        <p:spPr>
          <a:xfrm>
            <a:off x="3298004" y="1701343"/>
            <a:ext cx="6937374" cy="2923877"/>
          </a:xfrm>
          <a:prstGeom prst="rect">
            <a:avLst/>
          </a:prstGeom>
        </p:spPr>
        <p:txBody>
          <a:bodyPr wrap="square">
            <a:spAutoFit/>
          </a:bodyPr>
          <a:lstStyle/>
          <a:p>
            <a:r>
              <a:rPr lang="en-US" sz="2400" i="1" dirty="0" err="1">
                <a:solidFill>
                  <a:srgbClr val="6600FF"/>
                </a:solidFill>
                <a:latin typeface="Raleway"/>
              </a:rPr>
              <a:t>Câu</a:t>
            </a:r>
            <a:r>
              <a:rPr lang="en-US" sz="2400" i="1" dirty="0">
                <a:solidFill>
                  <a:srgbClr val="6600FF"/>
                </a:solidFill>
                <a:latin typeface="Raleway"/>
              </a:rPr>
              <a:t> 1: </a:t>
            </a:r>
            <a:r>
              <a:rPr lang="vi-VN" sz="2400" i="1" dirty="0">
                <a:solidFill>
                  <a:srgbClr val="6600FF"/>
                </a:solidFill>
                <a:latin typeface="Raleway"/>
              </a:rPr>
              <a:t>Trong rừng cây xanh sáo đùa sáo bay. </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2: </a:t>
            </a:r>
            <a:r>
              <a:rPr lang="vi-VN" sz="2400" i="1" dirty="0">
                <a:solidFill>
                  <a:srgbClr val="6600FF"/>
                </a:solidFill>
                <a:latin typeface="Raleway"/>
              </a:rPr>
              <a:t>Trong rừng cây xanh sáo đùa sáo bay. </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3: </a:t>
            </a:r>
            <a:r>
              <a:rPr lang="vi-VN" sz="2400" i="1" dirty="0">
                <a:solidFill>
                  <a:srgbClr val="6600FF"/>
                </a:solidFill>
                <a:latin typeface="Raleway"/>
              </a:rPr>
              <a:t>Ngọt thơm đom boong ơi, đàn chim vui bầy</a:t>
            </a:r>
            <a:endParaRPr lang="en-US" sz="2400" i="1" dirty="0">
              <a:solidFill>
                <a:srgbClr val="6600FF"/>
              </a:solidFill>
              <a:latin typeface="Raleway"/>
            </a:endParaRPr>
          </a:p>
          <a:p>
            <a:r>
              <a:rPr lang="en-US" sz="2400" i="1" dirty="0" err="1">
                <a:solidFill>
                  <a:srgbClr val="6600FF"/>
                </a:solidFill>
                <a:latin typeface="Raleway"/>
              </a:rPr>
              <a:t>Câu</a:t>
            </a:r>
            <a:r>
              <a:rPr lang="en-US" sz="2400" i="1" dirty="0">
                <a:solidFill>
                  <a:srgbClr val="6600FF"/>
                </a:solidFill>
                <a:latin typeface="Raleway"/>
              </a:rPr>
              <a:t> 4: </a:t>
            </a:r>
            <a:r>
              <a:rPr lang="vi-VN" sz="2400" i="1" dirty="0">
                <a:solidFill>
                  <a:srgbClr val="6600FF"/>
                </a:solidFill>
                <a:latin typeface="Raleway"/>
              </a:rPr>
              <a:t>la là la la. </a:t>
            </a:r>
            <a:endParaRPr lang="en-US" sz="2400" i="1" dirty="0">
              <a:solidFill>
                <a:srgbClr val="6600FF"/>
              </a:solidFill>
              <a:latin typeface="Raleway"/>
            </a:endParaRPr>
          </a:p>
          <a:p>
            <a:endParaRPr lang="en-US" sz="2800" b="1" dirty="0">
              <a:solidFill>
                <a:srgbClr val="FF0000"/>
              </a:solidFill>
              <a:latin typeface="Raleway"/>
            </a:endParaRPr>
          </a:p>
          <a:p>
            <a:br>
              <a:rPr lang="vi-VN" dirty="0"/>
            </a:br>
            <a:endParaRPr lang="en-US" dirty="0"/>
          </a:p>
        </p:txBody>
      </p:sp>
      <p:sp>
        <p:nvSpPr>
          <p:cNvPr id="8" name="Rectangle 7"/>
          <p:cNvSpPr/>
          <p:nvPr/>
        </p:nvSpPr>
        <p:spPr>
          <a:xfrm>
            <a:off x="4068566" y="4130210"/>
            <a:ext cx="7025905" cy="1938992"/>
          </a:xfrm>
          <a:prstGeom prst="rect">
            <a:avLst/>
          </a:prstGeom>
        </p:spPr>
        <p:txBody>
          <a:bodyPr wrap="square">
            <a:spAutoFit/>
          </a:bodyPr>
          <a:lstStyle/>
          <a:p>
            <a:r>
              <a:rPr lang="vi-VN" sz="2400" i="1" dirty="0">
                <a:solidFill>
                  <a:srgbClr val="6600FF"/>
                </a:solidFill>
                <a:latin typeface="Raleway"/>
              </a:rPr>
              <a:t>Trong rừng cây xanh sáo tìm trái thơm. </a:t>
            </a:r>
            <a:endParaRPr lang="en-US" sz="2400" i="1" dirty="0">
              <a:solidFill>
                <a:srgbClr val="6600FF"/>
              </a:solidFill>
              <a:latin typeface="Raleway"/>
            </a:endParaRPr>
          </a:p>
          <a:p>
            <a:r>
              <a:rPr lang="vi-VN" sz="2400" i="1" dirty="0">
                <a:solidFill>
                  <a:srgbClr val="6600FF"/>
                </a:solidFill>
                <a:latin typeface="Raleway"/>
              </a:rPr>
              <a:t>Trong rừng cây xanh tiếng đùa líu lo.</a:t>
            </a:r>
            <a:endParaRPr lang="en-US" sz="2400" i="1" dirty="0">
              <a:solidFill>
                <a:srgbClr val="6600FF"/>
              </a:solidFill>
              <a:latin typeface="Raleway"/>
            </a:endParaRPr>
          </a:p>
          <a:p>
            <a:r>
              <a:rPr lang="vi-VN" sz="2400" i="1" dirty="0">
                <a:solidFill>
                  <a:srgbClr val="6600FF"/>
                </a:solidFill>
                <a:latin typeface="Raleway"/>
              </a:rPr>
              <a:t>Ngọt thơm </a:t>
            </a:r>
            <a:r>
              <a:rPr lang="en-US" sz="2400" i="1" dirty="0">
                <a:solidFill>
                  <a:srgbClr val="6600FF"/>
                </a:solidFill>
                <a:latin typeface="Raleway"/>
              </a:rPr>
              <a:t>Đ</a:t>
            </a:r>
            <a:r>
              <a:rPr lang="vi-VN" sz="2400" i="1" dirty="0">
                <a:solidFill>
                  <a:srgbClr val="6600FF"/>
                </a:solidFill>
                <a:latin typeface="Raleway"/>
              </a:rPr>
              <a:t>om </a:t>
            </a:r>
            <a:r>
              <a:rPr lang="en-US" sz="2400" i="1" dirty="0">
                <a:solidFill>
                  <a:srgbClr val="6600FF"/>
                </a:solidFill>
                <a:latin typeface="Raleway"/>
              </a:rPr>
              <a:t>B</a:t>
            </a:r>
            <a:r>
              <a:rPr lang="vi-VN" sz="2400" i="1" dirty="0">
                <a:solidFill>
                  <a:srgbClr val="6600FF"/>
                </a:solidFill>
                <a:latin typeface="Raleway"/>
              </a:rPr>
              <a:t>oong ơi, đàn chim vui bầy </a:t>
            </a:r>
            <a:endParaRPr lang="en-US" sz="2400" i="1" dirty="0">
              <a:solidFill>
                <a:srgbClr val="6600FF"/>
              </a:solidFill>
              <a:latin typeface="Raleway"/>
            </a:endParaRPr>
          </a:p>
          <a:p>
            <a:r>
              <a:rPr lang="vi-VN" sz="2400" i="1" dirty="0">
                <a:solidFill>
                  <a:srgbClr val="6600FF"/>
                </a:solidFill>
                <a:latin typeface="Raleway"/>
              </a:rPr>
              <a:t>la là la la.</a:t>
            </a:r>
            <a:br>
              <a:rPr lang="vi-VN" sz="2400" i="1" dirty="0">
                <a:solidFill>
                  <a:srgbClr val="6600FF"/>
                </a:solidFill>
              </a:rPr>
            </a:br>
            <a:endParaRPr lang="en-US" sz="2400" i="1" dirty="0">
              <a:solidFill>
                <a:srgbClr val="6600FF"/>
              </a:solidFill>
            </a:endParaRPr>
          </a:p>
        </p:txBody>
      </p:sp>
      <p:sp>
        <p:nvSpPr>
          <p:cNvPr id="9" name="Rectangle 8"/>
          <p:cNvSpPr/>
          <p:nvPr/>
        </p:nvSpPr>
        <p:spPr>
          <a:xfrm>
            <a:off x="6096000" y="3488962"/>
            <a:ext cx="1753456" cy="523220"/>
          </a:xfrm>
          <a:prstGeom prst="rect">
            <a:avLst/>
          </a:prstGeom>
        </p:spPr>
        <p:txBody>
          <a:bodyPr wrap="square">
            <a:spAutoFit/>
          </a:bodyPr>
          <a:lstStyle/>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91" y="2092190"/>
            <a:ext cx="637080" cy="512165"/>
          </a:xfrm>
          <a:prstGeom prst="ellipse">
            <a:avLst/>
          </a:prstGeom>
          <a:ln>
            <a:noFill/>
          </a:ln>
          <a:effectLst>
            <a:softEdge rad="112500"/>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8" y="3462728"/>
            <a:ext cx="637080" cy="512165"/>
          </a:xfrm>
          <a:prstGeom prst="ellipse">
            <a:avLst/>
          </a:prstGeom>
          <a:ln>
            <a:noFill/>
          </a:ln>
          <a:effectLst>
            <a:softEdge rad="11250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1928" y="3339061"/>
            <a:ext cx="637080" cy="512165"/>
          </a:xfrm>
          <a:prstGeom prst="ellipse">
            <a:avLst/>
          </a:prstGeom>
          <a:ln>
            <a:noFill/>
          </a:ln>
          <a:effectLst>
            <a:softEdge rad="112500"/>
          </a:effec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691" y="3488962"/>
            <a:ext cx="637080" cy="512165"/>
          </a:xfrm>
          <a:prstGeom prst="ellipse">
            <a:avLst/>
          </a:prstGeom>
          <a:ln>
            <a:noFill/>
          </a:ln>
          <a:effectLst>
            <a:softEdge rad="112500"/>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931" y="3411512"/>
            <a:ext cx="637080" cy="512165"/>
          </a:xfrm>
          <a:prstGeom prst="ellipse">
            <a:avLst/>
          </a:prstGeom>
          <a:ln>
            <a:noFill/>
          </a:ln>
          <a:effectLst>
            <a:softEdge rad="112500"/>
          </a:effectLst>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889" y="31280"/>
            <a:ext cx="637080" cy="512165"/>
          </a:xfrm>
          <a:prstGeom prst="ellipse">
            <a:avLst/>
          </a:prstGeom>
          <a:ln>
            <a:noFill/>
          </a:ln>
          <a:effectLst>
            <a:softEdge rad="11250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271" y="1189776"/>
            <a:ext cx="637080" cy="512165"/>
          </a:xfrm>
          <a:prstGeom prst="ellipse">
            <a:avLst/>
          </a:prstGeom>
          <a:ln>
            <a:noFill/>
          </a:ln>
          <a:effectLst>
            <a:softEdge rad="11250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8703" y="832746"/>
            <a:ext cx="637080" cy="512165"/>
          </a:xfrm>
          <a:prstGeom prst="ellipse">
            <a:avLst/>
          </a:prstGeom>
          <a:ln>
            <a:noFill/>
          </a:ln>
          <a:effectLst>
            <a:softEdge rad="112500"/>
          </a:effec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173" y="799527"/>
            <a:ext cx="637080" cy="512165"/>
          </a:xfrm>
          <a:prstGeom prst="ellipse">
            <a:avLst/>
          </a:prstGeom>
          <a:ln>
            <a:noFill/>
          </a:ln>
          <a:effectLst>
            <a:softEdge rad="112500"/>
          </a:effectLst>
        </p:spPr>
      </p:pic>
    </p:spTree>
    <p:extLst>
      <p:ext uri="{BB962C8B-B14F-4D97-AF65-F5344CB8AC3E}">
        <p14:creationId xmlns:p14="http://schemas.microsoft.com/office/powerpoint/2010/main" val="35188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081439" y="3207895"/>
            <a:ext cx="5441429" cy="584775"/>
          </a:xfrm>
          <a:prstGeom prst="rect">
            <a:avLst/>
          </a:prstGeom>
          <a:noFill/>
        </p:spPr>
        <p:txBody>
          <a:bodyPr wrap="square" rtlCol="0">
            <a:spAutoFit/>
          </a:bodyPr>
          <a:lstStyle/>
          <a:p>
            <a:pPr algn="just"/>
            <a:r>
              <a:rPr lang="vi-VN" sz="3200" b="1" dirty="0">
                <a:solidFill>
                  <a:srgbClr val="000066"/>
                </a:solidFill>
                <a:latin typeface="Times New Roman" pitchFamily="18" charset="0"/>
                <a:cs typeface="Times New Roman" pitchFamily="18" charset="0"/>
              </a:rPr>
              <a:t>HỌC HÁT TỪNG CÂU</a:t>
            </a:r>
            <a:endParaRPr lang="en-US" sz="3200" b="1" dirty="0">
              <a:solidFill>
                <a:srgbClr val="000066"/>
              </a:solidFill>
              <a:latin typeface="Times New Roman" pitchFamily="18" charset="0"/>
              <a:cs typeface="Times New Roman" pitchFamily="18" charset="0"/>
            </a:endParaRPr>
          </a:p>
        </p:txBody>
      </p:sp>
      <p:sp>
        <p:nvSpPr>
          <p:cNvPr id="5" name="Rectangle 4"/>
          <p:cNvSpPr/>
          <p:nvPr/>
        </p:nvSpPr>
        <p:spPr>
          <a:xfrm>
            <a:off x="4297954" y="4036102"/>
            <a:ext cx="7743918" cy="1446550"/>
          </a:xfrm>
          <a:prstGeom prst="rect">
            <a:avLst/>
          </a:prstGeom>
        </p:spPr>
        <p:txBody>
          <a:bodyPr wrap="square">
            <a:spAutoFit/>
          </a:bodyPr>
          <a:lstStyle/>
          <a:p>
            <a:pPr algn="just"/>
            <a:r>
              <a:rPr lang="en-US" sz="4400" i="1" dirty="0" err="1">
                <a:solidFill>
                  <a:srgbClr val="6600FF"/>
                </a:solidFill>
                <a:latin typeface="Times New Roman" pitchFamily="18" charset="0"/>
                <a:cs typeface="Times New Roman" pitchFamily="18" charset="0"/>
              </a:rPr>
              <a:t>Câu</a:t>
            </a:r>
            <a:r>
              <a:rPr lang="en-US" sz="4400" i="1" dirty="0">
                <a:solidFill>
                  <a:srgbClr val="6600FF"/>
                </a:solidFill>
                <a:latin typeface="Times New Roman" pitchFamily="18" charset="0"/>
                <a:cs typeface="Times New Roman" pitchFamily="18" charset="0"/>
              </a:rPr>
              <a:t> 1: </a:t>
            </a:r>
            <a:r>
              <a:rPr lang="vi-VN" sz="4400" i="1" dirty="0">
                <a:solidFill>
                  <a:srgbClr val="6600FF"/>
                </a:solidFill>
                <a:latin typeface="Times New Roman" pitchFamily="18" charset="0"/>
                <a:cs typeface="Times New Roman" pitchFamily="18" charset="0"/>
              </a:rPr>
              <a:t>Trong rừng cây xanh sáo đùa sáo bay.</a:t>
            </a:r>
            <a:endParaRPr lang="en-US" sz="4400" i="1" dirty="0">
              <a:solidFill>
                <a:srgbClr val="6600FF"/>
              </a:solidFill>
              <a:latin typeface="Times New Roman" pitchFamily="18" charset="0"/>
              <a:cs typeface="Times New Roman" pitchFamily="18" charset="0"/>
            </a:endParaRPr>
          </a:p>
        </p:txBody>
      </p:sp>
      <p:pic>
        <p:nvPicPr>
          <p:cNvPr id="6"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1092" y="3487870"/>
            <a:ext cx="609600" cy="609600"/>
          </a:xfrm>
          <a:prstGeom prst="rect">
            <a:avLst/>
          </a:prstGeom>
        </p:spPr>
      </p:pic>
      <p:pic>
        <p:nvPicPr>
          <p:cNvPr id="7" name="NGHE MAU CHIM SAO">
            <a:hlinkClick r:id="" action="ppaction://media"/>
            <a:extLst>
              <a:ext uri="{FF2B5EF4-FFF2-40B4-BE49-F238E27FC236}">
                <a16:creationId xmlns:a16="http://schemas.microsoft.com/office/drawing/2014/main" id="{4A8D4AEA-9F1C-4C6A-9528-9804E516C21D}"/>
              </a:ext>
            </a:extLst>
          </p:cNvPr>
          <p:cNvPicPr>
            <a:picLocks noChangeAspect="1"/>
          </p:cNvPicPr>
          <p:nvPr>
            <a:audioFile r:link="rId3"/>
            <p:extLst>
              <p:ext uri="{DAA4B4D4-6D71-4841-9C94-3DE7FCFB9230}">
                <p14:media xmlns:p14="http://schemas.microsoft.com/office/powerpoint/2010/main" r:embed="rId4">
                  <p14:trim st="15240" end="124229.875"/>
                </p14:media>
              </p:ext>
            </p:extLst>
          </p:nvPr>
        </p:nvPicPr>
        <p:blipFill>
          <a:blip r:embed="rId7"/>
          <a:stretch>
            <a:fillRect/>
          </a:stretch>
        </p:blipFill>
        <p:spPr>
          <a:xfrm>
            <a:off x="4673636" y="5482652"/>
            <a:ext cx="609600" cy="609600"/>
          </a:xfrm>
          <a:prstGeom prst="rect">
            <a:avLst/>
          </a:prstGeom>
        </p:spPr>
      </p:pic>
    </p:spTree>
    <p:extLst>
      <p:ext uri="{BB962C8B-B14F-4D97-AF65-F5344CB8AC3E}">
        <p14:creationId xmlns:p14="http://schemas.microsoft.com/office/powerpoint/2010/main" val="2882243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8"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8267" y="3694690"/>
            <a:ext cx="7533930" cy="1323439"/>
          </a:xfrm>
          <a:prstGeom prst="rect">
            <a:avLst/>
          </a:prstGeom>
        </p:spPr>
        <p:txBody>
          <a:bodyPr wrap="square">
            <a:spAutoFit/>
          </a:bodyPr>
          <a:lstStyle/>
          <a:p>
            <a:pPr algn="ctr"/>
            <a:r>
              <a:rPr lang="en-US" sz="4000" i="1" dirty="0" err="1">
                <a:solidFill>
                  <a:srgbClr val="6600FF"/>
                </a:solidFill>
                <a:latin typeface="Times New Roman" pitchFamily="18" charset="0"/>
                <a:cs typeface="Times New Roman" pitchFamily="18" charset="0"/>
              </a:rPr>
              <a:t>Câu</a:t>
            </a:r>
            <a:r>
              <a:rPr lang="en-US" sz="4000" i="1" dirty="0">
                <a:solidFill>
                  <a:srgbClr val="6600FF"/>
                </a:solidFill>
                <a:latin typeface="Times New Roman" pitchFamily="18" charset="0"/>
                <a:cs typeface="Times New Roman" pitchFamily="18" charset="0"/>
              </a:rPr>
              <a:t> 2: </a:t>
            </a:r>
            <a:r>
              <a:rPr lang="vi-VN" sz="4000" i="1" dirty="0">
                <a:solidFill>
                  <a:srgbClr val="6600FF"/>
                </a:solidFill>
                <a:latin typeface="Times New Roman" pitchFamily="18" charset="0"/>
                <a:cs typeface="Times New Roman" pitchFamily="18" charset="0"/>
              </a:rPr>
              <a:t>Trong rừng cây xanh sáo đùa sáo bay. </a:t>
            </a:r>
            <a:endParaRPr lang="en-US" sz="4000" i="1" dirty="0">
              <a:solidFill>
                <a:srgbClr val="6600FF"/>
              </a:solidFill>
              <a:latin typeface="Times New Roman" pitchFamily="18" charset="0"/>
              <a:cs typeface="Times New Roman" pitchFamily="18" charset="0"/>
            </a:endParaRPr>
          </a:p>
        </p:txBody>
      </p:sp>
      <p:pic>
        <p:nvPicPr>
          <p:cNvPr id="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43672" y="5018129"/>
            <a:ext cx="609600" cy="609600"/>
          </a:xfrm>
          <a:prstGeom prst="rect">
            <a:avLst/>
          </a:prstGeom>
        </p:spPr>
      </p:pic>
      <p:pic>
        <p:nvPicPr>
          <p:cNvPr id="4" name="NGHE MAU CHIM SAO">
            <a:hlinkClick r:id="" action="ppaction://media"/>
            <a:extLst>
              <a:ext uri="{FF2B5EF4-FFF2-40B4-BE49-F238E27FC236}">
                <a16:creationId xmlns:a16="http://schemas.microsoft.com/office/drawing/2014/main" id="{3821229A-B595-4B78-A449-770E881A1939}"/>
              </a:ext>
            </a:extLst>
          </p:cNvPr>
          <p:cNvPicPr>
            <a:picLocks noChangeAspect="1"/>
          </p:cNvPicPr>
          <p:nvPr>
            <a:audioFile r:link="rId3"/>
            <p:extLst>
              <p:ext uri="{DAA4B4D4-6D71-4841-9C94-3DE7FCFB9230}">
                <p14:media xmlns:p14="http://schemas.microsoft.com/office/powerpoint/2010/main" r:embed="rId4">
                  <p14:trim st="20726" end="120322.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45367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0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82257" y="3795383"/>
            <a:ext cx="8009744" cy="1077218"/>
          </a:xfrm>
          <a:prstGeom prst="rect">
            <a:avLst/>
          </a:prstGeom>
        </p:spPr>
        <p:txBody>
          <a:bodyPr wrap="square">
            <a:spAutoFit/>
          </a:bodyPr>
          <a:lstStyle/>
          <a:p>
            <a:pPr algn="ctr"/>
            <a:r>
              <a:rPr lang="en-US" sz="3200" i="1" dirty="0" err="1">
                <a:solidFill>
                  <a:srgbClr val="6600FF"/>
                </a:solidFill>
                <a:latin typeface="Times New Roman" pitchFamily="18" charset="0"/>
                <a:cs typeface="Times New Roman" pitchFamily="18" charset="0"/>
              </a:rPr>
              <a:t>Câu</a:t>
            </a:r>
            <a:r>
              <a:rPr lang="en-US" sz="3200" i="1" dirty="0">
                <a:solidFill>
                  <a:srgbClr val="6600FF"/>
                </a:solidFill>
                <a:latin typeface="Times New Roman" pitchFamily="18" charset="0"/>
                <a:cs typeface="Times New Roman" pitchFamily="18" charset="0"/>
              </a:rPr>
              <a:t> 1+2: </a:t>
            </a:r>
            <a:r>
              <a:rPr lang="vi-VN" sz="3200" i="1" dirty="0">
                <a:solidFill>
                  <a:srgbClr val="6600FF"/>
                </a:solidFill>
                <a:latin typeface="Times New Roman" pitchFamily="18" charset="0"/>
                <a:cs typeface="Times New Roman" pitchFamily="18" charset="0"/>
              </a:rPr>
              <a:t>Trong rừng cây xanh sáo đùa sáo bay. Trong rừng cây xanh sáo đùa sáo bay. </a:t>
            </a:r>
            <a:endParaRPr lang="en-US" sz="3200" i="1" dirty="0">
              <a:solidFill>
                <a:srgbClr val="6600FF"/>
              </a:solidFill>
              <a:latin typeface="Times New Roman" pitchFamily="18" charset="0"/>
              <a:cs typeface="Times New Roman" pitchFamily="18" charset="0"/>
            </a:endParaRPr>
          </a:p>
        </p:txBody>
      </p:sp>
      <p:pic>
        <p:nvPicPr>
          <p:cNvPr id="5"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94032" y="4872601"/>
            <a:ext cx="609600" cy="609600"/>
          </a:xfrm>
          <a:prstGeom prst="rect">
            <a:avLst/>
          </a:prstGeom>
        </p:spPr>
      </p:pic>
      <p:pic>
        <p:nvPicPr>
          <p:cNvPr id="6" name="NGHE MAU CHIM SAO">
            <a:hlinkClick r:id="" action="ppaction://media"/>
            <a:extLst>
              <a:ext uri="{FF2B5EF4-FFF2-40B4-BE49-F238E27FC236}">
                <a16:creationId xmlns:a16="http://schemas.microsoft.com/office/drawing/2014/main" id="{39EEE1EF-E7A1-46BD-9BAE-68B70BD88685}"/>
              </a:ext>
            </a:extLst>
          </p:cNvPr>
          <p:cNvPicPr>
            <a:picLocks noChangeAspect="1"/>
          </p:cNvPicPr>
          <p:nvPr>
            <a:audioFile r:link="rId3"/>
            <p:extLst>
              <p:ext uri="{DAA4B4D4-6D71-4841-9C94-3DE7FCFB9230}">
                <p14:media xmlns:p14="http://schemas.microsoft.com/office/powerpoint/2010/main" r:embed="rId4">
                  <p14:trim st="15691" end="120322.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253194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04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9524" y="4005622"/>
            <a:ext cx="7682568" cy="1323439"/>
          </a:xfrm>
          <a:prstGeom prst="rect">
            <a:avLst/>
          </a:prstGeom>
        </p:spPr>
        <p:txBody>
          <a:bodyPr wrap="square">
            <a:spAutoFit/>
          </a:bodyPr>
          <a:lstStyle/>
          <a:p>
            <a:pPr algn="ctr"/>
            <a:r>
              <a:rPr lang="en-US" sz="4000" i="1" dirty="0" err="1">
                <a:solidFill>
                  <a:srgbClr val="6600FF"/>
                </a:solidFill>
                <a:latin typeface="Times New Roman" pitchFamily="18" charset="0"/>
                <a:cs typeface="Times New Roman" pitchFamily="18" charset="0"/>
              </a:rPr>
              <a:t>Câu</a:t>
            </a:r>
            <a:r>
              <a:rPr lang="en-US" sz="4000" i="1" dirty="0">
                <a:solidFill>
                  <a:srgbClr val="6600FF"/>
                </a:solidFill>
                <a:latin typeface="Times New Roman" pitchFamily="18" charset="0"/>
                <a:cs typeface="Times New Roman" pitchFamily="18" charset="0"/>
              </a:rPr>
              <a:t> 3: </a:t>
            </a:r>
            <a:r>
              <a:rPr lang="vi-VN" sz="4000" i="1" dirty="0">
                <a:solidFill>
                  <a:srgbClr val="6600FF"/>
                </a:solidFill>
                <a:latin typeface="Times New Roman" pitchFamily="18" charset="0"/>
                <a:cs typeface="Times New Roman" pitchFamily="18" charset="0"/>
              </a:rPr>
              <a:t>Ngọt thơm đom boong ơi, đàn chim vui bầy</a:t>
            </a:r>
            <a:endParaRPr lang="en-US" sz="4000" i="1" dirty="0">
              <a:solidFill>
                <a:srgbClr val="6600FF"/>
              </a:solidFill>
              <a:latin typeface="Times New Roman" pitchFamily="18" charset="0"/>
              <a:cs typeface="Times New Roman" pitchFamily="18" charset="0"/>
            </a:endParaRP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49194" y="5492645"/>
            <a:ext cx="609600" cy="609600"/>
          </a:xfrm>
          <a:prstGeom prst="rect">
            <a:avLst/>
          </a:prstGeom>
        </p:spPr>
      </p:pic>
      <p:pic>
        <p:nvPicPr>
          <p:cNvPr id="5" name="NGHE MAU CHIM SAO">
            <a:hlinkClick r:id="" action="ppaction://media"/>
            <a:extLst>
              <a:ext uri="{FF2B5EF4-FFF2-40B4-BE49-F238E27FC236}">
                <a16:creationId xmlns:a16="http://schemas.microsoft.com/office/drawing/2014/main" id="{3845EEAB-316E-4AA0-86E7-E1EE9A53D3EC}"/>
              </a:ext>
            </a:extLst>
          </p:cNvPr>
          <p:cNvPicPr>
            <a:picLocks noChangeAspect="1"/>
          </p:cNvPicPr>
          <p:nvPr>
            <a:audioFile r:link="rId3"/>
            <p:extLst>
              <p:ext uri="{DAA4B4D4-6D71-4841-9C94-3DE7FCFB9230}">
                <p14:media xmlns:p14="http://schemas.microsoft.com/office/powerpoint/2010/main" r:embed="rId4">
                  <p14:trim st="24734" end="116657.875"/>
                </p14:media>
              </p:ext>
            </p:extLst>
          </p:nvPr>
        </p:nvPicPr>
        <p:blipFill>
          <a:blip r:embed="rId7"/>
          <a:stretch>
            <a:fillRect/>
          </a:stretch>
        </p:blipFill>
        <p:spPr>
          <a:xfrm>
            <a:off x="4581168" y="5322929"/>
            <a:ext cx="609600" cy="609600"/>
          </a:xfrm>
          <a:prstGeom prst="rect">
            <a:avLst/>
          </a:prstGeom>
        </p:spPr>
      </p:pic>
    </p:spTree>
    <p:extLst>
      <p:ext uri="{BB962C8B-B14F-4D97-AF65-F5344CB8AC3E}">
        <p14:creationId xmlns:p14="http://schemas.microsoft.com/office/powerpoint/2010/main" val="20322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66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3485</TotalTime>
  <Words>545</Words>
  <Application>Microsoft Office PowerPoint</Application>
  <PresentationFormat>Widescreen</PresentationFormat>
  <Paragraphs>53</Paragraphs>
  <Slides>24</Slides>
  <Notes>2</Notes>
  <HiddenSlides>0</HiddenSlides>
  <MMClips>27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Raleway</vt:lpstr>
      <vt:lpstr>Times New Roman</vt:lpstr>
      <vt:lpstr>Arial</vt:lpstr>
      <vt:lpstr>Calibri</vt:lpstr>
      <vt:lpstr>.VnTime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468</cp:revision>
  <dcterms:created xsi:type="dcterms:W3CDTF">2020-08-30T12:35:12Z</dcterms:created>
  <dcterms:modified xsi:type="dcterms:W3CDTF">2023-06-02T04:22:56Z</dcterms:modified>
</cp:coreProperties>
</file>