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0"/>
  </p:notesMasterIdLst>
  <p:sldIdLst>
    <p:sldId id="256" r:id="rId4"/>
    <p:sldId id="281" r:id="rId5"/>
    <p:sldId id="280" r:id="rId6"/>
    <p:sldId id="261" r:id="rId7"/>
    <p:sldId id="260" r:id="rId8"/>
    <p:sldId id="262" r:id="rId9"/>
    <p:sldId id="283" r:id="rId10"/>
    <p:sldId id="265" r:id="rId11"/>
    <p:sldId id="266" r:id="rId12"/>
    <p:sldId id="267" r:id="rId13"/>
    <p:sldId id="284" r:id="rId14"/>
    <p:sldId id="269" r:id="rId15"/>
    <p:sldId id="285" r:id="rId16"/>
    <p:sldId id="276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21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620688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8" y="1844824"/>
            <a:ext cx="5976664" cy="1368152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527515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620688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5904656" cy="1080120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35699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649" y="6527515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16911"/>
            <a:ext cx="6048672" cy="1862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872" y="548680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3+ 4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12" y="6636359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1760" y="2830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960" y="5164633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6346" y="28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1154" y="840075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+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Nghe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vỗ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mạnh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nhẹ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theo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tiết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tấu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5122" y="38016"/>
            <a:ext cx="5164875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AU" sz="36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" y="2996952"/>
            <a:ext cx="9146263" cy="1584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1511102"/>
            <a:ext cx="7690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err="1">
                <a:latin typeface="Times New Roman"/>
                <a:ea typeface="Calibri"/>
              </a:rPr>
              <a:t>Vỗ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vào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phách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mạnh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là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bông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hoa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màu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đỏ</a:t>
            </a:r>
            <a:r>
              <a:rPr lang="en-US" sz="3200">
                <a:latin typeface="Times New Roman"/>
                <a:ea typeface="Calibri"/>
              </a:rPr>
              <a:t>, </a:t>
            </a:r>
            <a:r>
              <a:rPr lang="en-US" sz="3200" err="1">
                <a:latin typeface="Times New Roman"/>
                <a:ea typeface="Calibri"/>
              </a:rPr>
              <a:t>và</a:t>
            </a:r>
            <a:r>
              <a:rPr lang="en-US" sz="3200">
                <a:latin typeface="Times New Roman"/>
                <a:ea typeface="Calibri"/>
              </a:rPr>
              <a:t> 2 </a:t>
            </a:r>
            <a:r>
              <a:rPr lang="en-US" sz="3200" err="1">
                <a:latin typeface="Times New Roman"/>
                <a:ea typeface="Calibri"/>
              </a:rPr>
              <a:t>phách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nhẹ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là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bông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hoa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màu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vàng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3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469235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4" y="635733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Chú</a:t>
            </a:r>
            <a:r>
              <a:rPr lang="en-US" i="1"/>
              <a:t> ý </a:t>
            </a:r>
            <a:r>
              <a:rPr lang="en-US" i="1" err="1"/>
              <a:t>bản</a:t>
            </a:r>
            <a:r>
              <a:rPr lang="en-US" i="1"/>
              <a:t> </a:t>
            </a:r>
            <a:r>
              <a:rPr lang="en-US" i="1" err="1"/>
              <a:t>quyền</a:t>
            </a:r>
            <a:r>
              <a:rPr lang="en-US" i="1"/>
              <a:t> </a:t>
            </a:r>
            <a:r>
              <a:rPr lang="en-US" i="1" err="1"/>
              <a:t>của</a:t>
            </a:r>
            <a:r>
              <a:rPr lang="en-US" i="1"/>
              <a:t> </a:t>
            </a:r>
            <a:r>
              <a:rPr lang="en-US" i="1" err="1"/>
              <a:t>tác</a:t>
            </a:r>
            <a:r>
              <a:rPr lang="en-US" i="1"/>
              <a:t> </a:t>
            </a:r>
            <a:r>
              <a:rPr lang="en-US" i="1" err="1"/>
              <a:t>giả</a:t>
            </a:r>
            <a:r>
              <a:rPr lang="en-US" i="1"/>
              <a:t>, </a:t>
            </a:r>
            <a:r>
              <a:rPr lang="en-US" i="1" err="1"/>
              <a:t>cấm</a:t>
            </a:r>
            <a:r>
              <a:rPr lang="en-US" i="1"/>
              <a:t> chia </a:t>
            </a:r>
            <a:r>
              <a:rPr lang="en-US" i="1" err="1"/>
              <a:t>sẻ</a:t>
            </a:r>
            <a:r>
              <a:rPr lang="en-US" i="1"/>
              <a:t> </a:t>
            </a:r>
            <a:r>
              <a:rPr lang="en-US" i="1" err="1"/>
              <a:t>dưới</a:t>
            </a:r>
            <a:r>
              <a:rPr lang="en-US" i="1"/>
              <a:t> </a:t>
            </a:r>
            <a:r>
              <a:rPr lang="en-US" i="1" err="1"/>
              <a:t>mọi</a:t>
            </a:r>
            <a:r>
              <a:rPr lang="en-US" i="1"/>
              <a:t> </a:t>
            </a:r>
            <a:r>
              <a:rPr lang="en-US" i="1" err="1"/>
              <a:t>hình</a:t>
            </a:r>
            <a:r>
              <a:rPr lang="en-US" i="1"/>
              <a:t> </a:t>
            </a:r>
            <a:r>
              <a:rPr lang="en-US" i="1" err="1"/>
              <a:t>thức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5820" y="1052736"/>
            <a:ext cx="4067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>
                <a:solidFill>
                  <a:srgbClr val="FF0000"/>
                </a:solidFill>
                <a:latin typeface="Times New Roman"/>
              </a:rPr>
              <a:t>Trong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tranh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vẽ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hình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ảnh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gì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85" y="6286041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7663" y="4581128"/>
            <a:ext cx="1512168" cy="1334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864918"/>
            <a:ext cx="888330" cy="766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136" y="4909318"/>
            <a:ext cx="857305" cy="735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5696" y="0"/>
            <a:ext cx="6408712" cy="242088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9761" y="1625942"/>
            <a:ext cx="684076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HỌC HÁT BÀI: DÀN NHẠC TRONG VƯỜN</a:t>
            </a:r>
            <a:endParaRPr lang="en-US" sz="2000" dirty="0"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                                         </a:t>
            </a:r>
            <a:endParaRPr lang="en-US" dirty="0">
              <a:effectLst/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6318" y="794945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90648" y="2191851"/>
            <a:ext cx="330731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AU" b="1" i="1" dirty="0">
                <a:solidFill>
                  <a:srgbClr val="002060"/>
                </a:solidFill>
                <a:latin typeface="Times New Roman"/>
                <a:ea typeface="Times New Roman"/>
              </a:rPr>
              <a:t>NHẠC VÀ LỜI: TÔ ĐÔNG HẢI</a:t>
            </a:r>
            <a:endParaRPr lang="en-US" i="1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49" y="3068960"/>
            <a:ext cx="1652383" cy="165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44" y="287502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510625"/>
            <a:ext cx="3563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err="1">
                <a:solidFill>
                  <a:schemeClr val="bg1"/>
                </a:solidFill>
                <a:latin typeface="Times New Roman"/>
                <a:ea typeface="Calibri"/>
              </a:rPr>
              <a:t>Tô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 </a:t>
            </a:r>
            <a:r>
              <a:rPr lang="en-US" sz="3200" b="1" err="1">
                <a:solidFill>
                  <a:schemeClr val="bg1"/>
                </a:solidFill>
                <a:latin typeface="Times New Roman"/>
                <a:ea typeface="Calibri"/>
              </a:rPr>
              <a:t>Đông</a:t>
            </a:r>
            <a:r>
              <a:rPr lang="en-US" sz="3200" b="1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Times New Roman"/>
                <a:ea typeface="Calibri"/>
              </a:rPr>
              <a:t>Hải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 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Sinh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năm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: 1946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Nơi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sinh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: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Hà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Nội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các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sáng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tác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ông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như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: -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Chú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bộ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đội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cơn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mưa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-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Mưa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bóng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mây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4048" y="1372125"/>
            <a:ext cx="388843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Dàn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vườn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giai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điệu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nhịp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nhàng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nói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vườn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thiên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nhiên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tuyệt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đẹp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dàn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âm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thanh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líu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lo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loài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chim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như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Cu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Gáy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Vàng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Anh,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Chích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Chòe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tạo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thành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1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dàn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vườn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đầy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lý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thú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2000" b="1" dirty="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344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TÁC GIẢ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1061" y="404664"/>
            <a:ext cx="2176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>
                <a:solidFill>
                  <a:prstClr val="white"/>
                </a:solidFill>
              </a:rPr>
              <a:t>TÁC PHẨM</a:t>
            </a:r>
          </a:p>
        </p:txBody>
      </p:sp>
      <p:sp>
        <p:nvSpPr>
          <p:cNvPr id="6" name="Rectangle 5"/>
          <p:cNvSpPr/>
          <p:nvPr/>
        </p:nvSpPr>
        <p:spPr>
          <a:xfrm>
            <a:off x="3769535" y="0"/>
            <a:ext cx="1604927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+KHÁM PHÁ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85" y="6286041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10230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Hát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mẫu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5" name="NGHE MAU THEO SAV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9752" y="5013176"/>
            <a:ext cx="609600" cy="609600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9912" y="54452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019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1700808"/>
            <a:ext cx="99981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+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1: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kìa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con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chim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gáy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cúc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cu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đố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la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+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2: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Kìa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chú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vàng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anh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líu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lo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lá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son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+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3:Kìa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chim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chích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chòe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,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chích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chòe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lá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phà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+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4: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Một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dàn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nhạc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chim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líu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lo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trong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vườn</a:t>
            </a:r>
            <a:endParaRPr lang="en-US" sz="3600" dirty="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7864" y="332656"/>
            <a:ext cx="28083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solidFill>
                  <a:srgbClr val="FF0000"/>
                </a:solidFill>
              </a:rPr>
              <a:t>Đọc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lời</a:t>
            </a:r>
            <a:r>
              <a:rPr lang="en-US" sz="4400" dirty="0">
                <a:solidFill>
                  <a:srgbClr val="FF0000"/>
                </a:solidFill>
              </a:rPr>
              <a:t> 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" y="6361292"/>
            <a:ext cx="301199" cy="241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6F884-DEB9-482A-B4AC-111898DA1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-142307"/>
            <a:ext cx="1512168" cy="1334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7E7A5-040C-44B8-A8E2-1D59E533E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948362"/>
            <a:ext cx="1032346" cy="831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6E213A-52AA-4F95-A085-D171A81C6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646" y="4149080"/>
            <a:ext cx="921993" cy="8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155679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62068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</a:rPr>
              <a:t>Dạy</a:t>
            </a:r>
            <a:r>
              <a:rPr lang="en-US" sz="3600" b="1">
                <a:solidFill>
                  <a:srgbClr val="FF0000"/>
                </a:solidFill>
              </a:rPr>
              <a:t> </a:t>
            </a:r>
            <a:r>
              <a:rPr lang="en-US" sz="3600" b="1" err="1">
                <a:solidFill>
                  <a:srgbClr val="FF0000"/>
                </a:solidFill>
              </a:rPr>
              <a:t>hát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2896"/>
            <a:ext cx="5976664" cy="1512168"/>
          </a:xfrm>
          <a:prstGeom prst="rect">
            <a:avLst/>
          </a:prstGeom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573325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555161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30" y="2204864"/>
            <a:ext cx="5977706" cy="96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2166" y="620688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2</a:t>
            </a: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548680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1+2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5976664" cy="1936605"/>
          </a:xfrm>
          <a:prstGeom prst="rect">
            <a:avLst/>
          </a:prstGeom>
        </p:spPr>
      </p:pic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573325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0" y="6616526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223</Words>
  <Application>Microsoft Office PowerPoint</Application>
  <PresentationFormat>On-screen Show (4:3)</PresentationFormat>
  <Paragraphs>32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91</cp:revision>
  <dcterms:created xsi:type="dcterms:W3CDTF">2021-05-09T14:16:54Z</dcterms:created>
  <dcterms:modified xsi:type="dcterms:W3CDTF">2023-07-20T13:20:17Z</dcterms:modified>
</cp:coreProperties>
</file>