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9"/>
  </p:notesMasterIdLst>
  <p:sldIdLst>
    <p:sldId id="291" r:id="rId2"/>
    <p:sldId id="292" r:id="rId3"/>
    <p:sldId id="294" r:id="rId4"/>
    <p:sldId id="257" r:id="rId5"/>
    <p:sldId id="258" r:id="rId6"/>
    <p:sldId id="261" r:id="rId7"/>
    <p:sldId id="262" r:id="rId8"/>
    <p:sldId id="277" r:id="rId9"/>
    <p:sldId id="278" r:id="rId10"/>
    <p:sldId id="279" r:id="rId11"/>
    <p:sldId id="280" r:id="rId12"/>
    <p:sldId id="281" r:id="rId13"/>
    <p:sldId id="263" r:id="rId14"/>
    <p:sldId id="283" r:id="rId15"/>
    <p:sldId id="282" r:id="rId16"/>
    <p:sldId id="284" r:id="rId17"/>
    <p:sldId id="285" r:id="rId18"/>
    <p:sldId id="266" r:id="rId19"/>
    <p:sldId id="267" r:id="rId20"/>
    <p:sldId id="286" r:id="rId21"/>
    <p:sldId id="287" r:id="rId22"/>
    <p:sldId id="264" r:id="rId23"/>
    <p:sldId id="288" r:id="rId24"/>
    <p:sldId id="290" r:id="rId25"/>
    <p:sldId id="270" r:id="rId26"/>
    <p:sldId id="274" r:id="rId27"/>
    <p:sldId id="275" r:id="rId28"/>
  </p:sldIdLst>
  <p:sldSz cx="12192000" cy="6858000"/>
  <p:notesSz cx="6858000" cy="9144000"/>
  <p:embeddedFontLst>
    <p:embeddedFont>
      <p:font typeface="#9Slide04 SFU Fenice Ultra" panose="020B0604020202020204" charset="0"/>
      <p:regular r:id="rId30"/>
    </p:embeddedFont>
    <p:embeddedFont>
      <p:font typeface="#9Slide03 AmpleSoft" panose="020B0604020202020204" charset="0"/>
      <p:regular r:id="rId31"/>
    </p:embeddedFont>
    <p:embeddedFont>
      <p:font typeface="宋体" panose="02010600030101010101" pitchFamily="2" charset="-122"/>
      <p:regular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4A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763" autoAdjust="0"/>
    <p:restoredTop sz="94660"/>
  </p:normalViewPr>
  <p:slideViewPr>
    <p:cSldViewPr snapToGrid="0">
      <p:cViewPr varScale="1">
        <p:scale>
          <a:sx n="71" d="100"/>
          <a:sy n="71" d="100"/>
        </p:scale>
        <p:origin x="7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3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33640-CBC1-4094-9859-499AA17154A9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28C9B-B25F-4C5D-A03C-35246BA57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76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928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529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055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943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589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452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987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526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272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073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810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045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1774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476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8990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7777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681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6998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0068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893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188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672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00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685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719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954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50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7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3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1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8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6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3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9400" y="2433935"/>
            <a:ext cx="702944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smtClean="0">
                <a:ln/>
                <a:solidFill>
                  <a:schemeClr val="accent4"/>
                </a:solidFill>
              </a:rPr>
              <a:t>ĐẠO ĐỨC</a:t>
            </a:r>
            <a:endParaRPr lang="en-US" sz="96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499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67599" y="858781"/>
            <a:ext cx="10988629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39935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369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 ta nên biết ơn tất cả người lao động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Picture 465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32845" y="544140"/>
            <a:ext cx="11024232" cy="962596"/>
            <a:chOff x="796835" y="4694484"/>
            <a:chExt cx="2604182" cy="2246769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299097" y="3658496"/>
            <a:ext cx="10037840" cy="3551813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58308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978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07849" y="602851"/>
            <a:ext cx="11024232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729" y="1916223"/>
            <a:ext cx="4204306" cy="402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4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174140" y="78256"/>
            <a:ext cx="8348948" cy="2688200"/>
            <a:chOff x="2183009" y="259546"/>
            <a:chExt cx="8348948" cy="2688200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89501"/>
              <a:chOff x="2116184" y="1499991"/>
              <a:chExt cx="7876902" cy="2289501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319204" y="2035166"/>
                <a:ext cx="767388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8556" y="259546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403" y="4276925"/>
            <a:ext cx="2548297" cy="26767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a) Mỗi lần nghe thấy tiếng rao của cô bán hàng rong, Lê lại nhại theo giọng của cô.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062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142" y="4574321"/>
            <a:ext cx="2346819" cy="22453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2688" y="2966354"/>
            <a:ext cx="10472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b) Châu muốn sau này lớn lên sẽ trở thành một người giáo viên như bố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512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0474" y="4574321"/>
            <a:ext cx="2077312" cy="19875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c) Thanh lấy cốc nước mời chú thợ điện và cảm ơn chú đã sửa điện cho nhà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186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8672" y="3974540"/>
            <a:ext cx="2945220" cy="28179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d) Chi yêu quý bác giúp việc như người nhà.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277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84" y="4393287"/>
            <a:ext cx="2308002" cy="24243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e) Bảo nhận hàng xong đi vào nhà ngay mà không chào chú giao hàng.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50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79" y="3809601"/>
            <a:ext cx="2949776" cy="2949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856" y="3645260"/>
            <a:ext cx="6864724" cy="31141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6000" y="4102388"/>
            <a:ext cx="3265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60571" y="4497008"/>
            <a:ext cx="4097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22221" y="5338275"/>
            <a:ext cx="5990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6454" t="27635" r="35142" b="29433"/>
          <a:stretch/>
        </p:blipFill>
        <p:spPr>
          <a:xfrm>
            <a:off x="889965" y="1146973"/>
            <a:ext cx="4936794" cy="2462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3475" t="16289" r="43546" b="22246"/>
          <a:stretch/>
        </p:blipFill>
        <p:spPr>
          <a:xfrm>
            <a:off x="6105524" y="1328251"/>
            <a:ext cx="4702175" cy="2317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36029" t="16667" r="21843" b="27352"/>
          <a:stretch/>
        </p:blipFill>
        <p:spPr>
          <a:xfrm>
            <a:off x="972073" y="3615032"/>
            <a:ext cx="3513548" cy="2626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0100" y="570449"/>
            <a:ext cx="989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#9Slide03 AmpleSoft" panose="02000000000000000000" pitchFamily="2" charset="0"/>
              </a:rPr>
              <a:t>Bài 3: Xử lí tình huống</a:t>
            </a:r>
            <a:endParaRPr lang="en-US" sz="3600" b="1" dirty="0">
              <a:solidFill>
                <a:srgbClr val="C00000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8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 flipH="1">
            <a:off x="2781300" y="-1697534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43366" y="1625992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Phương, em sẽ thuyết phục Khánh qua nhặt đồ giúp bác. </a:t>
              </a:r>
              <a:r>
                <a:rPr lang="vi-VN" sz="3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 bạn còn e ngại, em sẽ chạy đến giúp bác trước.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6454" t="27635" r="35142" b="29433"/>
          <a:stretch/>
        </p:blipFill>
        <p:spPr>
          <a:xfrm rot="21399662">
            <a:off x="483315" y="383990"/>
            <a:ext cx="4936794" cy="313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81300" y="1798954"/>
            <a:ext cx="702944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smtClean="0">
                <a:ln/>
                <a:solidFill>
                  <a:srgbClr val="CE4A17"/>
                </a:solidFill>
              </a:rPr>
              <a:t>KHỞI </a:t>
            </a:r>
          </a:p>
          <a:p>
            <a:pPr algn="ctr"/>
            <a:r>
              <a:rPr lang="en-US" sz="9600" b="1" dirty="0" smtClean="0">
                <a:ln/>
                <a:solidFill>
                  <a:srgbClr val="CE4A17"/>
                </a:solidFill>
              </a:rPr>
              <a:t>ĐỘNG</a:t>
            </a:r>
            <a:endParaRPr lang="en-US" sz="9600" b="1" cap="none" spc="0" dirty="0">
              <a:ln/>
              <a:solidFill>
                <a:srgbClr val="CE4A1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1010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78100" y="-1894005"/>
            <a:ext cx="11049000" cy="10646007"/>
            <a:chOff x="-1203145" y="-773253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203145" y="-773253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809439" y="1309635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Mai, em sẽ nhẹ nhàng giải thích cho bạn thấy nghề nghiệp nào cũng quan trọng như nhau.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3475" t="16289" r="43546" b="22246"/>
          <a:stretch/>
        </p:blipFill>
        <p:spPr>
          <a:xfrm rot="21367917">
            <a:off x="227013" y="498499"/>
            <a:ext cx="4702175" cy="3194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46" y="3095898"/>
            <a:ext cx="2574636" cy="40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2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90900" y="-1324208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88836" y="1800294"/>
              <a:ext cx="4810988" cy="1363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Nhung, em sẽ mang các loại rau củ đó sang biếu cho các cô chú hàng xóm.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52" y="3095898"/>
            <a:ext cx="2574636" cy="4004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6029" t="16667" r="21843" b="27352"/>
          <a:stretch/>
        </p:blipFill>
        <p:spPr>
          <a:xfrm>
            <a:off x="1074634" y="789438"/>
            <a:ext cx="3513548" cy="262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2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2"/>
            <a:ext cx="5153025" cy="1811838"/>
            <a:chOff x="796835" y="4754879"/>
            <a:chExt cx="2604182" cy="1343727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682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Huy giẫm</a:t>
              </a:r>
              <a:r>
                <a:rPr kumimoji="0" lang="vi-VN" sz="3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chân bẩn lên hành lang mà bác lao công vừa lau sạch.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04223" y="353463"/>
            <a:ext cx="4040199" cy="17549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3347048" y="685233"/>
            <a:ext cx="8265549" cy="714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8055" t="17407" r="23751" b="43086"/>
          <a:stretch/>
        </p:blipFill>
        <p:spPr>
          <a:xfrm>
            <a:off x="6033099" y="1487619"/>
            <a:ext cx="5579498" cy="2410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Group 18"/>
          <p:cNvGrpSpPr/>
          <p:nvPr/>
        </p:nvGrpSpPr>
        <p:grpSpPr>
          <a:xfrm>
            <a:off x="860425" y="3949992"/>
            <a:ext cx="10490200" cy="2576921"/>
            <a:chOff x="4331974" y="1534802"/>
            <a:chExt cx="6859901" cy="938823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930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 sẽ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noProof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trọng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ần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chờ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giẫm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bẩn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sạch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0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75310" y="439916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1"/>
            <a:ext cx="5996940" cy="2246769"/>
            <a:chOff x="796835" y="4754879"/>
            <a:chExt cx="2604182" cy="1666288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1666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Tổng</a:t>
              </a:r>
              <a:r>
                <a:rPr kumimoji="0" lang="vi-VN" sz="2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kết năm học, cả lớp được đi ăn liên hoan tại nhà hàng tự chọn. Một số bạn lấy rất nhiều đồ ăn mà không ăn hết.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73421" y="-69701"/>
            <a:ext cx="2862744" cy="1243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2589323" y="510750"/>
            <a:ext cx="8265549" cy="71437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68985" y="4938141"/>
            <a:ext cx="10490200" cy="2555912"/>
            <a:chOff x="4331974" y="1534802"/>
            <a:chExt cx="6859901" cy="1359722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1359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sẽ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lãng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phí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3473" t="23580" r="49584" b="20617"/>
          <a:stretch/>
        </p:blipFill>
        <p:spPr>
          <a:xfrm>
            <a:off x="7118798" y="1167687"/>
            <a:ext cx="4442576" cy="3774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88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93" y="556479"/>
            <a:ext cx="5950212" cy="11217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7150" y="1678240"/>
            <a:ext cx="100376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vì sao phải biết ơn người lao động.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Học sinh nhận xét được các ý kiến có liên quan đến người lao động và đóng góp của những người lao động.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tỏ thái độ đồng tình hay không đồng tình với các tình huống trong SGK.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7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3601" y="906545"/>
            <a:ext cx="5840474" cy="57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8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22594" y="2844225"/>
            <a:ext cx="6456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3436" y="3378955"/>
            <a:ext cx="53746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1555" y="1209139"/>
            <a:ext cx="5797798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0E3113-5A61-84D8-5868-E790A36257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524" b="62985"/>
          <a:stretch/>
        </p:blipFill>
        <p:spPr>
          <a:xfrm>
            <a:off x="2027313" y="1783894"/>
            <a:ext cx="7501421" cy="350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0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1530350" y="295879"/>
            <a:ext cx="10280650" cy="3033713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6000" dirty="0" smtClean="0">
                <a:solidFill>
                  <a:schemeClr val="accent6">
                    <a:lumMod val="50000"/>
                  </a:schemeClr>
                </a:solidFill>
              </a:rPr>
              <a:t>HS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lên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miêu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tả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hành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động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về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nghiệp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 HS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cả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lớp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đoán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tên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nghiệp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144102" y="-322028"/>
            <a:ext cx="3566710" cy="2230730"/>
            <a:chOff x="8321931" y="-186793"/>
            <a:chExt cx="3566710" cy="22307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r="13327" b="39565"/>
            <a:stretch/>
          </p:blipFill>
          <p:spPr>
            <a:xfrm>
              <a:off x="8321931" y="-186793"/>
              <a:ext cx="3566710" cy="200064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26046">
              <a:off x="10017200" y="685405"/>
              <a:ext cx="762384" cy="135853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365901" y="396787"/>
            <a:ext cx="2717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00CC00"/>
                </a:solidFill>
                <a:effectLst/>
                <a:uLnTx/>
                <a:uFillTx/>
                <a:latin typeface="#9Slide04 SFU Fenice Ultra" panose="00000400000000000000" pitchFamily="2" charset="0"/>
                <a:ea typeface="+mn-ea"/>
                <a:cs typeface="+mn-cs"/>
              </a:rPr>
              <a:t>BÀI 2</a:t>
            </a:r>
            <a:endParaRPr kumimoji="0" lang="en-US" sz="6600" b="1" i="0" u="none" strike="noStrike" kern="1200" cap="none" spc="0" normalizeH="0" baseline="0" noProof="0" dirty="0">
              <a:ln w="28575">
                <a:solidFill>
                  <a:prstClr val="white"/>
                </a:solidFill>
                <a:prstDash val="solid"/>
              </a:ln>
              <a:solidFill>
                <a:srgbClr val="00CC00"/>
              </a:solidFill>
              <a:effectLst/>
              <a:uLnTx/>
              <a:uFillTx/>
              <a:latin typeface="#9Slide04 SFU Fenice Ultra" panose="00000400000000000000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14" y="2790261"/>
            <a:ext cx="5538321" cy="44825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" y="-43980"/>
            <a:ext cx="1091609" cy="1091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4BD167-978C-EA7E-0F70-1C2C18EEF93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3200" b="39023"/>
          <a:stretch/>
        </p:blipFill>
        <p:spPr>
          <a:xfrm>
            <a:off x="45294" y="501824"/>
            <a:ext cx="9092765" cy="595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93" y="556479"/>
            <a:ext cx="5950212" cy="11217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7150" y="1678240"/>
            <a:ext cx="100376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vì sao phải biết ơn người lao động.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Học sinh nhận xét được các ý kiến có liên quan đến người lao động và đóng góp của những người lao động.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tỏ thái độ đồng tình hay không đồng tình với các tình huống trong SGK.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67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2503804"/>
            <a:ext cx="702944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smtClean="0">
                <a:ln/>
                <a:solidFill>
                  <a:srgbClr val="CE4A17"/>
                </a:solidFill>
              </a:rPr>
              <a:t>HOẠT ĐỘNG</a:t>
            </a:r>
            <a:endParaRPr lang="en-US" sz="9600" b="1" cap="none" spc="0" dirty="0">
              <a:ln/>
              <a:solidFill>
                <a:srgbClr val="CE4A1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225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6985" y="448562"/>
            <a:ext cx="10779927" cy="3779908"/>
            <a:chOff x="1977166" y="1499991"/>
            <a:chExt cx="8015920" cy="1948928"/>
          </a:xfrm>
        </p:grpSpPr>
        <p:sp>
          <p:nvSpPr>
            <p:cNvPr id="5" name="Rounded Rectangle 4"/>
            <p:cNvSpPr/>
            <p:nvPr/>
          </p:nvSpPr>
          <p:spPr>
            <a:xfrm>
              <a:off x="2116184" y="1499991"/>
              <a:ext cx="7876902" cy="6662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CC00"/>
              </a:solidFill>
              <a:prstDash val="dash"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77166" y="1509927"/>
              <a:ext cx="79087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Em đồng tình hay không đồng tình  với ý kiến nào dưới đây? Vì sao?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3933" y="2097780"/>
            <a:ext cx="10972317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1154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43951" y="2782315"/>
            <a:ext cx="10990641" cy="954107"/>
            <a:chOff x="796835" y="4694483"/>
            <a:chExt cx="2604182" cy="1466854"/>
          </a:xfrm>
        </p:grpSpPr>
        <p:grpSp>
          <p:nvGrpSpPr>
            <p:cNvPr id="20" name="Group 19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96835" y="4694483"/>
              <a:ext cx="2535152" cy="1466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43938" y="3775235"/>
            <a:ext cx="10977536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55066" y="4461622"/>
            <a:ext cx="11013103" cy="601576"/>
            <a:chOff x="796835" y="4694484"/>
            <a:chExt cx="2604182" cy="1404122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3973" y="5174851"/>
            <a:ext cx="11013103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7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8676" y="957615"/>
            <a:ext cx="10983405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835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884" y="1719329"/>
            <a:ext cx="3082031" cy="2948802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9" name="Group 48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53" name="Rounded Rectangle 52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52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3228839" y="5254002"/>
              <a:ext cx="7406167" cy="673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nhờ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duy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056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427013" y="4181994"/>
            <a:ext cx="9844169" cy="2584657"/>
            <a:chOff x="1403192" y="4547600"/>
            <a:chExt cx="9337972" cy="1825647"/>
          </a:xfrm>
        </p:grpSpPr>
        <p:grpSp>
          <p:nvGrpSpPr>
            <p:cNvPr id="42" name="Group 41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ounded Rectangle 46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5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3165095" y="5057287"/>
              <a:ext cx="7406167" cy="1108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vẫn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09641" y="569285"/>
            <a:ext cx="11001747" cy="2021934"/>
            <a:chOff x="796835" y="4694483"/>
            <a:chExt cx="2604182" cy="3108543"/>
          </a:xfrm>
        </p:grpSpPr>
        <p:grpSp>
          <p:nvGrpSpPr>
            <p:cNvPr id="19" name="Group 1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796835" y="4694483"/>
              <a:ext cx="2535152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788" y="922301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4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</TotalTime>
  <Words>916</Words>
  <Application>Microsoft Office PowerPoint</Application>
  <PresentationFormat>Widescreen</PresentationFormat>
  <Paragraphs>77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#9Slide04 SFU Fenice Ultra</vt:lpstr>
      <vt:lpstr>#9Slide03 AmpleSoft</vt:lpstr>
      <vt:lpstr>等线</vt:lpstr>
      <vt:lpstr>Times New Roman</vt:lpstr>
      <vt:lpstr>Arial</vt:lpstr>
      <vt:lpstr>宋体</vt:lpstr>
      <vt:lpstr>Calibri Light</vt:lpstr>
      <vt:lpstr>Calibri</vt:lpstr>
      <vt:lpstr>Cambria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6</cp:revision>
  <dcterms:created xsi:type="dcterms:W3CDTF">2023-06-28T15:31:04Z</dcterms:created>
  <dcterms:modified xsi:type="dcterms:W3CDTF">2023-09-06T05:00:41Z</dcterms:modified>
  <cp:version>MNT37</cp:version>
</cp:coreProperties>
</file>