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86" r:id="rId2"/>
    <p:sldId id="260" r:id="rId3"/>
    <p:sldId id="261" r:id="rId4"/>
    <p:sldId id="283" r:id="rId5"/>
    <p:sldId id="272" r:id="rId6"/>
    <p:sldId id="267" r:id="rId7"/>
    <p:sldId id="268" r:id="rId8"/>
    <p:sldId id="273" r:id="rId9"/>
    <p:sldId id="274" r:id="rId10"/>
    <p:sldId id="287" r:id="rId11"/>
    <p:sldId id="262" r:id="rId12"/>
    <p:sldId id="277" r:id="rId13"/>
    <p:sldId id="278" r:id="rId14"/>
    <p:sldId id="280" r:id="rId15"/>
    <p:sldId id="279" r:id="rId16"/>
    <p:sldId id="282" r:id="rId17"/>
    <p:sldId id="291" r:id="rId18"/>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微软雅黑" panose="020B0503020204020204" pitchFamily="34" charset="-122"/>
      <p:regular r:id="rId25"/>
      <p:bold r:id="rId26"/>
    </p:embeddedFont>
    <p:embeddedFont>
      <p:font typeface="#9Slide05 IcielSanelma" panose="020B0604020202020204" charset="0"/>
      <p:regular r:id="rId27"/>
    </p:embeddedFont>
    <p:embeddedFont>
      <p:font typeface="Cambria" panose="02040503050406030204" pitchFamily="18" charset="0"/>
      <p:regular r:id="rId28"/>
      <p:bold r:id="rId29"/>
      <p:italic r:id="rId30"/>
      <p:boldItalic r:id="rId31"/>
    </p:embeddedFont>
    <p:embeddedFont>
      <p:font typeface="#9Slide03 Kaleko 105 Round Bold" panose="020B0604020202020204" charset="0"/>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FF0066"/>
    <a:srgbClr val="990033"/>
    <a:srgbClr val="0000FF"/>
    <a:srgbClr val="00808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029" autoAdjust="0"/>
    <p:restoredTop sz="94660"/>
  </p:normalViewPr>
  <p:slideViewPr>
    <p:cSldViewPr snapToGrid="0">
      <p:cViewPr varScale="1">
        <p:scale>
          <a:sx n="73" d="100"/>
          <a:sy n="73" d="100"/>
        </p:scale>
        <p:origin x="984"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5" d="100"/>
          <a:sy n="55" d="100"/>
        </p:scale>
        <p:origin x="-290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16D4B43-503A-4C77-A7CB-F754E740FE7E}" type="datetimeFigureOut">
              <a:rPr lang="en-US" smtClean="0"/>
              <a:t>9/19/2023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55CBAFF-109E-4F68-8C1B-3AEF5FEA9F63}" type="slidenum">
              <a:rPr lang="en-US" smtClean="0"/>
              <a:t>‹#›</a:t>
            </a:fld>
            <a:endParaRPr lang="en-US"/>
          </a:p>
        </p:txBody>
      </p:sp>
    </p:spTree>
    <p:extLst>
      <p:ext uri="{BB962C8B-B14F-4D97-AF65-F5344CB8AC3E}">
        <p14:creationId xmlns:p14="http://schemas.microsoft.com/office/powerpoint/2010/main" val="358938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7F1AE1-FDE3-4ED8-844D-98690A2A4803}" type="datetimeFigureOut">
              <a:rPr lang="en-US" smtClean="0"/>
              <a:t>9/19/2023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B62A67-13E7-47AF-A3B0-3190B484DBA2}" type="slidenum">
              <a:rPr lang="en-US" smtClean="0"/>
              <a:t>‹#›</a:t>
            </a:fld>
            <a:endParaRPr lang="en-US"/>
          </a:p>
        </p:txBody>
      </p:sp>
    </p:spTree>
    <p:extLst>
      <p:ext uri="{BB962C8B-B14F-4D97-AF65-F5344CB8AC3E}">
        <p14:creationId xmlns:p14="http://schemas.microsoft.com/office/powerpoint/2010/main" val="881581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536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76828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12">
    <p:spTree>
      <p:nvGrpSpPr>
        <p:cNvPr id="1" name=""/>
        <p:cNvGrpSpPr/>
        <p:nvPr/>
      </p:nvGrpSpPr>
      <p:grpSpPr>
        <a:xfrm>
          <a:off x="0" y="0"/>
          <a:ext cx="0" cy="0"/>
          <a:chOff x="0" y="0"/>
          <a:chExt cx="0" cy="0"/>
        </a:xfrm>
      </p:grpSpPr>
      <p:sp>
        <p:nvSpPr>
          <p:cNvPr id="4" name="Rectangle 3"/>
          <p:cNvSpPr/>
          <p:nvPr userDrawn="1"/>
        </p:nvSpPr>
        <p:spPr>
          <a:xfrm>
            <a:off x="309093" y="218941"/>
            <a:ext cx="11578107" cy="6465194"/>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2614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12">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765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12">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644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806E030B-3C67-7330-E39F-27263BDA46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6" name="图片 4" descr="水中的倒影&#10;&#10;低可信度描述已自动生成">
            <a:extLst>
              <a:ext uri="{FF2B5EF4-FFF2-40B4-BE49-F238E27FC236}">
                <a16:creationId xmlns:a16="http://schemas.microsoft.com/office/drawing/2014/main" id="{90D566F5-D73A-BB66-A06C-DD95F3F2695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436" t="33936" r="6339" b="24370"/>
          <a:stretch/>
        </p:blipFill>
        <p:spPr>
          <a:xfrm flipV="1">
            <a:off x="-12879" y="0"/>
            <a:ext cx="12204879" cy="6865244"/>
          </a:xfrm>
          <a:custGeom>
            <a:avLst/>
            <a:gdLst>
              <a:gd name="connsiteX0" fmla="*/ 0 w 12192000"/>
              <a:gd name="connsiteY0" fmla="*/ 6858000 h 6858000"/>
              <a:gd name="connsiteX1" fmla="*/ 12192000 w 12192000"/>
              <a:gd name="connsiteY1" fmla="*/ 6858000 h 6858000"/>
              <a:gd name="connsiteX2" fmla="*/ 12192000 w 12192000"/>
              <a:gd name="connsiteY2" fmla="*/ 0 h 6858000"/>
              <a:gd name="connsiteX3" fmla="*/ 0 w 12192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6858000"/>
                </a:moveTo>
                <a:lnTo>
                  <a:pt x="12192000" y="6858000"/>
                </a:lnTo>
                <a:lnTo>
                  <a:pt x="12192000" y="0"/>
                </a:lnTo>
                <a:lnTo>
                  <a:pt x="0" y="0"/>
                </a:lnTo>
                <a:close/>
              </a:path>
            </a:pathLst>
          </a:custGeom>
        </p:spPr>
      </p:pic>
    </p:spTree>
    <p:extLst>
      <p:ext uri="{BB962C8B-B14F-4D97-AF65-F5344CB8AC3E}">
        <p14:creationId xmlns:p14="http://schemas.microsoft.com/office/powerpoint/2010/main" val="3584241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251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806E030B-3C67-7330-E39F-27263BDA469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4" name="组合 3">
            <a:extLst>
              <a:ext uri="{FF2B5EF4-FFF2-40B4-BE49-F238E27FC236}">
                <a16:creationId xmlns:a16="http://schemas.microsoft.com/office/drawing/2014/main" id="{32A6DA39-44C4-52A9-5AF1-88908B614D63}"/>
              </a:ext>
            </a:extLst>
          </p:cNvPr>
          <p:cNvGrpSpPr/>
          <p:nvPr userDrawn="1"/>
        </p:nvGrpSpPr>
        <p:grpSpPr>
          <a:xfrm>
            <a:off x="-12879" y="0"/>
            <a:ext cx="12204879" cy="6865244"/>
            <a:chOff x="-12879" y="1"/>
            <a:chExt cx="12204879" cy="6865244"/>
          </a:xfrm>
        </p:grpSpPr>
        <p:pic>
          <p:nvPicPr>
            <p:cNvPr id="5" name="图片 4" descr="水中的倒影&#10;&#10;低可信度描述已自动生成">
              <a:extLst>
                <a:ext uri="{FF2B5EF4-FFF2-40B4-BE49-F238E27FC236}">
                  <a16:creationId xmlns:a16="http://schemas.microsoft.com/office/drawing/2014/main" id="{90D566F5-D73A-BB66-A06C-DD95F3F26953}"/>
                </a:ext>
              </a:extLst>
            </p:cNvPr>
            <p:cNvPicPr>
              <a:picLocks noChangeAspect="1"/>
            </p:cNvPicPr>
            <p:nvPr/>
          </p:nvPicPr>
          <p:blipFill rotWithShape="1">
            <a:blip r:embed="rId10">
              <a:extLst>
                <a:ext uri="{28A0092B-C50C-407E-A947-70E740481C1C}">
                  <a14:useLocalDpi xmlns:a14="http://schemas.microsoft.com/office/drawing/2010/main" val="0"/>
                </a:ext>
              </a:extLst>
            </a:blip>
            <a:srcRect l="7436" t="33936" r="6339" b="24370"/>
            <a:stretch/>
          </p:blipFill>
          <p:spPr>
            <a:xfrm flipV="1">
              <a:off x="-12879" y="1"/>
              <a:ext cx="12204879" cy="6865244"/>
            </a:xfrm>
            <a:custGeom>
              <a:avLst/>
              <a:gdLst>
                <a:gd name="connsiteX0" fmla="*/ 0 w 12192000"/>
                <a:gd name="connsiteY0" fmla="*/ 6858000 h 6858000"/>
                <a:gd name="connsiteX1" fmla="*/ 12192000 w 12192000"/>
                <a:gd name="connsiteY1" fmla="*/ 6858000 h 6858000"/>
                <a:gd name="connsiteX2" fmla="*/ 12192000 w 12192000"/>
                <a:gd name="connsiteY2" fmla="*/ 0 h 6858000"/>
                <a:gd name="connsiteX3" fmla="*/ 0 w 12192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6858000"/>
                  </a:moveTo>
                  <a:lnTo>
                    <a:pt x="12192000" y="6858000"/>
                  </a:lnTo>
                  <a:lnTo>
                    <a:pt x="12192000" y="0"/>
                  </a:lnTo>
                  <a:lnTo>
                    <a:pt x="0" y="0"/>
                  </a:lnTo>
                  <a:close/>
                </a:path>
              </a:pathLst>
            </a:custGeom>
          </p:spPr>
        </p:pic>
        <p:pic>
          <p:nvPicPr>
            <p:cNvPr id="6" name="图片 5" descr="图片包含 游戏机, 物体, 钟表, 花&#10;&#10;描述已自动生成">
              <a:extLst>
                <a:ext uri="{FF2B5EF4-FFF2-40B4-BE49-F238E27FC236}">
                  <a16:creationId xmlns:a16="http://schemas.microsoft.com/office/drawing/2014/main" id="{47BDECBC-7999-5230-A032-0A89C7A89D1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61293"/>
            <a:stretch/>
          </p:blipFill>
          <p:spPr>
            <a:xfrm flipV="1">
              <a:off x="0" y="4300780"/>
              <a:ext cx="12192000" cy="2557220"/>
            </a:xfrm>
            <a:prstGeom prst="rect">
              <a:avLst/>
            </a:prstGeom>
          </p:spPr>
        </p:pic>
      </p:grpSp>
      <p:pic>
        <p:nvPicPr>
          <p:cNvPr id="11" name="图片 10" descr="卡通人物&#10;&#10;中度可信度描述已自动生成">
            <a:extLst>
              <a:ext uri="{FF2B5EF4-FFF2-40B4-BE49-F238E27FC236}">
                <a16:creationId xmlns:a16="http://schemas.microsoft.com/office/drawing/2014/main" id="{DA6CE9F9-8A42-6D66-1FB0-4D3AF01CF98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37151" y="4739392"/>
            <a:ext cx="2376348" cy="2376348"/>
          </a:xfrm>
          <a:prstGeom prst="rect">
            <a:avLst/>
          </a:prstGeom>
        </p:spPr>
      </p:pic>
    </p:spTree>
    <p:extLst>
      <p:ext uri="{BB962C8B-B14F-4D97-AF65-F5344CB8AC3E}">
        <p14:creationId xmlns:p14="http://schemas.microsoft.com/office/powerpoint/2010/main" val="3972754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6.xml"/><Relationship Id="rId6" Type="http://schemas.microsoft.com/office/2007/relationships/hdphoto" Target="../media/hdphoto6.wdp"/><Relationship Id="rId5" Type="http://schemas.openxmlformats.org/officeDocument/2006/relationships/image" Target="../media/image27.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3.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png"/><Relationship Id="rId1" Type="http://schemas.openxmlformats.org/officeDocument/2006/relationships/slideLayout" Target="../slideLayouts/slideLayout3.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5"/>
          <p:cNvPicPr>
            <a:picLocks noChangeAspect="1"/>
          </p:cNvPicPr>
          <p:nvPr/>
        </p:nvPicPr>
        <p:blipFill rotWithShape="1">
          <a:blip r:embed="rId2">
            <a:extLst>
              <a:ext uri="{28A0092B-C50C-407E-A947-70E740481C1C}">
                <a14:useLocalDpi xmlns:a14="http://schemas.microsoft.com/office/drawing/2010/main" val="0"/>
              </a:ext>
            </a:extLst>
          </a:blip>
          <a:srcRect t="54630"/>
          <a:stretch/>
        </p:blipFill>
        <p:spPr>
          <a:xfrm>
            <a:off x="-58630" y="3732295"/>
            <a:ext cx="12279658" cy="3111500"/>
          </a:xfrm>
          <a:prstGeom prst="rect">
            <a:avLst/>
          </a:prstGeom>
        </p:spPr>
      </p:pic>
      <p:grpSp>
        <p:nvGrpSpPr>
          <p:cNvPr id="3" name="Group 2"/>
          <p:cNvGrpSpPr/>
          <p:nvPr/>
        </p:nvGrpSpPr>
        <p:grpSpPr>
          <a:xfrm>
            <a:off x="1938641" y="1999830"/>
            <a:ext cx="8154938" cy="2496114"/>
            <a:chOff x="2183009" y="350063"/>
            <a:chExt cx="8154938" cy="2496114"/>
          </a:xfrm>
        </p:grpSpPr>
        <p:grpSp>
          <p:nvGrpSpPr>
            <p:cNvPr id="4" name="Group 3"/>
            <p:cNvGrpSpPr/>
            <p:nvPr/>
          </p:nvGrpSpPr>
          <p:grpSpPr>
            <a:xfrm>
              <a:off x="2307513" y="658245"/>
              <a:ext cx="7876902" cy="2187932"/>
              <a:chOff x="2101670" y="1499991"/>
              <a:chExt cx="7876902" cy="2187932"/>
            </a:xfrm>
          </p:grpSpPr>
          <p:sp>
            <p:nvSpPr>
              <p:cNvPr id="7" name="Rounded Rectangle 6"/>
              <p:cNvSpPr/>
              <p:nvPr/>
            </p:nvSpPr>
            <p:spPr>
              <a:xfrm>
                <a:off x="2101670" y="1499991"/>
                <a:ext cx="7876902" cy="2187932"/>
              </a:xfrm>
              <a:prstGeom prst="roundRect">
                <a:avLst/>
              </a:prstGeom>
              <a:solidFill>
                <a:schemeClr val="bg1"/>
              </a:solidFill>
              <a:ln w="28575">
                <a:solidFill>
                  <a:srgbClr val="FF6699"/>
                </a:solidFill>
                <a:prstDash val="dash"/>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434937" y="1692103"/>
                <a:ext cx="7344000" cy="1569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200" b="1" dirty="0" err="1" smtClean="0">
                    <a:solidFill>
                      <a:srgbClr val="FF0000"/>
                    </a:solidFill>
                    <a:latin typeface="Cambria" panose="02040503050406030204" pitchFamily="18" charset="0"/>
                    <a:ea typeface="Cambria" panose="02040503050406030204" pitchFamily="18" charset="0"/>
                  </a:rPr>
                  <a:t>Kể</a:t>
                </a:r>
                <a:r>
                  <a:rPr lang="en-US" sz="3200" b="1" dirty="0" smtClean="0">
                    <a:solidFill>
                      <a:srgbClr val="FF0000"/>
                    </a:solidFill>
                    <a:latin typeface="Cambria" panose="02040503050406030204" pitchFamily="18" charset="0"/>
                    <a:ea typeface="Cambria" panose="02040503050406030204" pitchFamily="18" charset="0"/>
                  </a:rPr>
                  <a:t> </a:t>
                </a:r>
                <a:r>
                  <a:rPr lang="en-US" sz="3200" b="1" dirty="0" err="1" smtClean="0">
                    <a:solidFill>
                      <a:srgbClr val="FF0000"/>
                    </a:solidFill>
                    <a:latin typeface="Cambria" panose="02040503050406030204" pitchFamily="18" charset="0"/>
                    <a:ea typeface="Cambria" panose="02040503050406030204" pitchFamily="18" charset="0"/>
                  </a:rPr>
                  <a:t>tên</a:t>
                </a:r>
                <a:r>
                  <a:rPr lang="en-US" sz="3200" b="1" dirty="0" smtClean="0">
                    <a:solidFill>
                      <a:srgbClr val="FF0000"/>
                    </a:solidFill>
                    <a:latin typeface="Cambria" panose="02040503050406030204" pitchFamily="18" charset="0"/>
                    <a:ea typeface="Cambria" panose="02040503050406030204" pitchFamily="18" charset="0"/>
                  </a:rPr>
                  <a:t> </a:t>
                </a:r>
                <a:r>
                  <a:rPr lang="en-US" sz="3200" b="1" dirty="0" err="1" smtClean="0">
                    <a:solidFill>
                      <a:srgbClr val="FF0000"/>
                    </a:solidFill>
                    <a:latin typeface="Cambria" panose="02040503050406030204" pitchFamily="18" charset="0"/>
                    <a:ea typeface="Cambria" panose="02040503050406030204" pitchFamily="18" charset="0"/>
                  </a:rPr>
                  <a:t>nghề</a:t>
                </a:r>
                <a:r>
                  <a:rPr lang="en-US" sz="3200" b="1" dirty="0" smtClean="0">
                    <a:solidFill>
                      <a:srgbClr val="FF0000"/>
                    </a:solidFill>
                    <a:latin typeface="Cambria" panose="02040503050406030204" pitchFamily="18" charset="0"/>
                    <a:ea typeface="Cambria" panose="02040503050406030204" pitchFamily="18" charset="0"/>
                  </a:rPr>
                  <a:t> </a:t>
                </a:r>
                <a:r>
                  <a:rPr lang="en-US" sz="3200" b="1" dirty="0" err="1" smtClean="0">
                    <a:solidFill>
                      <a:srgbClr val="FF0000"/>
                    </a:solidFill>
                    <a:latin typeface="Cambria" panose="02040503050406030204" pitchFamily="18" charset="0"/>
                    <a:ea typeface="Cambria" panose="02040503050406030204" pitchFamily="18" charset="0"/>
                  </a:rPr>
                  <a:t>nghiệp</a:t>
                </a:r>
                <a:r>
                  <a:rPr lang="en-US" sz="3200" b="1" dirty="0" smtClean="0">
                    <a:solidFill>
                      <a:srgbClr val="FF0000"/>
                    </a:solidFill>
                    <a:latin typeface="Cambria" panose="02040503050406030204" pitchFamily="18" charset="0"/>
                    <a:ea typeface="Cambria" panose="02040503050406030204" pitchFamily="18" charset="0"/>
                  </a:rPr>
                  <a:t> </a:t>
                </a:r>
                <a:r>
                  <a:rPr lang="en-US" sz="3200" b="1" dirty="0" err="1" smtClean="0">
                    <a:solidFill>
                      <a:srgbClr val="FF0000"/>
                    </a:solidFill>
                    <a:latin typeface="Cambria" panose="02040503050406030204" pitchFamily="18" charset="0"/>
                    <a:ea typeface="Cambria" panose="02040503050406030204" pitchFamily="18" charset="0"/>
                  </a:rPr>
                  <a:t>mà</a:t>
                </a:r>
                <a:r>
                  <a:rPr lang="en-US" sz="3200" b="1" dirty="0" smtClean="0">
                    <a:solidFill>
                      <a:srgbClr val="FF0000"/>
                    </a:solidFill>
                    <a:latin typeface="Cambria" panose="02040503050406030204" pitchFamily="18" charset="0"/>
                    <a:ea typeface="Cambria" panose="02040503050406030204" pitchFamily="18" charset="0"/>
                  </a:rPr>
                  <a:t> </a:t>
                </a:r>
                <a:r>
                  <a:rPr lang="en-US" sz="3200" b="1" dirty="0" err="1" smtClean="0">
                    <a:solidFill>
                      <a:srgbClr val="FF0000"/>
                    </a:solidFill>
                    <a:latin typeface="Cambria" panose="02040503050406030204" pitchFamily="18" charset="0"/>
                    <a:ea typeface="Cambria" panose="02040503050406030204" pitchFamily="18" charset="0"/>
                  </a:rPr>
                  <a:t>em</a:t>
                </a:r>
                <a:r>
                  <a:rPr lang="en-US" sz="3200" b="1" dirty="0" smtClean="0">
                    <a:solidFill>
                      <a:srgbClr val="FF0000"/>
                    </a:solidFill>
                    <a:latin typeface="Cambria" panose="02040503050406030204" pitchFamily="18" charset="0"/>
                    <a:ea typeface="Cambria" panose="02040503050406030204" pitchFamily="18" charset="0"/>
                  </a:rPr>
                  <a:t> </a:t>
                </a:r>
                <a:r>
                  <a:rPr lang="en-US" sz="3200" b="1" dirty="0" err="1" smtClean="0">
                    <a:solidFill>
                      <a:srgbClr val="FF0000"/>
                    </a:solidFill>
                    <a:latin typeface="Cambria" panose="02040503050406030204" pitchFamily="18" charset="0"/>
                    <a:ea typeface="Cambria" panose="02040503050406030204" pitchFamily="18" charset="0"/>
                  </a:rPr>
                  <a:t>biết</a:t>
                </a:r>
                <a:r>
                  <a:rPr lang="en-US" sz="3200" b="1" dirty="0" smtClean="0">
                    <a:solidFill>
                      <a:srgbClr val="FF0000"/>
                    </a:solidFill>
                    <a:latin typeface="Cambria" panose="02040503050406030204" pitchFamily="18" charset="0"/>
                    <a:ea typeface="Cambria" panose="02040503050406030204" pitchFamily="18"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00FF"/>
                    </a:solidFill>
                    <a:effectLst/>
                    <a:uLnTx/>
                    <a:uFillTx/>
                    <a:latin typeface="Cambria" panose="02040503050406030204" pitchFamily="18" charset="0"/>
                    <a:ea typeface="Cambria" panose="02040503050406030204" pitchFamily="18" charset="0"/>
                  </a:rPr>
                  <a:t>(</a:t>
                </a:r>
                <a:r>
                  <a:rPr kumimoji="0" lang="en-US" sz="3200" b="1" i="0" u="none" strike="noStrike" kern="1200" cap="none" spc="0" normalizeH="0" baseline="0" noProof="0" dirty="0" err="1" smtClean="0">
                    <a:ln>
                      <a:noFill/>
                    </a:ln>
                    <a:solidFill>
                      <a:srgbClr val="0000FF"/>
                    </a:solidFill>
                    <a:effectLst/>
                    <a:uLnTx/>
                    <a:uFillTx/>
                    <a:latin typeface="Cambria" panose="02040503050406030204" pitchFamily="18" charset="0"/>
                    <a:ea typeface="Cambria" panose="02040503050406030204" pitchFamily="18" charset="0"/>
                  </a:rPr>
                  <a:t>Không</a:t>
                </a:r>
                <a:r>
                  <a:rPr kumimoji="0" lang="en-US" sz="3200" b="1" i="0" u="none" strike="noStrike" kern="1200" cap="none" spc="0" normalizeH="0" noProof="0" dirty="0" smtClean="0">
                    <a:ln>
                      <a:noFill/>
                    </a:ln>
                    <a:solidFill>
                      <a:srgbClr val="0000FF"/>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smtClean="0">
                    <a:ln>
                      <a:noFill/>
                    </a:ln>
                    <a:solidFill>
                      <a:srgbClr val="0000FF"/>
                    </a:solidFill>
                    <a:effectLst/>
                    <a:uLnTx/>
                    <a:uFillTx/>
                    <a:latin typeface="Cambria" panose="02040503050406030204" pitchFamily="18" charset="0"/>
                    <a:ea typeface="Cambria" panose="02040503050406030204" pitchFamily="18" charset="0"/>
                  </a:rPr>
                  <a:t>kể</a:t>
                </a:r>
                <a:r>
                  <a:rPr kumimoji="0" lang="en-US" sz="3200" b="1" i="0" u="none" strike="noStrike" kern="1200" cap="none" spc="0" normalizeH="0" noProof="0" dirty="0" smtClean="0">
                    <a:ln>
                      <a:noFill/>
                    </a:ln>
                    <a:solidFill>
                      <a:srgbClr val="0000FF"/>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smtClean="0">
                    <a:ln>
                      <a:noFill/>
                    </a:ln>
                    <a:solidFill>
                      <a:srgbClr val="0000FF"/>
                    </a:solidFill>
                    <a:effectLst/>
                    <a:uLnTx/>
                    <a:uFillTx/>
                    <a:latin typeface="Cambria" panose="02040503050406030204" pitchFamily="18" charset="0"/>
                    <a:ea typeface="Cambria" panose="02040503050406030204" pitchFamily="18" charset="0"/>
                  </a:rPr>
                  <a:t>lại</a:t>
                </a:r>
                <a:r>
                  <a:rPr kumimoji="0" lang="en-US" sz="3200" b="1" i="0" u="none" strike="noStrike" kern="1200" cap="none" spc="0" normalizeH="0" noProof="0" dirty="0" smtClean="0">
                    <a:ln>
                      <a:noFill/>
                    </a:ln>
                    <a:solidFill>
                      <a:srgbClr val="0000FF"/>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smtClean="0">
                    <a:ln>
                      <a:noFill/>
                    </a:ln>
                    <a:solidFill>
                      <a:srgbClr val="0000FF"/>
                    </a:solidFill>
                    <a:effectLst/>
                    <a:uLnTx/>
                    <a:uFillTx/>
                    <a:latin typeface="Cambria" panose="02040503050406030204" pitchFamily="18" charset="0"/>
                    <a:ea typeface="Cambria" panose="02040503050406030204" pitchFamily="18" charset="0"/>
                  </a:rPr>
                  <a:t>tên</a:t>
                </a:r>
                <a:r>
                  <a:rPr kumimoji="0" lang="en-US" sz="3200" b="1" i="0" u="none" strike="noStrike" kern="1200" cap="none" spc="0" normalizeH="0" noProof="0" dirty="0" smtClean="0">
                    <a:ln>
                      <a:noFill/>
                    </a:ln>
                    <a:solidFill>
                      <a:srgbClr val="0000FF"/>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smtClean="0">
                    <a:ln>
                      <a:noFill/>
                    </a:ln>
                    <a:solidFill>
                      <a:srgbClr val="0000FF"/>
                    </a:solidFill>
                    <a:effectLst/>
                    <a:uLnTx/>
                    <a:uFillTx/>
                    <a:latin typeface="Cambria" panose="02040503050406030204" pitchFamily="18" charset="0"/>
                    <a:ea typeface="Cambria" panose="02040503050406030204" pitchFamily="18" charset="0"/>
                  </a:rPr>
                  <a:t>mà</a:t>
                </a:r>
                <a:r>
                  <a:rPr kumimoji="0" lang="en-US" sz="3200" b="1" i="0" u="none" strike="noStrike" kern="1200" cap="none" spc="0" normalizeH="0" noProof="0" dirty="0" smtClean="0">
                    <a:ln>
                      <a:noFill/>
                    </a:ln>
                    <a:solidFill>
                      <a:srgbClr val="0000FF"/>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smtClean="0">
                    <a:ln>
                      <a:noFill/>
                    </a:ln>
                    <a:solidFill>
                      <a:srgbClr val="0000FF"/>
                    </a:solidFill>
                    <a:effectLst/>
                    <a:uLnTx/>
                    <a:uFillTx/>
                    <a:latin typeface="Cambria" panose="02040503050406030204" pitchFamily="18" charset="0"/>
                    <a:ea typeface="Cambria" panose="02040503050406030204" pitchFamily="18" charset="0"/>
                  </a:rPr>
                  <a:t>bạn</a:t>
                </a:r>
                <a:r>
                  <a:rPr kumimoji="0" lang="en-US" sz="3200" b="1" i="0" u="none" strike="noStrike" kern="1200" cap="none" spc="0" normalizeH="0" noProof="0" dirty="0" smtClean="0">
                    <a:ln>
                      <a:noFill/>
                    </a:ln>
                    <a:solidFill>
                      <a:srgbClr val="0000FF"/>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smtClean="0">
                    <a:ln>
                      <a:noFill/>
                    </a:ln>
                    <a:solidFill>
                      <a:srgbClr val="0000FF"/>
                    </a:solidFill>
                    <a:effectLst/>
                    <a:uLnTx/>
                    <a:uFillTx/>
                    <a:latin typeface="Cambria" panose="02040503050406030204" pitchFamily="18" charset="0"/>
                    <a:ea typeface="Cambria" panose="02040503050406030204" pitchFamily="18" charset="0"/>
                  </a:rPr>
                  <a:t>đã</a:t>
                </a:r>
                <a:r>
                  <a:rPr kumimoji="0" lang="en-US" sz="3200" b="1" i="0" u="none" strike="noStrike" kern="1200" cap="none" spc="0" normalizeH="0" noProof="0" dirty="0" smtClean="0">
                    <a:ln>
                      <a:noFill/>
                    </a:ln>
                    <a:solidFill>
                      <a:srgbClr val="0000FF"/>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smtClean="0">
                    <a:ln>
                      <a:noFill/>
                    </a:ln>
                    <a:solidFill>
                      <a:srgbClr val="0000FF"/>
                    </a:solidFill>
                    <a:effectLst/>
                    <a:uLnTx/>
                    <a:uFillTx/>
                    <a:latin typeface="Cambria" panose="02040503050406030204" pitchFamily="18" charset="0"/>
                    <a:ea typeface="Cambria" panose="02040503050406030204" pitchFamily="18" charset="0"/>
                  </a:rPr>
                  <a:t>nêu</a:t>
                </a:r>
                <a:r>
                  <a:rPr lang="en-US" sz="3200" b="1" dirty="0">
                    <a:solidFill>
                      <a:srgbClr val="0000FF"/>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96400" l="0" r="97899">
                          <a14:foregroundMark x1="6303" y1="57600" x2="17227" y2="65600"/>
                        </a14:backgroundRemoval>
                      </a14:imgEffect>
                    </a14:imgLayer>
                  </a14:imgProps>
                </a:ext>
                <a:ext uri="{28A0092B-C50C-407E-A947-70E740481C1C}">
                  <a14:useLocalDpi xmlns:a14="http://schemas.microsoft.com/office/drawing/2010/main" val="0"/>
                </a:ext>
              </a:extLst>
            </a:blip>
            <a:stretch>
              <a:fillRect/>
            </a:stretch>
          </p:blipFill>
          <p:spPr>
            <a:xfrm>
              <a:off x="9204546" y="350063"/>
              <a:ext cx="1133401" cy="1190548"/>
            </a:xfrm>
            <a:prstGeom prst="rect">
              <a:avLst/>
            </a:prstGeom>
          </p:spPr>
        </p:pic>
        <p:pic>
          <p:nvPicPr>
            <p:cNvPr id="6" name="Picture 5"/>
            <p:cNvPicPr>
              <a:picLocks noChangeAspect="1"/>
            </p:cNvPicPr>
            <p:nvPr/>
          </p:nvPicPr>
          <p:blipFill>
            <a:blip r:embed="rId5"/>
            <a:stretch>
              <a:fillRect/>
            </a:stretch>
          </p:blipFill>
          <p:spPr>
            <a:xfrm>
              <a:off x="2183009" y="350063"/>
              <a:ext cx="1055124" cy="1009514"/>
            </a:xfrm>
            <a:prstGeom prst="rect">
              <a:avLst/>
            </a:prstGeom>
          </p:spPr>
        </p:pic>
      </p:grpSp>
      <p:sp>
        <p:nvSpPr>
          <p:cNvPr id="10" name="文本框 38"/>
          <p:cNvSpPr txBox="1"/>
          <p:nvPr/>
        </p:nvSpPr>
        <p:spPr>
          <a:xfrm>
            <a:off x="487351" y="580335"/>
            <a:ext cx="11162121" cy="1323439"/>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8000" dirty="0" err="1"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Trò</a:t>
            </a:r>
            <a:r>
              <a:rPr lang="en-US" altLang="zh-CN" sz="8000" dirty="0"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8000" dirty="0" err="1"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chơi</a:t>
            </a:r>
            <a:r>
              <a:rPr lang="en-US" altLang="zh-CN" sz="80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8000" dirty="0"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TRUYỀN ĐIỆN”</a:t>
            </a:r>
            <a:endParaRPr lang="zh-CN" altLang="en-US" sz="80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Tree>
    <p:extLst>
      <p:ext uri="{BB962C8B-B14F-4D97-AF65-F5344CB8AC3E}">
        <p14:creationId xmlns:p14="http://schemas.microsoft.com/office/powerpoint/2010/main" val="3101075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103" t="4349" r="5201" b="6051"/>
          <a:stretch/>
        </p:blipFill>
        <p:spPr>
          <a:xfrm>
            <a:off x="0" y="43542"/>
            <a:ext cx="12192000" cy="6786062"/>
          </a:xfrm>
          <a:prstGeom prst="rect">
            <a:avLst/>
          </a:prstGeom>
        </p:spPr>
      </p:pic>
      <p:pic>
        <p:nvPicPr>
          <p:cNvPr id="4"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621" y="1868683"/>
            <a:ext cx="2455816" cy="3192562"/>
          </a:xfrm>
          <a:prstGeom prst="rect">
            <a:avLst/>
          </a:prstGeom>
        </p:spPr>
      </p:pic>
      <p:sp>
        <p:nvSpPr>
          <p:cNvPr id="5" name="Speech Bubble: Oval 9">
            <a:extLst>
              <a:ext uri="{FF2B5EF4-FFF2-40B4-BE49-F238E27FC236}">
                <a16:creationId xmlns:a16="http://schemas.microsoft.com/office/drawing/2014/main" id="{7242D3E7-C1CC-5917-A9C9-1DFAF6DBB850}"/>
              </a:ext>
            </a:extLst>
          </p:cNvPr>
          <p:cNvSpPr/>
          <p:nvPr/>
        </p:nvSpPr>
        <p:spPr>
          <a:xfrm>
            <a:off x="4778101" y="1273124"/>
            <a:ext cx="5585099" cy="366470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smtClean="0">
                <a:solidFill>
                  <a:srgbClr val="FF0000"/>
                </a:solidFill>
                <a:latin typeface="Times New Roman" pitchFamily="18" charset="0"/>
                <a:ea typeface="Cambria" panose="02040503050406030204" pitchFamily="18" charset="0"/>
                <a:cs typeface="Times New Roman" pitchFamily="18" charset="0"/>
              </a:rPr>
              <a:t>KẾT LUẬN</a:t>
            </a:r>
          </a:p>
          <a:p>
            <a:pPr algn="ctr"/>
            <a:r>
              <a:rPr lang="en-US" sz="3600" b="1" dirty="0" err="1" smtClean="0">
                <a:solidFill>
                  <a:srgbClr val="0000FF"/>
                </a:solidFill>
                <a:latin typeface="Times New Roman" pitchFamily="18" charset="0"/>
                <a:ea typeface="Cambria" panose="02040503050406030204" pitchFamily="18" charset="0"/>
                <a:cs typeface="Times New Roman" pitchFamily="18" charset="0"/>
              </a:rPr>
              <a:t>Cần</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thể</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hiện</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lòng</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biết</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ơn</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người</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lao</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động</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bằng</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lời</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nói</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việc</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làm</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p>
          <a:p>
            <a:pPr algn="ctr"/>
            <a:r>
              <a:rPr lang="en-US" sz="3600" b="1" dirty="0" err="1" smtClean="0">
                <a:solidFill>
                  <a:srgbClr val="0000FF"/>
                </a:solidFill>
                <a:latin typeface="Times New Roman" pitchFamily="18" charset="0"/>
                <a:ea typeface="Cambria" panose="02040503050406030204" pitchFamily="18" charset="0"/>
                <a:cs typeface="Times New Roman" pitchFamily="18" charset="0"/>
              </a:rPr>
              <a:t>cụ</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thể</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phù</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hợp</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với</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lứa</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tuổi</a:t>
            </a:r>
            <a:r>
              <a:rPr lang="en-US" sz="3600" b="1" dirty="0" smtClean="0">
                <a:solidFill>
                  <a:srgbClr val="0000FF"/>
                </a:solidFill>
                <a:latin typeface="Times New Roman" pitchFamily="18" charset="0"/>
                <a:ea typeface="Cambria" panose="02040503050406030204" pitchFamily="18" charset="0"/>
                <a:cs typeface="Times New Roman" pitchFamily="18" charset="0"/>
              </a:rPr>
              <a:t>.</a:t>
            </a:r>
            <a:endParaRPr lang="en-US" sz="3600" b="1" dirty="0">
              <a:solidFill>
                <a:srgbClr val="0000FF"/>
              </a:solidFill>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897842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图片 22" descr="黑白色的花&#10;&#10;中度可信度描述已自动生成">
            <a:extLst>
              <a:ext uri="{FF2B5EF4-FFF2-40B4-BE49-F238E27FC236}">
                <a16:creationId xmlns:a16="http://schemas.microsoft.com/office/drawing/2014/main" id="{09E5CCBB-26B8-8378-2323-200BFC0178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462" b="21462"/>
          <a:stretch/>
        </p:blipFill>
        <p:spPr>
          <a:xfrm>
            <a:off x="1850418" y="930963"/>
            <a:ext cx="7885161" cy="4500548"/>
          </a:xfrm>
          <a:prstGeom prst="rect">
            <a:avLst/>
          </a:prstGeom>
        </p:spPr>
      </p:pic>
      <p:pic>
        <p:nvPicPr>
          <p:cNvPr id="11" name="图片 10" descr="图片包含 图标&#10;&#10;描述已自动生成">
            <a:extLst>
              <a:ext uri="{FF2B5EF4-FFF2-40B4-BE49-F238E27FC236}">
                <a16:creationId xmlns:a16="http://schemas.microsoft.com/office/drawing/2014/main" id="{18E96586-37DE-AC84-4925-4FBABD8E46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227"/>
          <a:stretch/>
        </p:blipFill>
        <p:spPr>
          <a:xfrm>
            <a:off x="0" y="4664990"/>
            <a:ext cx="12192000" cy="2193010"/>
          </a:xfrm>
          <a:prstGeom prst="rect">
            <a:avLst/>
          </a:prstGeom>
        </p:spPr>
      </p:pic>
      <p:pic>
        <p:nvPicPr>
          <p:cNvPr id="21" name="图片 20" descr="图标&#10;&#10;描述已自动生成">
            <a:extLst>
              <a:ext uri="{FF2B5EF4-FFF2-40B4-BE49-F238E27FC236}">
                <a16:creationId xmlns:a16="http://schemas.microsoft.com/office/drawing/2014/main" id="{43191343-22AF-A06C-370E-C10C4387F1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915" y="-1"/>
            <a:ext cx="3605933" cy="3605933"/>
          </a:xfrm>
          <a:prstGeom prst="rect">
            <a:avLst/>
          </a:prstGeom>
        </p:spPr>
      </p:pic>
      <p:pic>
        <p:nvPicPr>
          <p:cNvPr id="34" name="图片 33" descr="背景图案&#10;&#10;描述已自动生成">
            <a:extLst>
              <a:ext uri="{FF2B5EF4-FFF2-40B4-BE49-F238E27FC236}">
                <a16:creationId xmlns:a16="http://schemas.microsoft.com/office/drawing/2014/main" id="{A1BF9799-8502-CC58-6A93-B28009643A16}"/>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186978" y="2852978"/>
            <a:ext cx="4005022" cy="4005022"/>
          </a:xfrm>
          <a:prstGeom prst="rect">
            <a:avLst/>
          </a:prstGeom>
        </p:spPr>
      </p:pic>
      <p:pic>
        <p:nvPicPr>
          <p:cNvPr id="9" name="Picture 8"/>
          <p:cNvPicPr>
            <a:picLocks noChangeAspect="1"/>
          </p:cNvPicPr>
          <p:nvPr/>
        </p:nvPicPr>
        <p:blipFill>
          <a:blip r:embed="rId8"/>
          <a:stretch>
            <a:fillRect/>
          </a:stretch>
        </p:blipFill>
        <p:spPr>
          <a:xfrm>
            <a:off x="1732779" y="1486687"/>
            <a:ext cx="7885233" cy="3824338"/>
          </a:xfrm>
          <a:prstGeom prst="rect">
            <a:avLst/>
          </a:prstGeom>
        </p:spPr>
      </p:pic>
      <p:pic>
        <p:nvPicPr>
          <p:cNvPr id="19" name="图片 13" descr="图标&#10;&#10;描述已自动生成">
            <a:extLst>
              <a:ext uri="{FF2B5EF4-FFF2-40B4-BE49-F238E27FC236}">
                <a16:creationId xmlns:a16="http://schemas.microsoft.com/office/drawing/2014/main" id="{6A4A0D34-673C-1386-3565-B3A91FFAE6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12437" y="4019227"/>
            <a:ext cx="1291526" cy="1291526"/>
          </a:xfrm>
          <a:prstGeom prst="rect">
            <a:avLst/>
          </a:prstGeom>
        </p:spPr>
      </p:pic>
    </p:spTree>
    <p:extLst>
      <p:ext uri="{BB962C8B-B14F-4D97-AF65-F5344CB8AC3E}">
        <p14:creationId xmlns:p14="http://schemas.microsoft.com/office/powerpoint/2010/main" val="791499419"/>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09451" y="1998617"/>
            <a:ext cx="1069614" cy="1058092"/>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9Slide03 Kaleko 105 Round Bold" pitchFamily="2" charset="0"/>
              </a:rPr>
              <a:t>1</a:t>
            </a:r>
          </a:p>
        </p:txBody>
      </p:sp>
      <p:sp>
        <p:nvSpPr>
          <p:cNvPr id="3" name="圆角矩形 6">
            <a:extLst>
              <a:ext uri="{FF2B5EF4-FFF2-40B4-BE49-F238E27FC236}">
                <a16:creationId xmlns:a16="http://schemas.microsoft.com/office/drawing/2014/main" id="{173CBCCC-E337-D629-688D-27734993821D}"/>
              </a:ext>
            </a:extLst>
          </p:cNvPr>
          <p:cNvSpPr/>
          <p:nvPr/>
        </p:nvSpPr>
        <p:spPr>
          <a:xfrm>
            <a:off x="1853384" y="1544235"/>
            <a:ext cx="9968502" cy="2217868"/>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Hãy chia sẻ một số việc em đã làm để thể hiện lòng biết ơn người lao động. Khi đó em cảm thấy thế nào?</a:t>
            </a:r>
            <a:endParaRPr kumimoji="1" lang="zh-CN" altLang="en-US" sz="40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1525487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8" descr="图片包含 游戏机, 物体, 钟表, 花&#10;&#10;描述已自动生成">
            <a:extLst>
              <a:ext uri="{FF2B5EF4-FFF2-40B4-BE49-F238E27FC236}">
                <a16:creationId xmlns:a16="http://schemas.microsoft.com/office/drawing/2014/main" id="{9F9D2F69-0F80-5E8B-720D-8DF531E998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1293"/>
          <a:stretch/>
        </p:blipFill>
        <p:spPr>
          <a:xfrm>
            <a:off x="0" y="0"/>
            <a:ext cx="12192000" cy="2557220"/>
          </a:xfrm>
          <a:prstGeom prst="rect">
            <a:avLst/>
          </a:prstGeom>
        </p:spPr>
      </p:pic>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67" b="53515" l="10788" r="45091">
                        <a14:foregroundMark x1="33455" y1="15939" x2="32970" y2="36000"/>
                      </a14:backgroundRemoval>
                    </a14:imgEffect>
                  </a14:imgLayer>
                </a14:imgProps>
              </a:ext>
              <a:ext uri="{28A0092B-C50C-407E-A947-70E740481C1C}">
                <a14:useLocalDpi xmlns:a14="http://schemas.microsoft.com/office/drawing/2010/main" val="0"/>
              </a:ext>
            </a:extLst>
          </a:blip>
          <a:srcRect l="8349" r="53175" b="45714"/>
          <a:stretch/>
        </p:blipFill>
        <p:spPr>
          <a:xfrm>
            <a:off x="8490856" y="1996278"/>
            <a:ext cx="3540036" cy="4994605"/>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1273" b="98423" l="9938" r="92902"/>
                    </a14:imgEffect>
                  </a14:imgLayer>
                </a14:imgProps>
              </a:ext>
              <a:ext uri="{28A0092B-C50C-407E-A947-70E740481C1C}">
                <a14:useLocalDpi xmlns:a14="http://schemas.microsoft.com/office/drawing/2010/main" val="0"/>
              </a:ext>
            </a:extLst>
          </a:blip>
          <a:stretch>
            <a:fillRect/>
          </a:stretch>
        </p:blipFill>
        <p:spPr>
          <a:xfrm>
            <a:off x="5394960" y="2090444"/>
            <a:ext cx="3366943" cy="4926107"/>
          </a:xfrm>
          <a:prstGeom prst="rect">
            <a:avLst/>
          </a:prstGeom>
        </p:spPr>
      </p:pic>
      <p:grpSp>
        <p:nvGrpSpPr>
          <p:cNvPr id="7" name="Group 6"/>
          <p:cNvGrpSpPr/>
          <p:nvPr/>
        </p:nvGrpSpPr>
        <p:grpSpPr>
          <a:xfrm>
            <a:off x="162701" y="2195960"/>
            <a:ext cx="4213356" cy="1577100"/>
            <a:chOff x="8813651" y="1042386"/>
            <a:chExt cx="2438243" cy="1577100"/>
          </a:xfrm>
        </p:grpSpPr>
        <p:sp>
          <p:nvSpPr>
            <p:cNvPr id="8" name="TextBox 7"/>
            <p:cNvSpPr txBox="1"/>
            <p:nvPr/>
          </p:nvSpPr>
          <p:spPr>
            <a:xfrm>
              <a:off x="8813651" y="1042386"/>
              <a:ext cx="2438243" cy="1569660"/>
            </a:xfrm>
            <a:prstGeom prst="rect">
              <a:avLst/>
            </a:prstGeom>
            <a:noFill/>
          </p:spPr>
          <p:txBody>
            <a:bodyPr wrap="square" rtlCol="0">
              <a:spAutoFit/>
            </a:bodyPr>
            <a:lstStyle/>
            <a:p>
              <a:r>
                <a:rPr lang="en-US" sz="9600">
                  <a:ln w="1174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 </a:t>
              </a:r>
              <a:r>
                <a:rPr lang="en-US" sz="9600" smtClean="0">
                  <a:ln w="196850">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Phóng</a:t>
              </a:r>
              <a:endParaRPr lang="en-US" sz="9600">
                <a:ln w="196850">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endParaRPr>
            </a:p>
          </p:txBody>
        </p:sp>
        <p:sp>
          <p:nvSpPr>
            <p:cNvPr id="9" name="TextBox 8"/>
            <p:cNvSpPr txBox="1"/>
            <p:nvPr/>
          </p:nvSpPr>
          <p:spPr>
            <a:xfrm>
              <a:off x="8813651" y="1049826"/>
              <a:ext cx="2438243" cy="1569660"/>
            </a:xfrm>
            <a:prstGeom prst="rect">
              <a:avLst/>
            </a:prstGeom>
            <a:noFill/>
          </p:spPr>
          <p:txBody>
            <a:bodyPr wrap="square" rtlCol="0">
              <a:spAutoFit/>
            </a:bodyPr>
            <a:lstStyle/>
            <a:p>
              <a:r>
                <a:rPr lang="en-US" sz="9600" dirty="0">
                  <a:solidFill>
                    <a:srgbClr val="FF3399"/>
                  </a:solidFill>
                  <a:effectLst>
                    <a:outerShdw blurRad="38100" dist="38100" dir="2700000" algn="tl">
                      <a:srgbClr val="000000">
                        <a:alpha val="43137"/>
                      </a:srgbClr>
                    </a:outerShdw>
                  </a:effectLst>
                  <a:latin typeface="UTM Arruba KT" panose="02040603050506020204" pitchFamily="18" charset="0"/>
                </a:rPr>
                <a:t> </a:t>
              </a:r>
              <a:r>
                <a:rPr lang="en-US" sz="9600" dirty="0" err="1" smtClean="0">
                  <a:solidFill>
                    <a:srgbClr val="FF3399"/>
                  </a:solidFill>
                  <a:effectLst>
                    <a:outerShdw blurRad="38100" dist="38100" dir="2700000" algn="tl">
                      <a:srgbClr val="000000">
                        <a:alpha val="43137"/>
                      </a:srgbClr>
                    </a:outerShdw>
                  </a:effectLst>
                  <a:latin typeface="UTM Arruba KT" panose="02040603050506020204" pitchFamily="18" charset="0"/>
                </a:rPr>
                <a:t>P</a:t>
              </a:r>
              <a:r>
                <a:rPr lang="en-US" sz="9600" dirty="0" err="1" smtClean="0">
                  <a:solidFill>
                    <a:srgbClr val="33CC33"/>
                  </a:solidFill>
                  <a:effectLst>
                    <a:outerShdw blurRad="38100" dist="38100" dir="2700000" algn="tl">
                      <a:srgbClr val="000000">
                        <a:alpha val="43137"/>
                      </a:srgbClr>
                    </a:outerShdw>
                  </a:effectLst>
                  <a:latin typeface="UTM Arruba KT" panose="02040603050506020204" pitchFamily="18" charset="0"/>
                </a:rPr>
                <a:t>h</a:t>
              </a:r>
              <a:r>
                <a:rPr lang="en-US" sz="9600" dirty="0" err="1" smtClean="0">
                  <a:solidFill>
                    <a:srgbClr val="FF6600"/>
                  </a:solidFill>
                  <a:effectLst>
                    <a:outerShdw blurRad="38100" dist="38100" dir="2700000" algn="tl">
                      <a:srgbClr val="000000">
                        <a:alpha val="43137"/>
                      </a:srgbClr>
                    </a:outerShdw>
                  </a:effectLst>
                  <a:latin typeface="UTM Arruba KT" panose="02040603050506020204" pitchFamily="18" charset="0"/>
                </a:rPr>
                <a:t>ó</a:t>
              </a:r>
              <a:r>
                <a:rPr lang="en-US" sz="9600" dirty="0" err="1" smtClean="0">
                  <a:solidFill>
                    <a:srgbClr val="7030A0"/>
                  </a:solidFill>
                  <a:effectLst>
                    <a:outerShdw blurRad="38100" dist="38100" dir="2700000" algn="tl">
                      <a:srgbClr val="000000">
                        <a:alpha val="43137"/>
                      </a:srgbClr>
                    </a:outerShdw>
                  </a:effectLst>
                  <a:latin typeface="UTM Arruba KT" panose="02040603050506020204" pitchFamily="18" charset="0"/>
                </a:rPr>
                <a:t>n</a:t>
              </a:r>
              <a:r>
                <a:rPr lang="en-US" sz="9600" dirty="0" err="1" smtClean="0">
                  <a:solidFill>
                    <a:srgbClr val="FFFF00"/>
                  </a:solidFill>
                  <a:effectLst>
                    <a:outerShdw blurRad="38100" dist="38100" dir="2700000" algn="tl">
                      <a:srgbClr val="000000">
                        <a:alpha val="43137"/>
                      </a:srgbClr>
                    </a:outerShdw>
                  </a:effectLst>
                  <a:latin typeface="UTM Arruba KT" panose="02040603050506020204" pitchFamily="18" charset="0"/>
                </a:rPr>
                <a:t>g</a:t>
              </a:r>
              <a:endParaRPr lang="en-US" sz="9600" dirty="0">
                <a:solidFill>
                  <a:srgbClr val="FFFF00"/>
                </a:solidFill>
                <a:effectLst>
                  <a:outerShdw blurRad="38100" dist="38100" dir="2700000" algn="tl">
                    <a:srgbClr val="000000">
                      <a:alpha val="43137"/>
                    </a:srgbClr>
                  </a:outerShdw>
                </a:effectLst>
                <a:latin typeface="UTM Arruba KT" panose="02040603050506020204" pitchFamily="18" charset="0"/>
              </a:endParaRPr>
            </a:p>
          </p:txBody>
        </p:sp>
      </p:grpSp>
      <p:grpSp>
        <p:nvGrpSpPr>
          <p:cNvPr id="10" name="Group 9"/>
          <p:cNvGrpSpPr/>
          <p:nvPr/>
        </p:nvGrpSpPr>
        <p:grpSpPr>
          <a:xfrm>
            <a:off x="1590907" y="3705030"/>
            <a:ext cx="3642945" cy="1577100"/>
            <a:chOff x="9319956" y="2288881"/>
            <a:chExt cx="3642945" cy="1577100"/>
          </a:xfrm>
        </p:grpSpPr>
        <p:sp>
          <p:nvSpPr>
            <p:cNvPr id="11" name="TextBox 10"/>
            <p:cNvSpPr txBox="1"/>
            <p:nvPr/>
          </p:nvSpPr>
          <p:spPr>
            <a:xfrm>
              <a:off x="9319956" y="2288881"/>
              <a:ext cx="3642945" cy="1569660"/>
            </a:xfrm>
            <a:prstGeom prst="rect">
              <a:avLst/>
            </a:prstGeom>
            <a:noFill/>
          </p:spPr>
          <p:txBody>
            <a:bodyPr wrap="square" rtlCol="0">
              <a:spAutoFit/>
            </a:bodyPr>
            <a:lstStyle/>
            <a:p>
              <a:r>
                <a:rPr lang="en-US" sz="9600">
                  <a:solidFill>
                    <a:schemeClr val="bg1"/>
                  </a:solidFill>
                  <a:effectLst>
                    <a:outerShdw blurRad="38100" dist="38100" dir="2700000" algn="tl">
                      <a:srgbClr val="000000">
                        <a:alpha val="43137"/>
                      </a:srgbClr>
                    </a:outerShdw>
                  </a:effectLst>
                  <a:latin typeface="UTM Arruba KT" panose="02040603050506020204" pitchFamily="18" charset="0"/>
                </a:rPr>
                <a:t> </a:t>
              </a:r>
              <a:r>
                <a:rPr lang="en-US" sz="9600" smtClean="0">
                  <a:ln w="1682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viên</a:t>
              </a:r>
              <a:endParaRPr lang="en-US" sz="9600">
                <a:ln w="1682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endParaRPr>
            </a:p>
          </p:txBody>
        </p:sp>
        <p:sp>
          <p:nvSpPr>
            <p:cNvPr id="12" name="TextBox 11"/>
            <p:cNvSpPr txBox="1"/>
            <p:nvPr/>
          </p:nvSpPr>
          <p:spPr>
            <a:xfrm>
              <a:off x="9319956" y="2296321"/>
              <a:ext cx="3642945" cy="1569660"/>
            </a:xfrm>
            <a:prstGeom prst="rect">
              <a:avLst/>
            </a:prstGeom>
            <a:noFill/>
          </p:spPr>
          <p:txBody>
            <a:bodyPr wrap="square" rtlCol="0">
              <a:spAutoFit/>
            </a:bodyPr>
            <a:lstStyle/>
            <a:p>
              <a:r>
                <a:rPr lang="en-US" sz="9600" dirty="0">
                  <a:latin typeface="UTM Arruba KT" panose="02040603050506020204" pitchFamily="18" charset="0"/>
                </a:rPr>
                <a:t> </a:t>
              </a:r>
              <a:r>
                <a:rPr lang="en-US" sz="9600" dirty="0" err="1" smtClean="0">
                  <a:solidFill>
                    <a:srgbClr val="00B0F0"/>
                  </a:solidFill>
                  <a:effectLst>
                    <a:outerShdw blurRad="38100" dist="38100" dir="2700000" algn="tl">
                      <a:srgbClr val="000000">
                        <a:alpha val="43137"/>
                      </a:srgbClr>
                    </a:outerShdw>
                  </a:effectLst>
                  <a:latin typeface="UTM Arruba KT" panose="02040603050506020204" pitchFamily="18" charset="0"/>
                </a:rPr>
                <a:t>v</a:t>
              </a:r>
              <a:r>
                <a:rPr lang="en-US" sz="9600" dirty="0" err="1" smtClean="0">
                  <a:effectLst>
                    <a:outerShdw blurRad="38100" dist="38100" dir="2700000" algn="tl">
                      <a:srgbClr val="000000">
                        <a:alpha val="43137"/>
                      </a:srgbClr>
                    </a:outerShdw>
                  </a:effectLst>
                  <a:latin typeface="UTM Arruba KT" panose="02040603050506020204" pitchFamily="18" charset="0"/>
                </a:rPr>
                <a:t>i</a:t>
              </a:r>
              <a:r>
                <a:rPr lang="en-US" sz="9600" dirty="0" err="1" smtClean="0">
                  <a:solidFill>
                    <a:srgbClr val="FF0000"/>
                  </a:solidFill>
                  <a:effectLst>
                    <a:outerShdw blurRad="38100" dist="38100" dir="2700000" algn="tl">
                      <a:srgbClr val="000000">
                        <a:alpha val="43137"/>
                      </a:srgbClr>
                    </a:outerShdw>
                  </a:effectLst>
                  <a:latin typeface="UTM Arruba KT" panose="02040603050506020204" pitchFamily="18" charset="0"/>
                </a:rPr>
                <a:t>ê</a:t>
              </a:r>
              <a:r>
                <a:rPr lang="en-US" sz="9600" dirty="0" err="1" smtClean="0">
                  <a:solidFill>
                    <a:srgbClr val="008080"/>
                  </a:solidFill>
                  <a:effectLst>
                    <a:outerShdw blurRad="38100" dist="38100" dir="2700000" algn="tl">
                      <a:srgbClr val="000000">
                        <a:alpha val="43137"/>
                      </a:srgbClr>
                    </a:outerShdw>
                  </a:effectLst>
                  <a:latin typeface="UTM Arruba KT" panose="02040603050506020204" pitchFamily="18" charset="0"/>
                </a:rPr>
                <a:t>n</a:t>
              </a:r>
              <a:endParaRPr lang="en-US" sz="9600" dirty="0">
                <a:solidFill>
                  <a:srgbClr val="008080"/>
                </a:solidFill>
                <a:effectLst>
                  <a:outerShdw blurRad="38100" dist="38100" dir="2700000" algn="tl">
                    <a:srgbClr val="000000">
                      <a:alpha val="43137"/>
                    </a:srgbClr>
                  </a:outerShdw>
                </a:effectLst>
                <a:latin typeface="UTM Arruba KT" panose="02040603050506020204" pitchFamily="18" charset="0"/>
              </a:endParaRPr>
            </a:p>
          </p:txBody>
        </p:sp>
      </p:grpSp>
      <p:grpSp>
        <p:nvGrpSpPr>
          <p:cNvPr id="13" name="Group 12"/>
          <p:cNvGrpSpPr/>
          <p:nvPr/>
        </p:nvGrpSpPr>
        <p:grpSpPr>
          <a:xfrm>
            <a:off x="2785824" y="5049149"/>
            <a:ext cx="3642946" cy="1613830"/>
            <a:chOff x="9319955" y="2288881"/>
            <a:chExt cx="3642946" cy="1613830"/>
          </a:xfrm>
        </p:grpSpPr>
        <p:sp>
          <p:nvSpPr>
            <p:cNvPr id="14" name="TextBox 13"/>
            <p:cNvSpPr txBox="1"/>
            <p:nvPr/>
          </p:nvSpPr>
          <p:spPr>
            <a:xfrm>
              <a:off x="9319956" y="2288881"/>
              <a:ext cx="3642945" cy="1569660"/>
            </a:xfrm>
            <a:prstGeom prst="rect">
              <a:avLst/>
            </a:prstGeom>
            <a:noFill/>
          </p:spPr>
          <p:txBody>
            <a:bodyPr wrap="square" rtlCol="0">
              <a:spAutoFit/>
            </a:bodyPr>
            <a:lstStyle/>
            <a:p>
              <a:r>
                <a:rPr lang="en-US" sz="9600">
                  <a:solidFill>
                    <a:schemeClr val="bg1"/>
                  </a:solidFill>
                  <a:effectLst>
                    <a:outerShdw blurRad="38100" dist="38100" dir="2700000" algn="tl">
                      <a:srgbClr val="000000">
                        <a:alpha val="43137"/>
                      </a:srgbClr>
                    </a:outerShdw>
                  </a:effectLst>
                  <a:latin typeface="UTM Arruba KT" panose="02040603050506020204" pitchFamily="18" charset="0"/>
                </a:rPr>
                <a:t> </a:t>
              </a:r>
              <a:r>
                <a:rPr lang="en-US" sz="9600" smtClean="0">
                  <a:ln w="1682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nhí</a:t>
              </a:r>
              <a:endParaRPr lang="en-US" sz="9600">
                <a:ln w="1682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endParaRPr>
            </a:p>
          </p:txBody>
        </p:sp>
        <p:sp>
          <p:nvSpPr>
            <p:cNvPr id="15" name="TextBox 14"/>
            <p:cNvSpPr txBox="1"/>
            <p:nvPr/>
          </p:nvSpPr>
          <p:spPr>
            <a:xfrm>
              <a:off x="9319955" y="2333051"/>
              <a:ext cx="3642945" cy="1569660"/>
            </a:xfrm>
            <a:prstGeom prst="rect">
              <a:avLst/>
            </a:prstGeom>
            <a:noFill/>
          </p:spPr>
          <p:txBody>
            <a:bodyPr wrap="square" rtlCol="0">
              <a:spAutoFit/>
            </a:bodyPr>
            <a:lstStyle/>
            <a:p>
              <a:r>
                <a:rPr lang="en-US" sz="9600">
                  <a:latin typeface="UTM Arruba KT" panose="02040603050506020204" pitchFamily="18" charset="0"/>
                </a:rPr>
                <a:t> </a:t>
              </a:r>
              <a:r>
                <a:rPr lang="en-US" sz="9600" smtClean="0">
                  <a:solidFill>
                    <a:srgbClr val="FF0066"/>
                  </a:solidFill>
                  <a:effectLst>
                    <a:outerShdw blurRad="38100" dist="38100" dir="2700000" algn="tl">
                      <a:srgbClr val="000000">
                        <a:alpha val="43137"/>
                      </a:srgbClr>
                    </a:outerShdw>
                  </a:effectLst>
                  <a:latin typeface="UTM Arruba KT" panose="02040603050506020204" pitchFamily="18" charset="0"/>
                </a:rPr>
                <a:t>n</a:t>
              </a:r>
              <a:r>
                <a:rPr lang="en-US" sz="9600" smtClean="0">
                  <a:solidFill>
                    <a:srgbClr val="33CC33"/>
                  </a:solidFill>
                  <a:effectLst>
                    <a:outerShdw blurRad="38100" dist="38100" dir="2700000" algn="tl">
                      <a:srgbClr val="000000">
                        <a:alpha val="43137"/>
                      </a:srgbClr>
                    </a:outerShdw>
                  </a:effectLst>
                  <a:latin typeface="UTM Arruba KT" panose="02040603050506020204" pitchFamily="18" charset="0"/>
                </a:rPr>
                <a:t>h</a:t>
              </a:r>
              <a:r>
                <a:rPr lang="en-US" sz="9600" smtClean="0">
                  <a:solidFill>
                    <a:srgbClr val="00B0F0"/>
                  </a:solidFill>
                  <a:effectLst>
                    <a:outerShdw blurRad="38100" dist="38100" dir="2700000" algn="tl">
                      <a:srgbClr val="000000">
                        <a:alpha val="43137"/>
                      </a:srgbClr>
                    </a:outerShdw>
                  </a:effectLst>
                  <a:latin typeface="UTM Arruba KT" panose="02040603050506020204" pitchFamily="18" charset="0"/>
                </a:rPr>
                <a:t>í</a:t>
              </a:r>
              <a:endParaRPr lang="en-US" sz="9600">
                <a:effectLst>
                  <a:outerShdw blurRad="38100" dist="38100" dir="2700000" algn="tl">
                    <a:srgbClr val="000000">
                      <a:alpha val="43137"/>
                    </a:srgbClr>
                  </a:outerShdw>
                </a:effectLst>
                <a:latin typeface="UTM Arruba KT" panose="02040603050506020204" pitchFamily="18" charset="0"/>
              </a:endParaRPr>
            </a:p>
          </p:txBody>
        </p:sp>
      </p:grpSp>
      <p:sp>
        <p:nvSpPr>
          <p:cNvPr id="16" name="TextBox 15"/>
          <p:cNvSpPr txBox="1"/>
          <p:nvPr/>
        </p:nvSpPr>
        <p:spPr>
          <a:xfrm>
            <a:off x="1037826" y="786287"/>
            <a:ext cx="2463106" cy="1200329"/>
          </a:xfrm>
          <a:prstGeom prst="rect">
            <a:avLst/>
          </a:prstGeom>
          <a:noFill/>
        </p:spPr>
        <p:txBody>
          <a:bodyPr wrap="square" rtlCol="0">
            <a:spAutoFit/>
          </a:bodyPr>
          <a:lstStyle/>
          <a:p>
            <a:r>
              <a:rPr lang="en-US" sz="7200" dirty="0" err="1" smtClean="0">
                <a:latin typeface="#9Slide05 IcielSanelma" pitchFamily="2" charset="0"/>
              </a:rPr>
              <a:t>Trò</a:t>
            </a:r>
            <a:r>
              <a:rPr lang="en-US" sz="7200" dirty="0" smtClean="0">
                <a:latin typeface="#9Slide05 IcielSanelma" pitchFamily="2" charset="0"/>
              </a:rPr>
              <a:t> </a:t>
            </a:r>
            <a:r>
              <a:rPr lang="en-US" sz="7200" dirty="0" err="1" smtClean="0">
                <a:latin typeface="#9Slide05 IcielSanelma" pitchFamily="2" charset="0"/>
              </a:rPr>
              <a:t>chơi</a:t>
            </a:r>
            <a:endParaRPr lang="en-US" sz="7200" dirty="0">
              <a:latin typeface="#9Slide05 IcielSanelma" pitchFamily="2" charset="0"/>
            </a:endParaRPr>
          </a:p>
        </p:txBody>
      </p:sp>
    </p:spTree>
    <p:extLst>
      <p:ext uri="{BB962C8B-B14F-4D97-AF65-F5344CB8AC3E}">
        <p14:creationId xmlns:p14="http://schemas.microsoft.com/office/powerpoint/2010/main" val="788257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Effect transition="in" filter="fade">
                                      <p:cBhvr>
                                        <p:cTn id="20" dur="1000"/>
                                        <p:tgtEl>
                                          <p:spTgt spid="10"/>
                                        </p:tgtEl>
                                      </p:cBhvr>
                                    </p:animEffect>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fltVal val="0"/>
                                          </p:val>
                                        </p:tav>
                                        <p:tav tm="100000">
                                          <p:val>
                                            <p:strVal val="#ppt_w"/>
                                          </p:val>
                                        </p:tav>
                                      </p:tavLst>
                                    </p:anim>
                                    <p:anim calcmode="lin" valueType="num">
                                      <p:cBhvr>
                                        <p:cTn id="25" dur="1000" fill="hold"/>
                                        <p:tgtEl>
                                          <p:spTgt spid="13"/>
                                        </p:tgtEl>
                                        <p:attrNameLst>
                                          <p:attrName>ppt_h</p:attrName>
                                        </p:attrNameLst>
                                      </p:cBhvr>
                                      <p:tavLst>
                                        <p:tav tm="0">
                                          <p:val>
                                            <p:fltVal val="0"/>
                                          </p:val>
                                        </p:tav>
                                        <p:tav tm="100000">
                                          <p:val>
                                            <p:strVal val="#ppt_h"/>
                                          </p:val>
                                        </p:tav>
                                      </p:tavLst>
                                    </p:anim>
                                    <p:animEffect transition="in" filter="fade">
                                      <p:cBhvr>
                                        <p:cTn id="2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0" descr="卡通人物&#10;&#10;中度可信度描述已自动生成">
            <a:extLst>
              <a:ext uri="{FF2B5EF4-FFF2-40B4-BE49-F238E27FC236}">
                <a16:creationId xmlns:a16="http://schemas.microsoft.com/office/drawing/2014/main" id="{016F98EC-BB6F-81E1-BE91-262A7F0652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0673" b="80699"/>
          <a:stretch/>
        </p:blipFill>
        <p:spPr>
          <a:xfrm flipH="1">
            <a:off x="9479797" y="163051"/>
            <a:ext cx="2712203" cy="1323636"/>
          </a:xfrm>
          <a:prstGeom prst="rect">
            <a:avLst/>
          </a:prstGeom>
        </p:spPr>
      </p:pic>
      <p:sp>
        <p:nvSpPr>
          <p:cNvPr id="4" name="Rectangle 3"/>
          <p:cNvSpPr/>
          <p:nvPr/>
        </p:nvSpPr>
        <p:spPr>
          <a:xfrm>
            <a:off x="944880" y="1198491"/>
            <a:ext cx="9962606" cy="3970318"/>
          </a:xfrm>
          <a:prstGeom prst="rect">
            <a:avLst/>
          </a:prstGeom>
        </p:spPr>
        <p:txBody>
          <a:bodyPr wrap="square">
            <a:spAutoFit/>
          </a:bodyPr>
          <a:lstStyle/>
          <a:p>
            <a:pPr lvl="0" algn="just">
              <a:defRPr/>
            </a:pPr>
            <a:r>
              <a:rPr kumimoji="1" lang="en-US" altLang="zh-CN" sz="3600" b="1">
                <a:solidFill>
                  <a:srgbClr val="0051A4"/>
                </a:solidFill>
                <a:latin typeface="Cambria" panose="02040503050406030204" pitchFamily="18" charset="0"/>
                <a:ea typeface="Vogue-ExtraBold" panose="020B0500000000000000" pitchFamily="34" charset="0"/>
                <a:cs typeface="Vogue-ExtraBold" panose="020B0500000000000000" pitchFamily="34" charset="0"/>
              </a:rPr>
              <a:t>Hãy làm một phóng viên nhí và lần lượt hỏi các bạn trong lớp:</a:t>
            </a:r>
          </a:p>
          <a:p>
            <a:pPr marL="571500" lvl="0" indent="-571500" algn="just">
              <a:buFontTx/>
              <a:buChar char="-"/>
              <a:defRPr/>
            </a:pPr>
            <a:r>
              <a:rPr kumimoji="1" lang="en-US" altLang="zh-CN" sz="3600" b="1">
                <a:solidFill>
                  <a:srgbClr val="990033"/>
                </a:solidFill>
                <a:latin typeface="Cambria" panose="02040503050406030204" pitchFamily="18" charset="0"/>
                <a:ea typeface="Vogue-ExtraBold" panose="020B0500000000000000" pitchFamily="34" charset="0"/>
                <a:cs typeface="Vogue-ExtraBold" panose="020B0500000000000000" pitchFamily="34" charset="0"/>
              </a:rPr>
              <a:t>Bạn đã làm gì để thể hiện lòng biết ơn người lao động?</a:t>
            </a:r>
          </a:p>
          <a:p>
            <a:pPr marL="571500" indent="-571500" algn="just">
              <a:buFontTx/>
              <a:buChar char="-"/>
              <a:defRPr/>
            </a:pPr>
            <a:r>
              <a:rPr lang="nl-NL" sz="3600" b="1">
                <a:solidFill>
                  <a:srgbClr val="990033"/>
                </a:solidFill>
                <a:latin typeface="Cambria" panose="02040503050406030204" pitchFamily="18" charset="0"/>
                <a:ea typeface="Cambria" panose="02040503050406030204" pitchFamily="18" charset="0"/>
              </a:rPr>
              <a:t>Có khi nào bạn chứng kiến những lời nói, việc làm chưa biết ơn người lao động? Bạn có suy nghĩ gì về điều đó?</a:t>
            </a:r>
            <a:endParaRPr lang="en-US" sz="3600" b="1">
              <a:solidFill>
                <a:srgbClr val="99003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2332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09451" y="1998617"/>
            <a:ext cx="1069614" cy="1058092"/>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latin typeface="#9Slide03 Kaleko 105 Round Bold" pitchFamily="2" charset="0"/>
              </a:rPr>
              <a:t>2</a:t>
            </a:r>
            <a:endParaRPr lang="en-US" sz="6000">
              <a:latin typeface="#9Slide03 Kaleko 105 Round Bold" pitchFamily="2" charset="0"/>
            </a:endParaRPr>
          </a:p>
        </p:txBody>
      </p:sp>
      <p:sp>
        <p:nvSpPr>
          <p:cNvPr id="3" name="圆角矩形 6">
            <a:extLst>
              <a:ext uri="{FF2B5EF4-FFF2-40B4-BE49-F238E27FC236}">
                <a16:creationId xmlns:a16="http://schemas.microsoft.com/office/drawing/2014/main" id="{173CBCCC-E337-D629-688D-27734993821D}"/>
              </a:ext>
            </a:extLst>
          </p:cNvPr>
          <p:cNvSpPr/>
          <p:nvPr/>
        </p:nvSpPr>
        <p:spPr>
          <a:xfrm>
            <a:off x="1853384" y="1544235"/>
            <a:ext cx="9968502" cy="2217868"/>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Trình</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bày</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các</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câu</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ca</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dao</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tục</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ngữ</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bài</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thơ</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bài</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hát</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tranh</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ảnh</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truyện</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về</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người</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lao</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động</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mà</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em</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đã</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sưu</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tầm</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a:t>
            </a:r>
            <a:endParaRPr kumimoji="1" lang="zh-CN" altLang="en-US" sz="40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3616093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4" descr="游戏机里面的人物&#10;&#10;低可信度描述已自动生成">
            <a:extLst>
              <a:ext uri="{FF2B5EF4-FFF2-40B4-BE49-F238E27FC236}">
                <a16:creationId xmlns:a16="http://schemas.microsoft.com/office/drawing/2014/main" id="{F2505A2D-DA46-CC35-4DE6-75888A1DC0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0205" b="37817"/>
          <a:stretch/>
        </p:blipFill>
        <p:spPr>
          <a:xfrm flipH="1">
            <a:off x="-182880" y="4502080"/>
            <a:ext cx="7367451" cy="2355919"/>
          </a:xfrm>
          <a:custGeom>
            <a:avLst/>
            <a:gdLst>
              <a:gd name="connsiteX0" fmla="*/ 0 w 6858000"/>
              <a:gd name="connsiteY0" fmla="*/ 0 h 4264506"/>
              <a:gd name="connsiteX1" fmla="*/ 6858000 w 6858000"/>
              <a:gd name="connsiteY1" fmla="*/ 0 h 4264506"/>
              <a:gd name="connsiteX2" fmla="*/ 6858000 w 6858000"/>
              <a:gd name="connsiteY2" fmla="*/ 4264506 h 4264506"/>
              <a:gd name="connsiteX3" fmla="*/ 0 w 6858000"/>
              <a:gd name="connsiteY3" fmla="*/ 4264506 h 4264506"/>
            </a:gdLst>
            <a:ahLst/>
            <a:cxnLst>
              <a:cxn ang="0">
                <a:pos x="connsiteX0" y="connsiteY0"/>
              </a:cxn>
              <a:cxn ang="0">
                <a:pos x="connsiteX1" y="connsiteY1"/>
              </a:cxn>
              <a:cxn ang="0">
                <a:pos x="connsiteX2" y="connsiteY2"/>
              </a:cxn>
              <a:cxn ang="0">
                <a:pos x="connsiteX3" y="connsiteY3"/>
              </a:cxn>
            </a:cxnLst>
            <a:rect l="l" t="t" r="r" b="b"/>
            <a:pathLst>
              <a:path w="6858000" h="4264506">
                <a:moveTo>
                  <a:pt x="0" y="0"/>
                </a:moveTo>
                <a:lnTo>
                  <a:pt x="6858000" y="0"/>
                </a:lnTo>
                <a:lnTo>
                  <a:pt x="6858000" y="4264506"/>
                </a:lnTo>
                <a:lnTo>
                  <a:pt x="0" y="4264506"/>
                </a:lnTo>
                <a:close/>
              </a:path>
            </a:pathLst>
          </a:custGeom>
        </p:spPr>
      </p:pic>
      <p:sp>
        <p:nvSpPr>
          <p:cNvPr id="3" name="Rectangle 2"/>
          <p:cNvSpPr/>
          <p:nvPr/>
        </p:nvSpPr>
        <p:spPr>
          <a:xfrm>
            <a:off x="767124" y="4146342"/>
            <a:ext cx="9962606" cy="1200329"/>
          </a:xfrm>
          <a:prstGeom prst="rect">
            <a:avLst/>
          </a:prstGeom>
        </p:spPr>
        <p:txBody>
          <a:bodyPr wrap="square">
            <a:spAutoFit/>
          </a:bodyPr>
          <a:lstStyle/>
          <a:p>
            <a:pPr lvl="0" algn="ctr">
              <a:defRPr/>
            </a:pPr>
            <a:r>
              <a:rPr kumimoji="1" lang="en-US" altLang="zh-CN" sz="3600" b="1" smtClean="0">
                <a:solidFill>
                  <a:srgbClr val="990033"/>
                </a:solidFill>
                <a:latin typeface="Cambria" panose="02040503050406030204" pitchFamily="18" charset="0"/>
                <a:ea typeface="Vogue-ExtraBold" panose="020B0500000000000000" pitchFamily="34" charset="0"/>
                <a:cs typeface="Vogue-ExtraBold" panose="020B0500000000000000" pitchFamily="34" charset="0"/>
              </a:rPr>
              <a:t>Bắc thần đã mọc xê xê</a:t>
            </a:r>
          </a:p>
          <a:p>
            <a:pPr lvl="0" algn="ctr">
              <a:defRPr/>
            </a:pPr>
            <a:r>
              <a:rPr kumimoji="1" lang="en-US" sz="3600" b="1" smtClean="0">
                <a:solidFill>
                  <a:srgbClr val="990033"/>
                </a:solidFill>
                <a:latin typeface="Cambria" panose="02040503050406030204" pitchFamily="18" charset="0"/>
                <a:ea typeface="Cambria" panose="02040503050406030204" pitchFamily="18" charset="0"/>
              </a:rPr>
              <a:t>Chị em thức dậy lo nghề đi buôn.</a:t>
            </a:r>
            <a:endParaRPr lang="en-US" sz="3600" b="1">
              <a:solidFill>
                <a:srgbClr val="990033"/>
              </a:solidFill>
              <a:latin typeface="Cambria" panose="02040503050406030204" pitchFamily="18" charset="0"/>
              <a:ea typeface="Cambria" panose="02040503050406030204" pitchFamily="18" charset="0"/>
            </a:endParaRPr>
          </a:p>
        </p:txBody>
      </p:sp>
      <p:sp>
        <p:nvSpPr>
          <p:cNvPr id="4" name="Rectangle 3"/>
          <p:cNvSpPr/>
          <p:nvPr/>
        </p:nvSpPr>
        <p:spPr>
          <a:xfrm>
            <a:off x="857792" y="1311701"/>
            <a:ext cx="9962606" cy="2308324"/>
          </a:xfrm>
          <a:prstGeom prst="rect">
            <a:avLst/>
          </a:prstGeom>
        </p:spPr>
        <p:txBody>
          <a:bodyPr wrap="square">
            <a:spAutoFit/>
          </a:bodyPr>
          <a:lstStyle/>
          <a:p>
            <a:pPr lvl="0" algn="ctr">
              <a:defRPr/>
            </a:pPr>
            <a:r>
              <a:rPr kumimoji="1" lang="en-US" altLang="zh-CN" sz="3600" b="1" smtClean="0">
                <a:solidFill>
                  <a:srgbClr val="008080"/>
                </a:solidFill>
                <a:latin typeface="Cambria" panose="02040503050406030204" pitchFamily="18" charset="0"/>
                <a:ea typeface="Vogue-ExtraBold" panose="020B0500000000000000" pitchFamily="34" charset="0"/>
                <a:cs typeface="Vogue-ExtraBold" panose="020B0500000000000000" pitchFamily="34" charset="0"/>
              </a:rPr>
              <a:t>Cày đồng đang buổi ban trưa</a:t>
            </a:r>
          </a:p>
          <a:p>
            <a:pPr lvl="0" algn="ctr">
              <a:defRPr/>
            </a:pPr>
            <a:r>
              <a:rPr kumimoji="1" lang="en-US" altLang="zh-CN" sz="3600" b="1" smtClean="0">
                <a:solidFill>
                  <a:srgbClr val="008080"/>
                </a:solidFill>
                <a:latin typeface="Cambria" panose="02040503050406030204" pitchFamily="18" charset="0"/>
                <a:ea typeface="Vogue-ExtraBold" panose="020B0500000000000000" pitchFamily="34" charset="0"/>
                <a:cs typeface="Vogue-ExtraBold" panose="020B0500000000000000" pitchFamily="34" charset="0"/>
              </a:rPr>
              <a:t>Mồ hôi thánh thót như mưa ruộng cày.</a:t>
            </a:r>
          </a:p>
          <a:p>
            <a:pPr lvl="0" algn="ctr">
              <a:defRPr/>
            </a:pPr>
            <a:r>
              <a:rPr kumimoji="1" lang="en-US" altLang="zh-CN" sz="3600" b="1" smtClean="0">
                <a:solidFill>
                  <a:srgbClr val="008080"/>
                </a:solidFill>
                <a:latin typeface="Cambria" panose="02040503050406030204" pitchFamily="18" charset="0"/>
                <a:ea typeface="Vogue-ExtraBold" panose="020B0500000000000000" pitchFamily="34" charset="0"/>
                <a:cs typeface="Vogue-ExtraBold" panose="020B0500000000000000" pitchFamily="34" charset="0"/>
              </a:rPr>
              <a:t>Ai ơi, bưng bát cơm đầy</a:t>
            </a:r>
          </a:p>
          <a:p>
            <a:pPr lvl="0" algn="ctr">
              <a:defRPr/>
            </a:pPr>
            <a:r>
              <a:rPr kumimoji="1" lang="en-US" sz="3600" b="1" smtClean="0">
                <a:solidFill>
                  <a:srgbClr val="008080"/>
                </a:solidFill>
                <a:latin typeface="Cambria" panose="02040503050406030204" pitchFamily="18" charset="0"/>
                <a:ea typeface="Cambria" panose="02040503050406030204" pitchFamily="18" charset="0"/>
              </a:rPr>
              <a:t>Dẻo thơm một hạt, đắng cay muôn phần!</a:t>
            </a:r>
            <a:endParaRPr lang="en-US" sz="3600" b="1">
              <a:solidFill>
                <a:srgbClr val="008080"/>
              </a:solidFill>
              <a:latin typeface="Cambria" panose="02040503050406030204" pitchFamily="18" charset="0"/>
              <a:ea typeface="Cambria" panose="02040503050406030204" pitchFamily="18" charset="0"/>
            </a:endParaRPr>
          </a:p>
        </p:txBody>
      </p:sp>
      <p:sp>
        <p:nvSpPr>
          <p:cNvPr id="5" name="圆角矩形 6">
            <a:extLst>
              <a:ext uri="{FF2B5EF4-FFF2-40B4-BE49-F238E27FC236}">
                <a16:creationId xmlns:a16="http://schemas.microsoft.com/office/drawing/2014/main" id="{173CBCCC-E337-D629-688D-27734993821D}"/>
              </a:ext>
            </a:extLst>
          </p:cNvPr>
          <p:cNvSpPr/>
          <p:nvPr/>
        </p:nvSpPr>
        <p:spPr>
          <a:xfrm>
            <a:off x="2050868" y="345076"/>
            <a:ext cx="7395118" cy="673630"/>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Ca dao, tục ngữ về người lao động</a:t>
            </a:r>
            <a:endParaRPr kumimoji="1" lang="zh-CN" altLang="en-US" sz="32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
        <p:nvSpPr>
          <p:cNvPr id="6" name="Oval 5"/>
          <p:cNvSpPr/>
          <p:nvPr/>
        </p:nvSpPr>
        <p:spPr>
          <a:xfrm>
            <a:off x="600891" y="1175656"/>
            <a:ext cx="822960" cy="770709"/>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9Slide03 Kaleko 105 Round Bold" pitchFamily="2" charset="0"/>
              </a:rPr>
              <a:t>1</a:t>
            </a:r>
          </a:p>
        </p:txBody>
      </p:sp>
      <p:sp>
        <p:nvSpPr>
          <p:cNvPr id="7" name="Oval 6"/>
          <p:cNvSpPr/>
          <p:nvPr/>
        </p:nvSpPr>
        <p:spPr>
          <a:xfrm>
            <a:off x="509451" y="3913020"/>
            <a:ext cx="822960" cy="776546"/>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9Slide03 Kaleko 105 Round Bold" pitchFamily="2" charset="0"/>
              </a:rPr>
              <a:t>2</a:t>
            </a:r>
            <a:endParaRPr lang="en-US" sz="4800">
              <a:latin typeface="#9Slide03 Kaleko 105 Round Bold" pitchFamily="2" charset="0"/>
            </a:endParaRPr>
          </a:p>
        </p:txBody>
      </p:sp>
      <p:pic>
        <p:nvPicPr>
          <p:cNvPr id="9" name="图片 47" descr="卡通人物&#10;&#10;中度可信度描述已自动生成">
            <a:extLst>
              <a:ext uri="{FF2B5EF4-FFF2-40B4-BE49-F238E27FC236}">
                <a16:creationId xmlns:a16="http://schemas.microsoft.com/office/drawing/2014/main" id="{4439FCF7-8DFC-A27F-F0D5-4F5C446E45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569168" y="3620025"/>
            <a:ext cx="3287775" cy="3287775"/>
          </a:xfrm>
          <a:prstGeom prst="rect">
            <a:avLst/>
          </a:prstGeom>
        </p:spPr>
      </p:pic>
    </p:spTree>
    <p:extLst>
      <p:ext uri="{BB962C8B-B14F-4D97-AF65-F5344CB8AC3E}">
        <p14:creationId xmlns:p14="http://schemas.microsoft.com/office/powerpoint/2010/main" val="2011902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30105" y="332839"/>
            <a:ext cx="5797798" cy="3072650"/>
          </a:xfrm>
          <a:prstGeom prst="rect">
            <a:avLst/>
          </a:prstGeom>
        </p:spPr>
      </p:pic>
      <p:sp>
        <p:nvSpPr>
          <p:cNvPr id="4" name="TextBox 3"/>
          <p:cNvSpPr txBox="1"/>
          <p:nvPr/>
        </p:nvSpPr>
        <p:spPr>
          <a:xfrm>
            <a:off x="1176189" y="1372106"/>
            <a:ext cx="10394929" cy="3785652"/>
          </a:xfrm>
          <a:prstGeom prst="rect">
            <a:avLst/>
          </a:prstGeom>
          <a:noFill/>
        </p:spPr>
        <p:txBody>
          <a:bodyPr wrap="square" rtlCol="0">
            <a:spAutoFit/>
          </a:bodyPr>
          <a:lstStyle/>
          <a:p>
            <a:pPr>
              <a:lnSpc>
                <a:spcPct val="150000"/>
              </a:lnSpc>
            </a:pPr>
            <a:endParaRPr lang="en-US" sz="3200" b="1" dirty="0" smtClean="0">
              <a:latin typeface="+mj-lt"/>
            </a:endParaRPr>
          </a:p>
          <a:p>
            <a:pPr>
              <a:lnSpc>
                <a:spcPct val="150000"/>
              </a:lnSpc>
            </a:pPr>
            <a:r>
              <a:rPr lang="vi-VN" sz="3200" b="1" dirty="0" smtClean="0">
                <a:latin typeface="+mj-lt"/>
              </a:rPr>
              <a:t>+ </a:t>
            </a:r>
            <a:r>
              <a:rPr lang="en-US" sz="3200" b="1" dirty="0" err="1" smtClean="0">
                <a:latin typeface="+mj-lt"/>
              </a:rPr>
              <a:t>Thực</a:t>
            </a:r>
            <a:r>
              <a:rPr lang="en-US" sz="3200" b="1" dirty="0" smtClean="0">
                <a:latin typeface="+mj-lt"/>
              </a:rPr>
              <a:t> </a:t>
            </a:r>
            <a:r>
              <a:rPr lang="en-US" sz="3200" b="1" dirty="0" err="1" smtClean="0">
                <a:latin typeface="+mj-lt"/>
              </a:rPr>
              <a:t>hành</a:t>
            </a:r>
            <a:r>
              <a:rPr lang="en-US" sz="3200" b="1" dirty="0" smtClean="0">
                <a:latin typeface="+mj-lt"/>
              </a:rPr>
              <a:t> </a:t>
            </a:r>
            <a:r>
              <a:rPr lang="en-US" sz="3200" b="1" dirty="0" err="1" smtClean="0">
                <a:latin typeface="+mj-lt"/>
              </a:rPr>
              <a:t>việc</a:t>
            </a:r>
            <a:r>
              <a:rPr lang="en-US" sz="3200" b="1" dirty="0" smtClean="0">
                <a:latin typeface="+mj-lt"/>
              </a:rPr>
              <a:t> </a:t>
            </a:r>
            <a:r>
              <a:rPr lang="en-US" sz="3200" b="1" dirty="0" err="1" smtClean="0">
                <a:latin typeface="+mj-lt"/>
              </a:rPr>
              <a:t>thể</a:t>
            </a:r>
            <a:r>
              <a:rPr lang="en-US" sz="3200" b="1" dirty="0" smtClean="0">
                <a:latin typeface="+mj-lt"/>
              </a:rPr>
              <a:t> </a:t>
            </a:r>
            <a:r>
              <a:rPr lang="en-US" sz="3200" b="1" dirty="0" err="1" smtClean="0">
                <a:latin typeface="+mj-lt"/>
              </a:rPr>
              <a:t>hiện</a:t>
            </a:r>
            <a:r>
              <a:rPr lang="en-US" sz="3200" b="1" dirty="0" smtClean="0">
                <a:latin typeface="+mj-lt"/>
              </a:rPr>
              <a:t> </a:t>
            </a:r>
            <a:r>
              <a:rPr lang="en-US" sz="3200" b="1" dirty="0" err="1" smtClean="0">
                <a:latin typeface="+mj-lt"/>
              </a:rPr>
              <a:t>lòng</a:t>
            </a:r>
            <a:r>
              <a:rPr lang="en-US" sz="3200" b="1" dirty="0" smtClean="0">
                <a:latin typeface="+mj-lt"/>
              </a:rPr>
              <a:t> </a:t>
            </a:r>
            <a:r>
              <a:rPr lang="en-US" sz="3200" b="1" dirty="0" err="1" smtClean="0">
                <a:latin typeface="+mj-lt"/>
              </a:rPr>
              <a:t>biết</a:t>
            </a:r>
            <a:r>
              <a:rPr lang="en-US" sz="3200" b="1" dirty="0" smtClean="0">
                <a:latin typeface="+mj-lt"/>
              </a:rPr>
              <a:t> </a:t>
            </a:r>
            <a:r>
              <a:rPr lang="en-US" sz="3200" b="1" dirty="0" err="1" smtClean="0">
                <a:latin typeface="+mj-lt"/>
              </a:rPr>
              <a:t>ơn</a:t>
            </a:r>
            <a:r>
              <a:rPr lang="en-US" sz="3200" b="1" dirty="0" smtClean="0">
                <a:latin typeface="+mj-lt"/>
              </a:rPr>
              <a:t> </a:t>
            </a:r>
            <a:r>
              <a:rPr lang="en-US" sz="3200" b="1" dirty="0" err="1" smtClean="0">
                <a:latin typeface="+mj-lt"/>
              </a:rPr>
              <a:t>người</a:t>
            </a:r>
            <a:r>
              <a:rPr lang="en-US" sz="3200" b="1" dirty="0" smtClean="0">
                <a:latin typeface="+mj-lt"/>
              </a:rPr>
              <a:t> </a:t>
            </a:r>
            <a:r>
              <a:rPr lang="en-US" sz="3200" b="1" dirty="0" err="1" smtClean="0">
                <a:latin typeface="+mj-lt"/>
              </a:rPr>
              <a:t>lao</a:t>
            </a:r>
            <a:r>
              <a:rPr lang="en-US" sz="3200" b="1" dirty="0" smtClean="0">
                <a:latin typeface="+mj-lt"/>
              </a:rPr>
              <a:t> </a:t>
            </a:r>
            <a:r>
              <a:rPr lang="en-US" sz="3200" b="1" dirty="0" err="1" smtClean="0">
                <a:latin typeface="+mj-lt"/>
              </a:rPr>
              <a:t>động</a:t>
            </a:r>
            <a:r>
              <a:rPr lang="en-US" sz="3200" b="1" dirty="0" smtClean="0">
                <a:latin typeface="+mj-lt"/>
              </a:rPr>
              <a:t> </a:t>
            </a:r>
            <a:r>
              <a:rPr lang="en-US" sz="3200" b="1" dirty="0" err="1" smtClean="0">
                <a:latin typeface="+mj-lt"/>
              </a:rPr>
              <a:t>trong</a:t>
            </a:r>
            <a:r>
              <a:rPr lang="en-US" sz="3200" b="1" dirty="0" smtClean="0">
                <a:latin typeface="+mj-lt"/>
              </a:rPr>
              <a:t> </a:t>
            </a:r>
            <a:r>
              <a:rPr lang="en-US" sz="3200" b="1" dirty="0" err="1" smtClean="0">
                <a:latin typeface="+mj-lt"/>
              </a:rPr>
              <a:t>cuộc</a:t>
            </a:r>
            <a:r>
              <a:rPr lang="en-US" sz="3200" b="1" dirty="0" smtClean="0">
                <a:latin typeface="+mj-lt"/>
              </a:rPr>
              <a:t> </a:t>
            </a:r>
            <a:r>
              <a:rPr lang="en-US" sz="3200" b="1" dirty="0" err="1" smtClean="0">
                <a:latin typeface="+mj-lt"/>
              </a:rPr>
              <a:t>sống</a:t>
            </a:r>
            <a:endParaRPr lang="en-US" sz="3200" b="1" dirty="0" smtClean="0">
              <a:latin typeface="+mj-lt"/>
            </a:endParaRPr>
          </a:p>
          <a:p>
            <a:pPr>
              <a:lnSpc>
                <a:spcPct val="150000"/>
              </a:lnSpc>
            </a:pPr>
            <a:r>
              <a:rPr lang="vi-VN" sz="3200" b="1" dirty="0" smtClean="0">
                <a:latin typeface="+mj-lt"/>
              </a:rPr>
              <a:t>+</a:t>
            </a:r>
            <a:r>
              <a:rPr lang="en-US" sz="3200" b="1" dirty="0" smtClean="0">
                <a:latin typeface="+mj-lt"/>
              </a:rPr>
              <a:t> </a:t>
            </a:r>
            <a:r>
              <a:rPr lang="en-US" sz="3200" b="1" dirty="0" err="1" smtClean="0">
                <a:latin typeface="+mj-lt"/>
              </a:rPr>
              <a:t>Xem</a:t>
            </a:r>
            <a:r>
              <a:rPr lang="vi-VN" sz="3200" b="1" dirty="0" smtClean="0">
                <a:latin typeface="+mj-lt"/>
              </a:rPr>
              <a:t> </a:t>
            </a:r>
            <a:r>
              <a:rPr lang="vi-VN" sz="3200" b="1" dirty="0">
                <a:latin typeface="+mj-lt"/>
              </a:rPr>
              <a:t>trước </a:t>
            </a:r>
            <a:r>
              <a:rPr lang="en-US" sz="3200" b="1" dirty="0" err="1" smtClean="0">
                <a:latin typeface="+mj-lt"/>
              </a:rPr>
              <a:t>bài</a:t>
            </a:r>
            <a:r>
              <a:rPr lang="en-US" sz="3200" b="1" dirty="0">
                <a:latin typeface="+mj-lt"/>
              </a:rPr>
              <a:t> </a:t>
            </a:r>
            <a:r>
              <a:rPr lang="en-US" sz="3200" b="1" dirty="0" smtClean="0">
                <a:latin typeface="+mj-lt"/>
              </a:rPr>
              <a:t>2: </a:t>
            </a:r>
            <a:r>
              <a:rPr lang="en-US" sz="3200" b="1" i="1" dirty="0" err="1" smtClean="0">
                <a:solidFill>
                  <a:srgbClr val="FF0000"/>
                </a:solidFill>
                <a:latin typeface="+mj-lt"/>
              </a:rPr>
              <a:t>Cảm</a:t>
            </a:r>
            <a:r>
              <a:rPr lang="en-US" sz="3200" b="1" i="1" dirty="0" smtClean="0">
                <a:solidFill>
                  <a:srgbClr val="FF0000"/>
                </a:solidFill>
                <a:latin typeface="+mj-lt"/>
              </a:rPr>
              <a:t> </a:t>
            </a:r>
            <a:r>
              <a:rPr lang="en-US" sz="3200" b="1" i="1" dirty="0" err="1" smtClean="0">
                <a:solidFill>
                  <a:srgbClr val="FF0000"/>
                </a:solidFill>
                <a:latin typeface="+mj-lt"/>
              </a:rPr>
              <a:t>thông</a:t>
            </a:r>
            <a:r>
              <a:rPr lang="en-US" sz="3200" b="1" i="1" dirty="0" smtClean="0">
                <a:solidFill>
                  <a:srgbClr val="FF0000"/>
                </a:solidFill>
                <a:latin typeface="+mj-lt"/>
              </a:rPr>
              <a:t>, </a:t>
            </a:r>
            <a:r>
              <a:rPr lang="en-US" sz="3200" b="1" i="1" dirty="0" err="1" smtClean="0">
                <a:solidFill>
                  <a:srgbClr val="FF0000"/>
                </a:solidFill>
                <a:latin typeface="+mj-lt"/>
              </a:rPr>
              <a:t>giúp</a:t>
            </a:r>
            <a:r>
              <a:rPr lang="en-US" sz="3200" b="1" i="1" dirty="0" smtClean="0">
                <a:solidFill>
                  <a:srgbClr val="FF0000"/>
                </a:solidFill>
                <a:latin typeface="+mj-lt"/>
              </a:rPr>
              <a:t> </a:t>
            </a:r>
            <a:r>
              <a:rPr lang="en-US" sz="3200" b="1" i="1" dirty="0" err="1" smtClean="0">
                <a:solidFill>
                  <a:srgbClr val="FF0000"/>
                </a:solidFill>
                <a:latin typeface="+mj-lt"/>
              </a:rPr>
              <a:t>đỡ</a:t>
            </a:r>
            <a:r>
              <a:rPr lang="en-US" sz="3200" b="1" i="1" dirty="0" smtClean="0">
                <a:solidFill>
                  <a:srgbClr val="FF0000"/>
                </a:solidFill>
                <a:latin typeface="+mj-lt"/>
              </a:rPr>
              <a:t> </a:t>
            </a:r>
            <a:r>
              <a:rPr lang="en-US" sz="3200" b="1" i="1" dirty="0" err="1" smtClean="0">
                <a:solidFill>
                  <a:srgbClr val="FF0000"/>
                </a:solidFill>
                <a:latin typeface="+mj-lt"/>
              </a:rPr>
              <a:t>người</a:t>
            </a:r>
            <a:r>
              <a:rPr lang="en-US" sz="3200" b="1" i="1" dirty="0" smtClean="0">
                <a:solidFill>
                  <a:srgbClr val="FF0000"/>
                </a:solidFill>
                <a:latin typeface="+mj-lt"/>
              </a:rPr>
              <a:t> </a:t>
            </a:r>
            <a:r>
              <a:rPr lang="en-US" sz="3200" b="1" i="1" dirty="0" err="1" smtClean="0">
                <a:solidFill>
                  <a:srgbClr val="FF0000"/>
                </a:solidFill>
                <a:latin typeface="+mj-lt"/>
              </a:rPr>
              <a:t>gặp</a:t>
            </a:r>
            <a:r>
              <a:rPr lang="en-US" sz="3200" b="1" i="1" dirty="0" smtClean="0">
                <a:solidFill>
                  <a:srgbClr val="FF0000"/>
                </a:solidFill>
                <a:latin typeface="+mj-lt"/>
              </a:rPr>
              <a:t> </a:t>
            </a:r>
            <a:r>
              <a:rPr lang="en-US" sz="3200" b="1" i="1" dirty="0" err="1" smtClean="0">
                <a:solidFill>
                  <a:srgbClr val="FF0000"/>
                </a:solidFill>
                <a:latin typeface="+mj-lt"/>
              </a:rPr>
              <a:t>khó</a:t>
            </a:r>
            <a:r>
              <a:rPr lang="en-US" sz="3200" b="1" i="1" dirty="0" smtClean="0">
                <a:solidFill>
                  <a:srgbClr val="FF0000"/>
                </a:solidFill>
                <a:latin typeface="+mj-lt"/>
              </a:rPr>
              <a:t> </a:t>
            </a:r>
            <a:r>
              <a:rPr lang="en-US" sz="3200" b="1" i="1" dirty="0" err="1" smtClean="0">
                <a:solidFill>
                  <a:srgbClr val="FF0000"/>
                </a:solidFill>
                <a:latin typeface="+mj-lt"/>
              </a:rPr>
              <a:t>khăn</a:t>
            </a:r>
            <a:endParaRPr lang="en-US" sz="3200" b="1" i="1" dirty="0">
              <a:solidFill>
                <a:srgbClr val="FF0000"/>
              </a:solidFill>
              <a:latin typeface="+mj-lt"/>
            </a:endParaRPr>
          </a:p>
        </p:txBody>
      </p:sp>
    </p:spTree>
    <p:extLst>
      <p:ext uri="{BB962C8B-B14F-4D97-AF65-F5344CB8AC3E}">
        <p14:creationId xmlns:p14="http://schemas.microsoft.com/office/powerpoint/2010/main" val="1002298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FFA1E5-ABA9-0712-75A1-C86E1D4383C7}"/>
              </a:ext>
            </a:extLst>
          </p:cNvPr>
          <p:cNvPicPr>
            <a:picLocks noChangeAspect="1"/>
          </p:cNvPicPr>
          <p:nvPr/>
        </p:nvPicPr>
        <p:blipFill>
          <a:blip r:embed="rId2"/>
          <a:stretch>
            <a:fillRect/>
          </a:stretch>
        </p:blipFill>
        <p:spPr>
          <a:xfrm>
            <a:off x="4542901" y="803588"/>
            <a:ext cx="2751590" cy="1018120"/>
          </a:xfrm>
          <a:prstGeom prst="rect">
            <a:avLst/>
          </a:prstGeom>
        </p:spPr>
      </p:pic>
      <p:pic>
        <p:nvPicPr>
          <p:cNvPr id="10" name="Picture 9"/>
          <p:cNvPicPr>
            <a:picLocks noChangeAspect="1"/>
          </p:cNvPicPr>
          <p:nvPr/>
        </p:nvPicPr>
        <p:blipFill>
          <a:blip r:embed="rId3"/>
          <a:stretch>
            <a:fillRect/>
          </a:stretch>
        </p:blipFill>
        <p:spPr>
          <a:xfrm>
            <a:off x="2103640" y="1577179"/>
            <a:ext cx="7969275" cy="3576480"/>
          </a:xfrm>
          <a:prstGeom prst="rect">
            <a:avLst/>
          </a:prstGeom>
        </p:spPr>
      </p:pic>
    </p:spTree>
    <p:extLst>
      <p:ext uri="{BB962C8B-B14F-4D97-AF65-F5344CB8AC3E}">
        <p14:creationId xmlns:p14="http://schemas.microsoft.com/office/powerpoint/2010/main" val="1970905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373083" y="246742"/>
            <a:ext cx="7014757" cy="1468366"/>
          </a:xfrm>
          <a:prstGeom prst="rect">
            <a:avLst/>
          </a:prstGeom>
        </p:spPr>
      </p:pic>
      <p:sp>
        <p:nvSpPr>
          <p:cNvPr id="4" name="Rectangle 3"/>
          <p:cNvSpPr/>
          <p:nvPr/>
        </p:nvSpPr>
        <p:spPr>
          <a:xfrm>
            <a:off x="1233702" y="1475044"/>
            <a:ext cx="9898758" cy="3554819"/>
          </a:xfrm>
          <a:prstGeom prst="rect">
            <a:avLst/>
          </a:prstGeom>
        </p:spPr>
        <p:txBody>
          <a:bodyPr wrap="square">
            <a:spAutoFit/>
          </a:bodyPr>
          <a:lstStyle/>
          <a:p>
            <a:pPr algn="just">
              <a:lnSpc>
                <a:spcPct val="150000"/>
              </a:lnSpc>
              <a:spcAft>
                <a:spcPts val="0"/>
              </a:spcAft>
            </a:pPr>
            <a:r>
              <a:rPr lang="vi-VN" sz="3000" b="1" dirty="0">
                <a:solidFill>
                  <a:srgbClr val="0000FF"/>
                </a:solidFill>
                <a:latin typeface="Cambria" panose="02040503050406030204" pitchFamily="18" charset="0"/>
                <a:ea typeface="Cambria" panose="02040503050406030204" pitchFamily="18" charset="0"/>
              </a:rPr>
              <a:t>+ Biết vì sao phải biết ơn người lao động. </a:t>
            </a:r>
            <a:endParaRPr lang="en-US" sz="3000" b="1" dirty="0">
              <a:solidFill>
                <a:srgbClr val="0000FF"/>
              </a:solidFill>
              <a:latin typeface="Cambria" panose="02040503050406030204" pitchFamily="18" charset="0"/>
              <a:ea typeface="Cambria" panose="02040503050406030204" pitchFamily="18" charset="0"/>
            </a:endParaRPr>
          </a:p>
          <a:p>
            <a:pPr algn="just">
              <a:lnSpc>
                <a:spcPct val="150000"/>
              </a:lnSpc>
              <a:spcAft>
                <a:spcPts val="0"/>
              </a:spcAft>
            </a:pPr>
            <a:r>
              <a:rPr lang="vi-VN" sz="3000" b="1" dirty="0">
                <a:solidFill>
                  <a:srgbClr val="0000FF"/>
                </a:solidFill>
                <a:latin typeface="Cambria" panose="02040503050406030204" pitchFamily="18" charset="0"/>
                <a:ea typeface="Cambria" panose="02040503050406030204" pitchFamily="18" charset="0"/>
              </a:rPr>
              <a:t>+ Học sinh nhận xét được các ý kiến có liên quan đến người lao động và đóng góp của những người lao động.</a:t>
            </a:r>
            <a:endParaRPr lang="en-US" sz="3000" b="1" dirty="0">
              <a:solidFill>
                <a:srgbClr val="0000FF"/>
              </a:solidFill>
              <a:latin typeface="Cambria" panose="02040503050406030204" pitchFamily="18" charset="0"/>
              <a:ea typeface="Cambria" panose="02040503050406030204" pitchFamily="18" charset="0"/>
            </a:endParaRPr>
          </a:p>
          <a:p>
            <a:pPr algn="just">
              <a:lnSpc>
                <a:spcPct val="150000"/>
              </a:lnSpc>
              <a:spcAft>
                <a:spcPts val="0"/>
              </a:spcAft>
            </a:pPr>
            <a:r>
              <a:rPr lang="vi-VN" sz="3000" b="1" dirty="0">
                <a:solidFill>
                  <a:srgbClr val="0000FF"/>
                </a:solidFill>
                <a:latin typeface="Cambria" panose="02040503050406030204" pitchFamily="18" charset="0"/>
                <a:ea typeface="Cambria" panose="02040503050406030204" pitchFamily="18" charset="0"/>
              </a:rPr>
              <a:t>+ Biết tỏ thái </a:t>
            </a:r>
            <a:r>
              <a:rPr lang="vi-VN" sz="3000" b="1" dirty="0" smtClean="0">
                <a:solidFill>
                  <a:srgbClr val="0000FF"/>
                </a:solidFill>
                <a:latin typeface="Cambria" panose="02040503050406030204" pitchFamily="18" charset="0"/>
                <a:ea typeface="Cambria" panose="02040503050406030204" pitchFamily="18" charset="0"/>
              </a:rPr>
              <a:t>độ</a:t>
            </a:r>
            <a:r>
              <a:rPr lang="en-US" sz="3000" b="1" dirty="0" smtClean="0">
                <a:solidFill>
                  <a:srgbClr val="0000FF"/>
                </a:solidFill>
                <a:latin typeface="Cambria" panose="02040503050406030204" pitchFamily="18" charset="0"/>
                <a:ea typeface="Cambria" panose="02040503050406030204" pitchFamily="18" charset="0"/>
              </a:rPr>
              <a:t>, </a:t>
            </a:r>
            <a:r>
              <a:rPr lang="en-US" sz="3000" b="1" dirty="0" err="1" smtClean="0">
                <a:solidFill>
                  <a:srgbClr val="0000FF"/>
                </a:solidFill>
                <a:latin typeface="Cambria" panose="02040503050406030204" pitchFamily="18" charset="0"/>
                <a:ea typeface="Cambria" panose="02040503050406030204" pitchFamily="18" charset="0"/>
              </a:rPr>
              <a:t>đưa</a:t>
            </a:r>
            <a:r>
              <a:rPr lang="en-US" sz="3000" b="1" dirty="0" smtClean="0">
                <a:solidFill>
                  <a:srgbClr val="0000FF"/>
                </a:solidFill>
                <a:latin typeface="Cambria" panose="02040503050406030204" pitchFamily="18" charset="0"/>
                <a:ea typeface="Cambria" panose="02040503050406030204" pitchFamily="18" charset="0"/>
              </a:rPr>
              <a:t> </a:t>
            </a:r>
            <a:r>
              <a:rPr lang="en-US" sz="3000" b="1" dirty="0" err="1" smtClean="0">
                <a:solidFill>
                  <a:srgbClr val="0000FF"/>
                </a:solidFill>
                <a:latin typeface="Cambria" panose="02040503050406030204" pitchFamily="18" charset="0"/>
                <a:ea typeface="Cambria" panose="02040503050406030204" pitchFamily="18" charset="0"/>
              </a:rPr>
              <a:t>ra</a:t>
            </a:r>
            <a:r>
              <a:rPr lang="en-US" sz="3000" b="1" dirty="0" smtClean="0">
                <a:solidFill>
                  <a:srgbClr val="0000FF"/>
                </a:solidFill>
                <a:latin typeface="Cambria" panose="02040503050406030204" pitchFamily="18" charset="0"/>
                <a:ea typeface="Cambria" panose="02040503050406030204" pitchFamily="18" charset="0"/>
              </a:rPr>
              <a:t> </a:t>
            </a:r>
            <a:r>
              <a:rPr lang="en-US" sz="3000" b="1" dirty="0" err="1" smtClean="0">
                <a:solidFill>
                  <a:srgbClr val="0000FF"/>
                </a:solidFill>
                <a:latin typeface="Cambria" panose="02040503050406030204" pitchFamily="18" charset="0"/>
                <a:ea typeface="Cambria" panose="02040503050406030204" pitchFamily="18" charset="0"/>
              </a:rPr>
              <a:t>các</a:t>
            </a:r>
            <a:r>
              <a:rPr lang="en-US" sz="3000" b="1" dirty="0" smtClean="0">
                <a:solidFill>
                  <a:srgbClr val="0000FF"/>
                </a:solidFill>
                <a:latin typeface="Cambria" panose="02040503050406030204" pitchFamily="18" charset="0"/>
                <a:ea typeface="Cambria" panose="02040503050406030204" pitchFamily="18" charset="0"/>
              </a:rPr>
              <a:t> </a:t>
            </a:r>
            <a:r>
              <a:rPr lang="en-US" sz="3000" b="1" dirty="0" err="1" smtClean="0">
                <a:solidFill>
                  <a:srgbClr val="0000FF"/>
                </a:solidFill>
                <a:latin typeface="Cambria" panose="02040503050406030204" pitchFamily="18" charset="0"/>
                <a:ea typeface="Cambria" panose="02040503050406030204" pitchFamily="18" charset="0"/>
              </a:rPr>
              <a:t>lời</a:t>
            </a:r>
            <a:r>
              <a:rPr lang="en-US" sz="3000" b="1" dirty="0" smtClean="0">
                <a:solidFill>
                  <a:srgbClr val="0000FF"/>
                </a:solidFill>
                <a:latin typeface="Cambria" panose="02040503050406030204" pitchFamily="18" charset="0"/>
                <a:ea typeface="Cambria" panose="02040503050406030204" pitchFamily="18" charset="0"/>
              </a:rPr>
              <a:t> </a:t>
            </a:r>
            <a:r>
              <a:rPr lang="en-US" sz="3000" b="1" dirty="0" err="1" smtClean="0">
                <a:solidFill>
                  <a:srgbClr val="0000FF"/>
                </a:solidFill>
                <a:latin typeface="Cambria" panose="02040503050406030204" pitchFamily="18" charset="0"/>
                <a:ea typeface="Cambria" panose="02040503050406030204" pitchFamily="18" charset="0"/>
              </a:rPr>
              <a:t>khuyên</a:t>
            </a:r>
            <a:r>
              <a:rPr lang="en-US" sz="3000" b="1" dirty="0" smtClean="0">
                <a:solidFill>
                  <a:srgbClr val="0000FF"/>
                </a:solidFill>
                <a:latin typeface="Cambria" panose="02040503050406030204" pitchFamily="18" charset="0"/>
                <a:ea typeface="Cambria" panose="02040503050406030204" pitchFamily="18" charset="0"/>
              </a:rPr>
              <a:t> </a:t>
            </a:r>
            <a:r>
              <a:rPr lang="en-US" sz="3000" b="1" dirty="0" err="1" smtClean="0">
                <a:solidFill>
                  <a:srgbClr val="0000FF"/>
                </a:solidFill>
                <a:latin typeface="Cambria" panose="02040503050406030204" pitchFamily="18" charset="0"/>
                <a:ea typeface="Cambria" panose="02040503050406030204" pitchFamily="18" charset="0"/>
              </a:rPr>
              <a:t>phù</a:t>
            </a:r>
            <a:r>
              <a:rPr lang="en-US" sz="3000" b="1" dirty="0" smtClean="0">
                <a:solidFill>
                  <a:srgbClr val="0000FF"/>
                </a:solidFill>
                <a:latin typeface="Cambria" panose="02040503050406030204" pitchFamily="18" charset="0"/>
                <a:ea typeface="Cambria" panose="02040503050406030204" pitchFamily="18" charset="0"/>
              </a:rPr>
              <a:t> </a:t>
            </a:r>
            <a:r>
              <a:rPr lang="en-US" sz="3000" b="1" dirty="0" err="1" smtClean="0">
                <a:solidFill>
                  <a:srgbClr val="0000FF"/>
                </a:solidFill>
                <a:latin typeface="Cambria" panose="02040503050406030204" pitchFamily="18" charset="0"/>
                <a:ea typeface="Cambria" panose="02040503050406030204" pitchFamily="18" charset="0"/>
              </a:rPr>
              <a:t>hợp</a:t>
            </a:r>
            <a:r>
              <a:rPr lang="vi-VN" sz="3000" b="1" dirty="0" smtClean="0">
                <a:solidFill>
                  <a:srgbClr val="0000FF"/>
                </a:solidFill>
                <a:latin typeface="Cambria" panose="02040503050406030204" pitchFamily="18" charset="0"/>
                <a:ea typeface="Cambria" panose="02040503050406030204" pitchFamily="18" charset="0"/>
              </a:rPr>
              <a:t> </a:t>
            </a:r>
            <a:r>
              <a:rPr lang="vi-VN" sz="3000" b="1" dirty="0">
                <a:solidFill>
                  <a:srgbClr val="0000FF"/>
                </a:solidFill>
                <a:latin typeface="Cambria" panose="02040503050406030204" pitchFamily="18" charset="0"/>
                <a:ea typeface="Cambria" panose="02040503050406030204" pitchFamily="18" charset="0"/>
              </a:rPr>
              <a:t>với các tình huống trong SGK.</a:t>
            </a:r>
            <a:endParaRPr lang="en-US" sz="3000" b="1" dirty="0">
              <a:solidFill>
                <a:srgbClr val="00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23594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黑白色的花&#10;&#10;中度可信度描述已自动生成">
            <a:extLst>
              <a:ext uri="{FF2B5EF4-FFF2-40B4-BE49-F238E27FC236}">
                <a16:creationId xmlns:a16="http://schemas.microsoft.com/office/drawing/2014/main" id="{09E5CCBB-26B8-8378-2323-200BFC0178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462" b="21462"/>
          <a:stretch/>
        </p:blipFill>
        <p:spPr>
          <a:xfrm>
            <a:off x="1850418" y="930963"/>
            <a:ext cx="7885161" cy="4500548"/>
          </a:xfrm>
          <a:prstGeom prst="rect">
            <a:avLst/>
          </a:prstGeom>
        </p:spPr>
      </p:pic>
      <p:pic>
        <p:nvPicPr>
          <p:cNvPr id="11" name="图片 10" descr="图片包含 图标&#10;&#10;描述已自动生成">
            <a:extLst>
              <a:ext uri="{FF2B5EF4-FFF2-40B4-BE49-F238E27FC236}">
                <a16:creationId xmlns:a16="http://schemas.microsoft.com/office/drawing/2014/main" id="{18E96586-37DE-AC84-4925-4FBABD8E46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227"/>
          <a:stretch/>
        </p:blipFill>
        <p:spPr>
          <a:xfrm>
            <a:off x="0" y="4664990"/>
            <a:ext cx="12192000" cy="2193010"/>
          </a:xfrm>
          <a:prstGeom prst="rect">
            <a:avLst/>
          </a:prstGeom>
        </p:spPr>
      </p:pic>
      <p:pic>
        <p:nvPicPr>
          <p:cNvPr id="21" name="图片 20" descr="图标&#10;&#10;描述已自动生成">
            <a:extLst>
              <a:ext uri="{FF2B5EF4-FFF2-40B4-BE49-F238E27FC236}">
                <a16:creationId xmlns:a16="http://schemas.microsoft.com/office/drawing/2014/main" id="{43191343-22AF-A06C-370E-C10C4387F1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915" y="-1"/>
            <a:ext cx="3605933" cy="3605933"/>
          </a:xfrm>
          <a:prstGeom prst="rect">
            <a:avLst/>
          </a:prstGeom>
        </p:spPr>
      </p:pic>
      <p:pic>
        <p:nvPicPr>
          <p:cNvPr id="4" name="Picture 3"/>
          <p:cNvPicPr>
            <a:picLocks noChangeAspect="1"/>
          </p:cNvPicPr>
          <p:nvPr/>
        </p:nvPicPr>
        <p:blipFill>
          <a:blip r:embed="rId5"/>
          <a:stretch>
            <a:fillRect/>
          </a:stretch>
        </p:blipFill>
        <p:spPr>
          <a:xfrm>
            <a:off x="2231025" y="1494865"/>
            <a:ext cx="7248772" cy="3548180"/>
          </a:xfrm>
          <a:prstGeom prst="rect">
            <a:avLst/>
          </a:prstGeom>
        </p:spPr>
      </p:pic>
    </p:spTree>
    <p:extLst>
      <p:ext uri="{BB962C8B-B14F-4D97-AF65-F5344CB8AC3E}">
        <p14:creationId xmlns:p14="http://schemas.microsoft.com/office/powerpoint/2010/main" val="35394298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35576" y="384461"/>
            <a:ext cx="809898" cy="746366"/>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9Slide03 Kaleko 105 Round Bold" pitchFamily="2" charset="0"/>
              </a:rPr>
              <a:t>4</a:t>
            </a:r>
          </a:p>
        </p:txBody>
      </p:sp>
      <p:sp>
        <p:nvSpPr>
          <p:cNvPr id="3" name="圆角矩形 6">
            <a:extLst>
              <a:ext uri="{FF2B5EF4-FFF2-40B4-BE49-F238E27FC236}">
                <a16:creationId xmlns:a16="http://schemas.microsoft.com/office/drawing/2014/main" id="{173CBCCC-E337-D629-688D-27734993821D}"/>
              </a:ext>
            </a:extLst>
          </p:cNvPr>
          <p:cNvSpPr/>
          <p:nvPr/>
        </p:nvSpPr>
        <p:spPr>
          <a:xfrm>
            <a:off x="1670505" y="384461"/>
            <a:ext cx="8714466" cy="798616"/>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Em có lời khuyên gì dành cho bạn?</a:t>
            </a:r>
            <a:endParaRPr kumimoji="1" lang="zh-CN" altLang="en-US" sz="40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grpSp>
        <p:nvGrpSpPr>
          <p:cNvPr id="12" name="Group 11"/>
          <p:cNvGrpSpPr/>
          <p:nvPr/>
        </p:nvGrpSpPr>
        <p:grpSpPr>
          <a:xfrm>
            <a:off x="2011681" y="1424774"/>
            <a:ext cx="9496696" cy="2755603"/>
            <a:chOff x="2011681" y="1424774"/>
            <a:chExt cx="9496696" cy="2755603"/>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897187" y="1424774"/>
              <a:ext cx="4611190" cy="2755603"/>
            </a:xfrm>
            <a:prstGeom prst="rect">
              <a:avLst/>
            </a:prstGeom>
          </p:spPr>
        </p:pic>
        <p:grpSp>
          <p:nvGrpSpPr>
            <p:cNvPr id="6" name="Group 5">
              <a:extLst>
                <a:ext uri="{FF2B5EF4-FFF2-40B4-BE49-F238E27FC236}">
                  <a16:creationId xmlns:a16="http://schemas.microsoft.com/office/drawing/2014/main" id="{3E543A0B-E972-0D4A-B032-08CCCFDD452B}"/>
                </a:ext>
              </a:extLst>
            </p:cNvPr>
            <p:cNvGrpSpPr/>
            <p:nvPr/>
          </p:nvGrpSpPr>
          <p:grpSpPr>
            <a:xfrm>
              <a:off x="2011681" y="1509237"/>
              <a:ext cx="4585062" cy="1522268"/>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chemeClr val="accent5">
                  <a:lumMod val="20000"/>
                  <a:lumOff val="80000"/>
                </a:schemeClr>
              </a:solid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7243587" y="1849355"/>
                <a:ext cx="4441371" cy="2379964"/>
              </a:xfrm>
              <a:prstGeom prst="rect">
                <a:avLst/>
              </a:prstGeom>
              <a:noFill/>
            </p:spPr>
            <p:txBody>
              <a:bodyPr wrap="square" rtlCol="0">
                <a:spAutoFit/>
              </a:bodyPr>
              <a:lstStyle/>
              <a:p>
                <a:pPr algn="just"/>
                <a:r>
                  <a:rPr lang="en-US" sz="2800" b="1" smtClean="0">
                    <a:solidFill>
                      <a:srgbClr val="002060"/>
                    </a:solidFill>
                    <a:latin typeface="Cambria" panose="02040503050406030204" pitchFamily="18" charset="0"/>
                  </a:rPr>
                  <a:t>a) Huy giẫm chân lên hành lang mà bác lao công vừa lau sạch.</a:t>
                </a:r>
                <a:endParaRPr lang="en-US" sz="2800" b="1" dirty="0">
                  <a:solidFill>
                    <a:srgbClr val="002060"/>
                  </a:solidFill>
                  <a:latin typeface="Cambria" panose="02040503050406030204" pitchFamily="18" charset="0"/>
                </a:endParaRPr>
              </a:p>
            </p:txBody>
          </p:sp>
        </p:grpSp>
      </p:grpSp>
      <p:grpSp>
        <p:nvGrpSpPr>
          <p:cNvPr id="13" name="Group 12"/>
          <p:cNvGrpSpPr/>
          <p:nvPr/>
        </p:nvGrpSpPr>
        <p:grpSpPr>
          <a:xfrm>
            <a:off x="404948" y="3031505"/>
            <a:ext cx="11103429" cy="3606273"/>
            <a:chOff x="404948" y="3031505"/>
            <a:chExt cx="11103429" cy="3606273"/>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404948" y="3031505"/>
              <a:ext cx="4579227" cy="3606273"/>
            </a:xfrm>
            <a:prstGeom prst="rect">
              <a:avLst/>
            </a:prstGeom>
          </p:spPr>
        </p:pic>
        <p:grpSp>
          <p:nvGrpSpPr>
            <p:cNvPr id="9" name="Group 8">
              <a:extLst>
                <a:ext uri="{FF2B5EF4-FFF2-40B4-BE49-F238E27FC236}">
                  <a16:creationId xmlns:a16="http://schemas.microsoft.com/office/drawing/2014/main" id="{3E543A0B-E972-0D4A-B032-08CCCFDD452B}"/>
                </a:ext>
              </a:extLst>
            </p:cNvPr>
            <p:cNvGrpSpPr/>
            <p:nvPr/>
          </p:nvGrpSpPr>
          <p:grpSpPr>
            <a:xfrm>
              <a:off x="5129350" y="4422074"/>
              <a:ext cx="6379027" cy="2019077"/>
              <a:chOff x="7055427" y="1629296"/>
              <a:chExt cx="4741382" cy="3940232"/>
            </a:xfrm>
          </p:grpSpPr>
          <p:sp>
            <p:nvSpPr>
              <p:cNvPr id="10"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chemeClr val="accent4">
                  <a:lumMod val="40000"/>
                  <a:lumOff val="60000"/>
                </a:schemeClr>
              </a:solid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D4DF022-03B6-2C13-C899-C3F0C93339E7}"/>
                  </a:ext>
                </a:extLst>
              </p:cNvPr>
              <p:cNvSpPr txBox="1"/>
              <p:nvPr/>
            </p:nvSpPr>
            <p:spPr>
              <a:xfrm>
                <a:off x="7243587" y="1849355"/>
                <a:ext cx="4441371" cy="3543696"/>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rPr>
                  <a:t>b</a:t>
                </a:r>
                <a:r>
                  <a:rPr lang="en-US" sz="2800" b="1" smtClean="0">
                    <a:solidFill>
                      <a:srgbClr val="002060"/>
                    </a:solidFill>
                    <a:latin typeface="Cambria" panose="02040503050406030204" pitchFamily="18" charset="0"/>
                  </a:rPr>
                  <a:t>) Tổng kết năm học, cả lớp được đi liên hoan tại nhà hàng tự chọn. Một số bạn lấy rất nhiều đồ ăn mà không ăn hết.</a:t>
                </a:r>
                <a:endParaRPr lang="en-US" sz="2800" b="1" dirty="0">
                  <a:solidFill>
                    <a:srgbClr val="002060"/>
                  </a:solidFill>
                  <a:latin typeface="Cambria" panose="02040503050406030204" pitchFamily="18" charset="0"/>
                </a:endParaRPr>
              </a:p>
            </p:txBody>
          </p:sp>
        </p:grpSp>
      </p:grpSp>
    </p:spTree>
    <p:extLst>
      <p:ext uri="{BB962C8B-B14F-4D97-AF65-F5344CB8AC3E}">
        <p14:creationId xmlns:p14="http://schemas.microsoft.com/office/powerpoint/2010/main" val="2065169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163052"/>
            <a:ext cx="4491789" cy="583932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817695" y="535577"/>
            <a:ext cx="5548373" cy="366470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err="1" smtClean="0">
                <a:solidFill>
                  <a:srgbClr val="0099CC"/>
                </a:solidFill>
                <a:latin typeface="UTM Avo" panose="02040603050506020204" pitchFamily="18" charset="0"/>
                <a:ea typeface="Cambria" panose="02040503050406030204" pitchFamily="18" charset="0"/>
              </a:rPr>
              <a:t>Hãy</a:t>
            </a:r>
            <a:r>
              <a:rPr lang="en-US" sz="3600" b="1" dirty="0" smtClean="0">
                <a:solidFill>
                  <a:srgbClr val="0099CC"/>
                </a:solidFill>
                <a:latin typeface="UTM Avo" panose="02040603050506020204" pitchFamily="18" charset="0"/>
                <a:ea typeface="Cambria" panose="02040503050406030204" pitchFamily="18" charset="0"/>
              </a:rPr>
              <a:t> </a:t>
            </a:r>
            <a:r>
              <a:rPr lang="en-US" sz="3600" b="1" dirty="0" err="1" smtClean="0">
                <a:solidFill>
                  <a:srgbClr val="0099CC"/>
                </a:solidFill>
                <a:latin typeface="UTM Avo" panose="02040603050506020204" pitchFamily="18" charset="0"/>
                <a:ea typeface="Cambria" panose="02040503050406030204" pitchFamily="18" charset="0"/>
              </a:rPr>
              <a:t>thảo</a:t>
            </a:r>
            <a:r>
              <a:rPr lang="en-US" sz="3600" b="1" dirty="0" smtClean="0">
                <a:solidFill>
                  <a:srgbClr val="0099CC"/>
                </a:solidFill>
                <a:latin typeface="UTM Avo" panose="02040603050506020204" pitchFamily="18" charset="0"/>
                <a:ea typeface="Cambria" panose="02040503050406030204" pitchFamily="18" charset="0"/>
              </a:rPr>
              <a:t> </a:t>
            </a:r>
            <a:r>
              <a:rPr lang="en-US" sz="3600" b="1" dirty="0" err="1" smtClean="0">
                <a:solidFill>
                  <a:srgbClr val="0099CC"/>
                </a:solidFill>
                <a:latin typeface="UTM Avo" panose="02040603050506020204" pitchFamily="18" charset="0"/>
                <a:ea typeface="Cambria" panose="02040503050406030204" pitchFamily="18" charset="0"/>
              </a:rPr>
              <a:t>luận</a:t>
            </a:r>
            <a:r>
              <a:rPr lang="en-US" sz="3600" b="1" dirty="0" smtClean="0">
                <a:solidFill>
                  <a:srgbClr val="0099CC"/>
                </a:solidFill>
                <a:latin typeface="UTM Avo" panose="02040603050506020204" pitchFamily="18" charset="0"/>
                <a:ea typeface="Cambria" panose="02040503050406030204" pitchFamily="18" charset="0"/>
              </a:rPr>
              <a:t> </a:t>
            </a:r>
          </a:p>
          <a:p>
            <a:pPr algn="ctr"/>
            <a:r>
              <a:rPr lang="en-US" sz="3600" b="1" dirty="0" err="1" smtClean="0">
                <a:solidFill>
                  <a:srgbClr val="0099CC"/>
                </a:solidFill>
                <a:latin typeface="UTM Avo" panose="02040603050506020204" pitchFamily="18" charset="0"/>
                <a:ea typeface="Cambria" panose="02040503050406030204" pitchFamily="18" charset="0"/>
              </a:rPr>
              <a:t>nhóm</a:t>
            </a:r>
            <a:r>
              <a:rPr lang="en-US" sz="3600" b="1" dirty="0" smtClean="0">
                <a:solidFill>
                  <a:srgbClr val="0099CC"/>
                </a:solidFill>
                <a:latin typeface="UTM Avo" panose="02040603050506020204" pitchFamily="18" charset="0"/>
                <a:ea typeface="Cambria" panose="02040503050406030204" pitchFamily="18" charset="0"/>
              </a:rPr>
              <a:t>, </a:t>
            </a:r>
            <a:r>
              <a:rPr lang="en-US" sz="3600" b="1" dirty="0" err="1" smtClean="0">
                <a:solidFill>
                  <a:srgbClr val="0099CC"/>
                </a:solidFill>
                <a:latin typeface="UTM Avo" panose="02040603050506020204" pitchFamily="18" charset="0"/>
                <a:ea typeface="Cambria" panose="02040503050406030204" pitchFamily="18" charset="0"/>
              </a:rPr>
              <a:t>đưa</a:t>
            </a:r>
            <a:r>
              <a:rPr lang="en-US" sz="3600" b="1" dirty="0" smtClean="0">
                <a:solidFill>
                  <a:srgbClr val="0099CC"/>
                </a:solidFill>
                <a:latin typeface="UTM Avo" panose="02040603050506020204" pitchFamily="18" charset="0"/>
                <a:ea typeface="Cambria" panose="02040503050406030204" pitchFamily="18" charset="0"/>
              </a:rPr>
              <a:t> </a:t>
            </a:r>
            <a:r>
              <a:rPr lang="en-US" sz="3600" b="1" dirty="0" err="1" smtClean="0">
                <a:solidFill>
                  <a:srgbClr val="0099CC"/>
                </a:solidFill>
                <a:latin typeface="UTM Avo" panose="02040603050506020204" pitchFamily="18" charset="0"/>
                <a:ea typeface="Cambria" panose="02040503050406030204" pitchFamily="18" charset="0"/>
              </a:rPr>
              <a:t>ra</a:t>
            </a:r>
            <a:r>
              <a:rPr lang="en-US" sz="3600" b="1" dirty="0" smtClean="0">
                <a:solidFill>
                  <a:srgbClr val="0099CC"/>
                </a:solidFill>
                <a:latin typeface="UTM Avo" panose="02040603050506020204" pitchFamily="18" charset="0"/>
                <a:ea typeface="Cambria" panose="02040503050406030204" pitchFamily="18" charset="0"/>
              </a:rPr>
              <a:t> </a:t>
            </a:r>
            <a:r>
              <a:rPr lang="en-US" sz="3600" b="1" dirty="0" err="1" smtClean="0">
                <a:solidFill>
                  <a:srgbClr val="0099CC"/>
                </a:solidFill>
                <a:latin typeface="UTM Avo" panose="02040603050506020204" pitchFamily="18" charset="0"/>
                <a:ea typeface="Cambria" panose="02040503050406030204" pitchFamily="18" charset="0"/>
              </a:rPr>
              <a:t>lời</a:t>
            </a:r>
            <a:r>
              <a:rPr lang="en-US" sz="3600" b="1" dirty="0" smtClean="0">
                <a:solidFill>
                  <a:srgbClr val="0099CC"/>
                </a:solidFill>
                <a:latin typeface="UTM Avo" panose="02040603050506020204" pitchFamily="18" charset="0"/>
                <a:ea typeface="Cambria" panose="02040503050406030204" pitchFamily="18" charset="0"/>
              </a:rPr>
              <a:t> </a:t>
            </a:r>
            <a:r>
              <a:rPr lang="en-US" sz="3600" b="1" dirty="0" err="1" smtClean="0">
                <a:solidFill>
                  <a:srgbClr val="0099CC"/>
                </a:solidFill>
                <a:latin typeface="UTM Avo" panose="02040603050506020204" pitchFamily="18" charset="0"/>
                <a:ea typeface="Cambria" panose="02040503050406030204" pitchFamily="18" charset="0"/>
              </a:rPr>
              <a:t>khuyên</a:t>
            </a:r>
            <a:r>
              <a:rPr lang="en-US" sz="3600" b="1" dirty="0" smtClean="0">
                <a:solidFill>
                  <a:srgbClr val="0099CC"/>
                </a:solidFill>
                <a:latin typeface="UTM Avo" panose="02040603050506020204" pitchFamily="18" charset="0"/>
                <a:ea typeface="Cambria" panose="02040503050406030204" pitchFamily="18" charset="0"/>
              </a:rPr>
              <a:t> </a:t>
            </a:r>
            <a:r>
              <a:rPr lang="en-US" sz="3600" b="1" dirty="0" err="1" smtClean="0">
                <a:solidFill>
                  <a:srgbClr val="0099CC"/>
                </a:solidFill>
                <a:latin typeface="UTM Avo" panose="02040603050506020204" pitchFamily="18" charset="0"/>
                <a:ea typeface="Cambria" panose="02040503050406030204" pitchFamily="18" charset="0"/>
              </a:rPr>
              <a:t>cho</a:t>
            </a:r>
            <a:r>
              <a:rPr lang="en-US" sz="3600" b="1" dirty="0" smtClean="0">
                <a:solidFill>
                  <a:srgbClr val="0099CC"/>
                </a:solidFill>
                <a:latin typeface="UTM Avo" panose="02040603050506020204" pitchFamily="18" charset="0"/>
                <a:ea typeface="Cambria" panose="02040503050406030204" pitchFamily="18" charset="0"/>
              </a:rPr>
              <a:t> </a:t>
            </a:r>
            <a:r>
              <a:rPr lang="en-US" sz="3600" b="1" dirty="0" err="1" smtClean="0">
                <a:solidFill>
                  <a:srgbClr val="0099CC"/>
                </a:solidFill>
                <a:latin typeface="UTM Avo" panose="02040603050506020204" pitchFamily="18" charset="0"/>
                <a:ea typeface="Cambria" panose="02040503050406030204" pitchFamily="18" charset="0"/>
              </a:rPr>
              <a:t>bạn</a:t>
            </a:r>
            <a:r>
              <a:rPr lang="en-US" sz="3600" b="1" dirty="0" smtClean="0">
                <a:solidFill>
                  <a:srgbClr val="0099CC"/>
                </a:solidFill>
                <a:latin typeface="UTM Avo" panose="02040603050506020204" pitchFamily="18" charset="0"/>
                <a:ea typeface="Cambria" panose="02040503050406030204" pitchFamily="18" charset="0"/>
              </a:rPr>
              <a:t>.</a:t>
            </a:r>
            <a:endParaRPr lang="en-US" sz="3600" b="1" dirty="0">
              <a:solidFill>
                <a:srgbClr val="0099CC"/>
              </a:solidFill>
              <a:latin typeface="UTM Avo" panose="02040603050506020204" pitchFamily="18" charset="0"/>
              <a:ea typeface="Cambria" panose="020405030504060302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5777" y="3691181"/>
            <a:ext cx="4496109" cy="3068160"/>
          </a:xfrm>
          <a:prstGeom prst="rect">
            <a:avLst/>
          </a:prstGeom>
        </p:spPr>
      </p:pic>
      <p:pic>
        <p:nvPicPr>
          <p:cNvPr id="5" name="图片 33" descr="背景图案&#10;&#10;描述已自动生成">
            <a:extLst>
              <a:ext uri="{FF2B5EF4-FFF2-40B4-BE49-F238E27FC236}">
                <a16:creationId xmlns:a16="http://schemas.microsoft.com/office/drawing/2014/main" id="{A1BF9799-8502-CC58-6A93-B28009643A16}"/>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V="1">
            <a:off x="8186978" y="0"/>
            <a:ext cx="4005022" cy="4005022"/>
          </a:xfrm>
          <a:prstGeom prst="rect">
            <a:avLst/>
          </a:prstGeom>
        </p:spPr>
      </p:pic>
      <p:pic>
        <p:nvPicPr>
          <p:cNvPr id="6" name="图片 13" descr="图标&#10;&#10;描述已自动生成">
            <a:extLst>
              <a:ext uri="{FF2B5EF4-FFF2-40B4-BE49-F238E27FC236}">
                <a16:creationId xmlns:a16="http://schemas.microsoft.com/office/drawing/2014/main" id="{6A4A0D34-673C-1386-3565-B3A91FFAE6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864550" y="-110186"/>
            <a:ext cx="1291526" cy="1291526"/>
          </a:xfrm>
          <a:prstGeom prst="rect">
            <a:avLst/>
          </a:prstGeom>
        </p:spPr>
      </p:pic>
    </p:spTree>
    <p:extLst>
      <p:ext uri="{BB962C8B-B14F-4D97-AF65-F5344CB8AC3E}">
        <p14:creationId xmlns:p14="http://schemas.microsoft.com/office/powerpoint/2010/main" val="2156347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776" y="694639"/>
            <a:ext cx="6044835" cy="6163362"/>
          </a:xfrm>
          <a:prstGeom prst="rect">
            <a:avLst/>
          </a:prstGeom>
        </p:spPr>
      </p:pic>
    </p:spTree>
    <p:extLst>
      <p:ext uri="{BB962C8B-B14F-4D97-AF65-F5344CB8AC3E}">
        <p14:creationId xmlns:p14="http://schemas.microsoft.com/office/powerpoint/2010/main" val="763074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2103" y="119245"/>
            <a:ext cx="984994" cy="1114095"/>
          </a:xfrm>
          <a:prstGeom prst="rect">
            <a:avLst/>
          </a:prstGeom>
        </p:spPr>
      </p:pic>
      <p:sp>
        <p:nvSpPr>
          <p:cNvPr id="3" name="圆角矩形 6">
            <a:extLst>
              <a:ext uri="{FF2B5EF4-FFF2-40B4-BE49-F238E27FC236}">
                <a16:creationId xmlns:a16="http://schemas.microsoft.com/office/drawing/2014/main" id="{173CBCCC-E337-D629-688D-27734993821D}"/>
              </a:ext>
            </a:extLst>
          </p:cNvPr>
          <p:cNvSpPr/>
          <p:nvPr/>
        </p:nvSpPr>
        <p:spPr>
          <a:xfrm>
            <a:off x="1267097" y="240769"/>
            <a:ext cx="7395118" cy="673630"/>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Em có lời khuyên gì dành cho bạn?</a:t>
            </a:r>
            <a:endParaRPr kumimoji="1" lang="zh-CN" altLang="en-US" sz="32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grpSp>
        <p:nvGrpSpPr>
          <p:cNvPr id="4" name="Group 3"/>
          <p:cNvGrpSpPr/>
          <p:nvPr/>
        </p:nvGrpSpPr>
        <p:grpSpPr>
          <a:xfrm>
            <a:off x="1267097" y="1066018"/>
            <a:ext cx="10123713" cy="2755603"/>
            <a:chOff x="2011681" y="1135928"/>
            <a:chExt cx="10123713" cy="2755603"/>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7524204" y="1135928"/>
              <a:ext cx="4611190" cy="2755603"/>
            </a:xfrm>
            <a:prstGeom prst="rect">
              <a:avLst/>
            </a:prstGeom>
          </p:spPr>
        </p:pic>
        <p:grpSp>
          <p:nvGrpSpPr>
            <p:cNvPr id="6" name="Group 5">
              <a:extLst>
                <a:ext uri="{FF2B5EF4-FFF2-40B4-BE49-F238E27FC236}">
                  <a16:creationId xmlns:a16="http://schemas.microsoft.com/office/drawing/2014/main" id="{3E543A0B-E972-0D4A-B032-08CCCFDD452B}"/>
                </a:ext>
              </a:extLst>
            </p:cNvPr>
            <p:cNvGrpSpPr/>
            <p:nvPr/>
          </p:nvGrpSpPr>
          <p:grpSpPr>
            <a:xfrm>
              <a:off x="2011681" y="1509237"/>
              <a:ext cx="4585062" cy="1522268"/>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chemeClr val="accent5">
                  <a:lumMod val="20000"/>
                  <a:lumOff val="80000"/>
                </a:schemeClr>
              </a:solid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7243587" y="1849355"/>
                <a:ext cx="4441371" cy="2379964"/>
              </a:xfrm>
              <a:prstGeom prst="rect">
                <a:avLst/>
              </a:prstGeom>
              <a:noFill/>
            </p:spPr>
            <p:txBody>
              <a:bodyPr wrap="square" rtlCol="0">
                <a:spAutoFit/>
              </a:bodyPr>
              <a:lstStyle/>
              <a:p>
                <a:pPr algn="just"/>
                <a:r>
                  <a:rPr lang="en-US" sz="2800" b="1" smtClean="0">
                    <a:solidFill>
                      <a:srgbClr val="002060"/>
                    </a:solidFill>
                    <a:latin typeface="Cambria" panose="02040503050406030204" pitchFamily="18" charset="0"/>
                  </a:rPr>
                  <a:t>a) Huy giẫm chân lên hành lang mà bác lao công vừa lau sạch.</a:t>
                </a:r>
                <a:endParaRPr lang="en-US" sz="2800" b="1" dirty="0">
                  <a:solidFill>
                    <a:srgbClr val="002060"/>
                  </a:solidFill>
                  <a:latin typeface="Cambria" panose="02040503050406030204" pitchFamily="18" charset="0"/>
                </a:endParaRPr>
              </a:p>
            </p:txBody>
          </p:sp>
        </p:grpSp>
      </p:grpSp>
      <p:grpSp>
        <p:nvGrpSpPr>
          <p:cNvPr id="9" name="Group 8">
            <a:extLst>
              <a:ext uri="{FF2B5EF4-FFF2-40B4-BE49-F238E27FC236}">
                <a16:creationId xmlns:a16="http://schemas.microsoft.com/office/drawing/2014/main" id="{3E543A0B-E972-0D4A-B032-08CCCFDD452B}"/>
              </a:ext>
            </a:extLst>
          </p:cNvPr>
          <p:cNvGrpSpPr/>
          <p:nvPr/>
        </p:nvGrpSpPr>
        <p:grpSpPr>
          <a:xfrm>
            <a:off x="457200" y="3975356"/>
            <a:ext cx="10933610" cy="2536513"/>
            <a:chOff x="7055427" y="1629296"/>
            <a:chExt cx="4741382" cy="3940232"/>
          </a:xfrm>
        </p:grpSpPr>
        <p:sp>
          <p:nvSpPr>
            <p:cNvPr id="10"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a:extLst>
                <a:ext uri="{FF2B5EF4-FFF2-40B4-BE49-F238E27FC236}">
                  <a16:creationId xmlns:a16="http://schemas.microsoft.com/office/drawing/2014/main" id="{CD4DF022-03B6-2C13-C899-C3F0C93339E7}"/>
                </a:ext>
              </a:extLst>
            </p:cNvPr>
            <p:cNvSpPr txBox="1"/>
            <p:nvPr/>
          </p:nvSpPr>
          <p:spPr>
            <a:xfrm>
              <a:off x="7117739" y="1747894"/>
              <a:ext cx="4567219" cy="3729193"/>
            </a:xfrm>
            <a:prstGeom prst="rect">
              <a:avLst/>
            </a:prstGeom>
            <a:noFill/>
          </p:spPr>
          <p:txBody>
            <a:bodyPr wrap="square" rtlCol="0">
              <a:spAutoFit/>
            </a:bodyPr>
            <a:lstStyle/>
            <a:p>
              <a:pPr algn="just"/>
              <a:r>
                <a:rPr lang="nl-NL" sz="3000" b="1" i="1">
                  <a:solidFill>
                    <a:srgbClr val="FF0000"/>
                  </a:solidFill>
                  <a:latin typeface="Cambria" panose="02040503050406030204" pitchFamily="18" charset="0"/>
                  <a:ea typeface="Cambria" panose="02040503050406030204" pitchFamily="18" charset="0"/>
                </a:rPr>
                <a:t>Khuyên Huy không nên làm như vậy vì đó là hành động không tôn trọng thành quả của người lao động; bác lao công đã vất vả lau sạch hành lang, lần sau Huy nên chờ sàn nhà khô rồi hãy bước vào hoặc chọn đi lối khác, không giẫm chân bẩn lên hành lang đã được lau sạch.</a:t>
              </a:r>
              <a:endParaRPr lang="en-US" sz="3000" b="1">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63663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2103" y="119245"/>
            <a:ext cx="984994" cy="1114095"/>
          </a:xfrm>
          <a:prstGeom prst="rect">
            <a:avLst/>
          </a:prstGeom>
        </p:spPr>
      </p:pic>
      <p:sp>
        <p:nvSpPr>
          <p:cNvPr id="3" name="圆角矩形 6">
            <a:extLst>
              <a:ext uri="{FF2B5EF4-FFF2-40B4-BE49-F238E27FC236}">
                <a16:creationId xmlns:a16="http://schemas.microsoft.com/office/drawing/2014/main" id="{173CBCCC-E337-D629-688D-27734993821D}"/>
              </a:ext>
            </a:extLst>
          </p:cNvPr>
          <p:cNvSpPr/>
          <p:nvPr/>
        </p:nvSpPr>
        <p:spPr>
          <a:xfrm>
            <a:off x="1267097" y="240769"/>
            <a:ext cx="7395118" cy="673630"/>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Em có lời khuyên gì dành cho bạn?</a:t>
            </a:r>
            <a:endParaRPr kumimoji="1" lang="zh-CN" altLang="en-US" sz="32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grpSp>
        <p:nvGrpSpPr>
          <p:cNvPr id="4" name="Group 3"/>
          <p:cNvGrpSpPr/>
          <p:nvPr/>
        </p:nvGrpSpPr>
        <p:grpSpPr>
          <a:xfrm>
            <a:off x="269040" y="1048986"/>
            <a:ext cx="11103429" cy="3213819"/>
            <a:chOff x="404948" y="3423959"/>
            <a:chExt cx="11103429" cy="3213819"/>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04948" y="3423959"/>
              <a:ext cx="4080891" cy="3213819"/>
            </a:xfrm>
            <a:prstGeom prst="rect">
              <a:avLst/>
            </a:prstGeom>
          </p:spPr>
        </p:pic>
        <p:grpSp>
          <p:nvGrpSpPr>
            <p:cNvPr id="6" name="Group 5">
              <a:extLst>
                <a:ext uri="{FF2B5EF4-FFF2-40B4-BE49-F238E27FC236}">
                  <a16:creationId xmlns:a16="http://schemas.microsoft.com/office/drawing/2014/main" id="{3E543A0B-E972-0D4A-B032-08CCCFDD452B}"/>
                </a:ext>
              </a:extLst>
            </p:cNvPr>
            <p:cNvGrpSpPr/>
            <p:nvPr/>
          </p:nvGrpSpPr>
          <p:grpSpPr>
            <a:xfrm>
              <a:off x="5129350" y="4422074"/>
              <a:ext cx="6379027" cy="2019077"/>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chemeClr val="accent4">
                  <a:lumMod val="40000"/>
                  <a:lumOff val="60000"/>
                </a:schemeClr>
              </a:solid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7243587" y="1849355"/>
                <a:ext cx="4441371" cy="3543696"/>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rPr>
                  <a:t>b</a:t>
                </a:r>
                <a:r>
                  <a:rPr lang="en-US" sz="2800" b="1" smtClean="0">
                    <a:solidFill>
                      <a:srgbClr val="002060"/>
                    </a:solidFill>
                    <a:latin typeface="Cambria" panose="02040503050406030204" pitchFamily="18" charset="0"/>
                  </a:rPr>
                  <a:t>) Tổng kết năm học, cả lớp được đi liên hoan tại nhà hàng tự chọn. Một số bạn lấy rất nhiều đồ ăn mà không ăn hết.</a:t>
                </a:r>
                <a:endParaRPr lang="en-US" sz="2800" b="1" dirty="0">
                  <a:solidFill>
                    <a:srgbClr val="002060"/>
                  </a:solidFill>
                  <a:latin typeface="Cambria" panose="02040503050406030204" pitchFamily="18" charset="0"/>
                </a:endParaRPr>
              </a:p>
            </p:txBody>
          </p:sp>
        </p:grpSp>
      </p:grpSp>
      <p:grpSp>
        <p:nvGrpSpPr>
          <p:cNvPr id="9" name="Group 8">
            <a:extLst>
              <a:ext uri="{FF2B5EF4-FFF2-40B4-BE49-F238E27FC236}">
                <a16:creationId xmlns:a16="http://schemas.microsoft.com/office/drawing/2014/main" id="{3E543A0B-E972-0D4A-B032-08CCCFDD452B}"/>
              </a:ext>
            </a:extLst>
          </p:cNvPr>
          <p:cNvGrpSpPr/>
          <p:nvPr/>
        </p:nvGrpSpPr>
        <p:grpSpPr>
          <a:xfrm>
            <a:off x="438859" y="4680298"/>
            <a:ext cx="10933610" cy="1430418"/>
            <a:chOff x="7055427" y="1629296"/>
            <a:chExt cx="4741382" cy="3940232"/>
          </a:xfrm>
        </p:grpSpPr>
        <p:sp>
          <p:nvSpPr>
            <p:cNvPr id="10"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rgbClr val="FF0000"/>
                </a:solidFill>
              </a:endParaRPr>
            </a:p>
          </p:txBody>
        </p:sp>
        <p:sp>
          <p:nvSpPr>
            <p:cNvPr id="11" name="TextBox 10">
              <a:extLst>
                <a:ext uri="{FF2B5EF4-FFF2-40B4-BE49-F238E27FC236}">
                  <a16:creationId xmlns:a16="http://schemas.microsoft.com/office/drawing/2014/main" id="{CD4DF022-03B6-2C13-C899-C3F0C93339E7}"/>
                </a:ext>
              </a:extLst>
            </p:cNvPr>
            <p:cNvSpPr txBox="1"/>
            <p:nvPr/>
          </p:nvSpPr>
          <p:spPr>
            <a:xfrm>
              <a:off x="7106410" y="1914312"/>
              <a:ext cx="4578548" cy="2967307"/>
            </a:xfrm>
            <a:prstGeom prst="rect">
              <a:avLst/>
            </a:prstGeom>
            <a:noFill/>
          </p:spPr>
          <p:txBody>
            <a:bodyPr wrap="square" rtlCol="0">
              <a:spAutoFit/>
            </a:bodyPr>
            <a:lstStyle/>
            <a:p>
              <a:pPr algn="just"/>
              <a:r>
                <a:rPr lang="nl-NL" sz="3200" b="1" i="1">
                  <a:solidFill>
                    <a:srgbClr val="FF0000"/>
                  </a:solidFill>
                  <a:latin typeface="Cambria" panose="02040503050406030204" pitchFamily="18" charset="0"/>
                  <a:ea typeface="Cambria" panose="02040503050406030204" pitchFamily="18" charset="0"/>
                </a:rPr>
                <a:t>Khuyên bạn không nên lấy quá nhiều đồ ăn vì nếu không ăn hết sẽ lãng phí công sức của người lao động</a:t>
              </a:r>
              <a:r>
                <a:rPr lang="nl-NL" sz="3200" b="1" i="1" smtClean="0">
                  <a:solidFill>
                    <a:srgbClr val="FF0000"/>
                  </a:solidFill>
                  <a:latin typeface="Cambria" panose="02040503050406030204" pitchFamily="18" charset="0"/>
                  <a:ea typeface="Cambria" panose="02040503050406030204" pitchFamily="18" charset="0"/>
                </a:rPr>
                <a:t>.</a:t>
              </a:r>
              <a:endParaRPr lang="en-US" sz="3200" b="1">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27665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1">
      <a:dk1>
        <a:sysClr val="windowText" lastClr="000000"/>
      </a:dk1>
      <a:lt1>
        <a:sysClr val="window" lastClr="FFFFFF"/>
      </a:lt1>
      <a:dk2>
        <a:srgbClr val="3F3F3F"/>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546</TotalTime>
  <Words>549</Words>
  <Application>Microsoft Office PowerPoint</Application>
  <PresentationFormat>Widescreen</PresentationFormat>
  <Paragraphs>47</Paragraphs>
  <Slides>17</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17</vt:i4>
      </vt:variant>
    </vt:vector>
  </HeadingPairs>
  <TitlesOfParts>
    <vt:vector size="30" baseType="lpstr">
      <vt:lpstr>Times New Roman</vt:lpstr>
      <vt:lpstr>UTM Avo</vt:lpstr>
      <vt:lpstr>Calibri</vt:lpstr>
      <vt:lpstr>UTM Arruba KT</vt:lpstr>
      <vt:lpstr>微软雅黑</vt:lpstr>
      <vt:lpstr>Arial</vt:lpstr>
      <vt:lpstr>#9Slide05 IcielSanelma</vt:lpstr>
      <vt:lpstr>Cambria</vt:lpstr>
      <vt:lpstr>#9Slide03 Kaleko 105 Round Bold</vt:lpstr>
      <vt:lpstr>思源黑体 CN Medium</vt:lpstr>
      <vt:lpstr>Vogue-ExtraBold</vt:lpstr>
      <vt:lpstr>UTM Aurora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Administrator</cp:lastModifiedBy>
  <cp:revision>65</cp:revision>
  <dcterms:created xsi:type="dcterms:W3CDTF">2023-08-19T16:19:23Z</dcterms:created>
  <dcterms:modified xsi:type="dcterms:W3CDTF">2023-09-19T05:18:12Z</dcterms:modified>
  <cp:contentStatus/>
</cp:coreProperties>
</file>