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5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8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4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7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4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CF92F-9D5C-41C3-89B4-DF5BF9568FB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2FB1E-BB6E-4A82-AC8D-50D85DC5F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1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NUL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7.png"/><Relationship Id="rId4" Type="http://schemas.openxmlformats.org/officeDocument/2006/relationships/image" Target="NUL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8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DHJXFvi3u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8.png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NULL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NULL"/><Relationship Id="rId9" Type="http://schemas.openxmlformats.org/officeDocument/2006/relationships/image" Target="../media/image11.png"/><Relationship Id="rId1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9362746" y="164565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4377569" y="685800"/>
            <a:ext cx="7128631" cy="54864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685800" y="685800"/>
            <a:ext cx="3296805" cy="54864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1572469" y="5100160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035901" y="148833"/>
            <a:ext cx="4876296" cy="1981887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689219" y="5228223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17670" y="-268155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87727" y="1456221"/>
            <a:ext cx="1843480" cy="5095045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431" y="2382941"/>
            <a:ext cx="7145131" cy="25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25444" y="952772"/>
            <a:ext cx="2266241" cy="5770521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4024802" y="3955691"/>
            <a:ext cx="6959422" cy="2087827"/>
            <a:chOff x="6037202" y="5933537"/>
            <a:chExt cx="10439133" cy="3131740"/>
          </a:xfrm>
        </p:grpSpPr>
        <p:sp>
          <p:nvSpPr>
            <p:cNvPr id="10" name="Freeform 10"/>
            <p:cNvSpPr/>
            <p:nvPr/>
          </p:nvSpPr>
          <p:spPr>
            <a:xfrm>
              <a:off x="6037202" y="5933537"/>
              <a:ext cx="10439133" cy="3131740"/>
            </a:xfrm>
            <a:custGeom>
              <a:avLst/>
              <a:gdLst/>
              <a:ahLst/>
              <a:cxnLst/>
              <a:rect l="l" t="t" r="r" b="b"/>
              <a:pathLst>
                <a:path w="10439133" h="3131740">
                  <a:moveTo>
                    <a:pt x="0" y="0"/>
                  </a:moveTo>
                  <a:lnTo>
                    <a:pt x="10439133" y="0"/>
                  </a:lnTo>
                  <a:lnTo>
                    <a:pt x="10439133" y="3131740"/>
                  </a:lnTo>
                  <a:lnTo>
                    <a:pt x="0" y="313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778802" y="6418637"/>
              <a:ext cx="9529679" cy="2039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en-US" sz="3334">
                  <a:solidFill>
                    <a:srgbClr val="F9705A"/>
                  </a:solidFill>
                  <a:latin typeface="UTM Avo Bold"/>
                </a:rPr>
                <a:t>a. Dũng đã ngăn không cho các bạn vẽ bậy lên bàn học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729543" y="685800"/>
            <a:ext cx="7142778" cy="3069476"/>
          </a:xfrm>
          <a:custGeom>
            <a:avLst/>
            <a:gdLst/>
            <a:ahLst/>
            <a:cxnLst/>
            <a:rect l="l" t="t" r="r" b="b"/>
            <a:pathLst>
              <a:path w="10714167" h="4604214">
                <a:moveTo>
                  <a:pt x="0" y="0"/>
                </a:moveTo>
                <a:lnTo>
                  <a:pt x="10714167" y="0"/>
                </a:lnTo>
                <a:lnTo>
                  <a:pt x="10714167" y="4604214"/>
                </a:lnTo>
                <a:lnTo>
                  <a:pt x="0" y="4604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8085"/>
            </a:stretch>
          </a:blipFill>
        </p:spPr>
      </p:sp>
    </p:spTree>
    <p:extLst>
      <p:ext uri="{BB962C8B-B14F-4D97-AF65-F5344CB8AC3E}">
        <p14:creationId xmlns:p14="http://schemas.microsoft.com/office/powerpoint/2010/main" val="38018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531670" y="952770"/>
            <a:ext cx="2266241" cy="5770521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017819" y="3716750"/>
            <a:ext cx="7758543" cy="2327563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921370" y="5731392"/>
              <a:ext cx="9985282" cy="2039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b.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nhau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lau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sạch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bức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tường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dọc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hai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bên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đường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thôn</a:t>
              </a:r>
              <a:endParaRPr lang="en-US" sz="3334" dirty="0">
                <a:solidFill>
                  <a:srgbClr val="F9705A"/>
                </a:solidFill>
                <a:latin typeface="UTM Avo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08802" y="594679"/>
            <a:ext cx="6976577" cy="2834321"/>
          </a:xfrm>
          <a:custGeom>
            <a:avLst/>
            <a:gdLst/>
            <a:ahLst/>
            <a:cxnLst/>
            <a:rect l="l" t="t" r="r" b="b"/>
            <a:pathLst>
              <a:path w="10464865" h="4251482">
                <a:moveTo>
                  <a:pt x="0" y="0"/>
                </a:moveTo>
                <a:lnTo>
                  <a:pt x="10464866" y="0"/>
                </a:lnTo>
                <a:lnTo>
                  <a:pt x="10464866" y="4251482"/>
                </a:lnTo>
                <a:lnTo>
                  <a:pt x="0" y="4251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83" t="-117297" r="-12647" b="-109750"/>
            </a:stretch>
          </a:blipFill>
        </p:spPr>
      </p:sp>
    </p:spTree>
    <p:extLst>
      <p:ext uri="{BB962C8B-B14F-4D97-AF65-F5344CB8AC3E}">
        <p14:creationId xmlns:p14="http://schemas.microsoft.com/office/powerpoint/2010/main" val="3304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408802" y="952770"/>
            <a:ext cx="2266241" cy="5770521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3443142" y="3794777"/>
            <a:ext cx="7924745" cy="2377423"/>
            <a:chOff x="5164713" y="5692165"/>
            <a:chExt cx="11887118" cy="3566135"/>
          </a:xfrm>
        </p:grpSpPr>
        <p:sp>
          <p:nvSpPr>
            <p:cNvPr id="10" name="Freeform 10"/>
            <p:cNvSpPr/>
            <p:nvPr/>
          </p:nvSpPr>
          <p:spPr>
            <a:xfrm>
              <a:off x="5164713" y="5692165"/>
              <a:ext cx="11887118" cy="3566135"/>
            </a:xfrm>
            <a:custGeom>
              <a:avLst/>
              <a:gdLst/>
              <a:ahLst/>
              <a:cxnLst/>
              <a:rect l="l" t="t" r="r" b="b"/>
              <a:pathLst>
                <a:path w="11887118" h="3566135">
                  <a:moveTo>
                    <a:pt x="0" y="0"/>
                  </a:moveTo>
                  <a:lnTo>
                    <a:pt x="11887117" y="0"/>
                  </a:lnTo>
                  <a:lnTo>
                    <a:pt x="11887117" y="3566135"/>
                  </a:lnTo>
                  <a:lnTo>
                    <a:pt x="0" y="3566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080136" y="5885827"/>
              <a:ext cx="9756980" cy="305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c.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Hoa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dụng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cụ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trường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4307882" y="763879"/>
            <a:ext cx="6421598" cy="2665121"/>
          </a:xfrm>
          <a:custGeom>
            <a:avLst/>
            <a:gdLst/>
            <a:ahLst/>
            <a:cxnLst/>
            <a:rect l="l" t="t" r="r" b="b"/>
            <a:pathLst>
              <a:path w="9632397" h="3997682">
                <a:moveTo>
                  <a:pt x="0" y="0"/>
                </a:moveTo>
                <a:lnTo>
                  <a:pt x="9632397" y="0"/>
                </a:lnTo>
                <a:lnTo>
                  <a:pt x="9632397" y="3997682"/>
                </a:lnTo>
                <a:lnTo>
                  <a:pt x="0" y="39976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6412" b="-1172"/>
            </a:stretch>
          </a:blipFill>
        </p:spPr>
      </p:sp>
    </p:spTree>
    <p:extLst>
      <p:ext uri="{BB962C8B-B14F-4D97-AF65-F5344CB8AC3E}">
        <p14:creationId xmlns:p14="http://schemas.microsoft.com/office/powerpoint/2010/main" val="26115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531670" y="952770"/>
            <a:ext cx="2266241" cy="5770521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017819" y="3716750"/>
            <a:ext cx="7758543" cy="2327563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897391" y="5731392"/>
              <a:ext cx="10680678" cy="305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d. Ly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đã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chiếc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xe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tập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thể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dục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ở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viên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69442" y="685801"/>
            <a:ext cx="6715937" cy="2770423"/>
          </a:xfrm>
          <a:custGeom>
            <a:avLst/>
            <a:gdLst/>
            <a:ahLst/>
            <a:cxnLst/>
            <a:rect l="l" t="t" r="r" b="b"/>
            <a:pathLst>
              <a:path w="10073905" h="4155635">
                <a:moveTo>
                  <a:pt x="0" y="0"/>
                </a:moveTo>
                <a:lnTo>
                  <a:pt x="10073906" y="0"/>
                </a:lnTo>
                <a:lnTo>
                  <a:pt x="10073906" y="4155635"/>
                </a:lnTo>
                <a:lnTo>
                  <a:pt x="0" y="4155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60" b="-4960"/>
            </a:stretch>
          </a:blipFill>
        </p:spPr>
      </p:sp>
    </p:spTree>
    <p:extLst>
      <p:ext uri="{BB962C8B-B14F-4D97-AF65-F5344CB8AC3E}">
        <p14:creationId xmlns:p14="http://schemas.microsoft.com/office/powerpoint/2010/main" val="8253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1342321" y="4380135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1348580" y="-1783747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76050" y="0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42921" y="5361762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761815" y="5471982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36939" y="810438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92795" y="2115206"/>
            <a:ext cx="782193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quản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tài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sản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nơi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công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cộng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 rot="813459" flipH="1">
            <a:off x="228610" y="195779"/>
            <a:ext cx="1608983" cy="1515369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2413474" y="0"/>
                </a:moveTo>
                <a:lnTo>
                  <a:pt x="0" y="0"/>
                </a:lnTo>
                <a:lnTo>
                  <a:pt x="0" y="2273054"/>
                </a:lnTo>
                <a:lnTo>
                  <a:pt x="2413474" y="2273054"/>
                </a:lnTo>
                <a:lnTo>
                  <a:pt x="24134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43573">
            <a:off x="9265586" y="4299406"/>
            <a:ext cx="1608983" cy="1515369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09258" y="1331681"/>
            <a:ext cx="821875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34"/>
              </a:lnSpc>
            </a:pP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Biểu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hiện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khác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92795" y="2868393"/>
            <a:ext cx="782193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393C50"/>
                </a:solidFill>
                <a:latin typeface="UTM Avo Bold"/>
              </a:rPr>
              <a:t>Ngăn chặn nạn phá rừng.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92795" y="3667223"/>
            <a:ext cx="782193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393C50"/>
                </a:solidFill>
                <a:latin typeface="UTM Avo Bold"/>
              </a:rPr>
              <a:t>Không xả rác nơi công cộng.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2795" y="4454168"/>
            <a:ext cx="782193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393C50"/>
                </a:solidFill>
                <a:latin typeface="UTM Avo Bold"/>
              </a:rPr>
              <a:t>Không khạc nhổ bừa bãi trên đường.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0" y="2199513"/>
            <a:ext cx="1868835" cy="4476251"/>
          </a:xfrm>
          <a:custGeom>
            <a:avLst/>
            <a:gdLst/>
            <a:ahLst/>
            <a:cxnLst/>
            <a:rect l="l" t="t" r="r" b="b"/>
            <a:pathLst>
              <a:path w="2803252" h="6714376">
                <a:moveTo>
                  <a:pt x="2803252" y="0"/>
                </a:moveTo>
                <a:lnTo>
                  <a:pt x="0" y="0"/>
                </a:lnTo>
                <a:lnTo>
                  <a:pt x="0" y="6714376"/>
                </a:lnTo>
                <a:lnTo>
                  <a:pt x="2803252" y="6714376"/>
                </a:lnTo>
                <a:lnTo>
                  <a:pt x="280325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63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85801" y="685800"/>
            <a:ext cx="7128631" cy="54864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209396" y="685800"/>
            <a:ext cx="3296805" cy="54864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85801" y="2241339"/>
            <a:ext cx="7128631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4334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2. KHÁM PHÁ </a:t>
            </a:r>
          </a:p>
          <a:p>
            <a:pPr algn="ctr">
              <a:lnSpc>
                <a:spcPts val="6067"/>
              </a:lnSpc>
            </a:pPr>
            <a:r>
              <a:rPr lang="en-US" sz="4334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VÌ SAO PHẢI BẢO VỆ </a:t>
            </a:r>
          </a:p>
          <a:p>
            <a:pPr algn="ctr">
              <a:lnSpc>
                <a:spcPts val="6067"/>
              </a:lnSpc>
            </a:pPr>
            <a:r>
              <a:rPr lang="en-US" sz="4334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CỦA CÔNG 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614860" y="5169420"/>
            <a:ext cx="6215643" cy="252624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289539" y="-206567"/>
            <a:ext cx="4847715" cy="1970270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1735051" y="849002"/>
            <a:ext cx="3756235" cy="1526657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817972" y="4011485"/>
            <a:ext cx="3756235" cy="1526657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541138" y="1442027"/>
            <a:ext cx="1961233" cy="4993880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9646" y="443707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1636093" y="965344"/>
            <a:ext cx="579057" cy="580908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1434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89180" y="304377"/>
            <a:ext cx="9854075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truyện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5533" y="1162034"/>
            <a:ext cx="11380935" cy="498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en-US" sz="3333" dirty="0">
                <a:solidFill>
                  <a:srgbClr val="F9705A"/>
                </a:solidFill>
                <a:latin typeface="UTM Avo Bold"/>
              </a:rPr>
              <a:t>GHẾ ĐÁ KÊU ĐAU</a:t>
            </a:r>
          </a:p>
          <a:p>
            <a:pPr algn="just">
              <a:lnSpc>
                <a:spcPts val="4800"/>
              </a:lnSpc>
            </a:pPr>
            <a:r>
              <a:rPr lang="en-US" sz="3000" dirty="0">
                <a:solidFill>
                  <a:srgbClr val="F9705A"/>
                </a:solidFill>
                <a:latin typeface="UTM Avo Bold"/>
              </a:rPr>
              <a:t>   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Hằng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năm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ở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mỗi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khóa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cuối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cấp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đều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tặng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cho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bộ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làm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kỉ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niệm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just">
              <a:lnSpc>
                <a:spcPts val="4800"/>
              </a:lnSpc>
            </a:pPr>
            <a:r>
              <a:rPr lang="en-US" sz="30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nhẵn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nhụi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láng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được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đặt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dưới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bàng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phượng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mát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rượi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chúng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vui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đùa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lúc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ra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chơi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hay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lần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dọn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vệ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cũng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mà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thầy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cô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giáo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lại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trong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giờ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giải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lao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4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49582" y="641350"/>
            <a:ext cx="11492837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0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gần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vật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nhọn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nhiều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hình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thù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kì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quái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Tệ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hơn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còn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bút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xóa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để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viết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vẽ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bậy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với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từ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ngữ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không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đẹp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sứt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mẻ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xấu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xí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Mặc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dù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có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biện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pháp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ngăn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chặn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“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điêu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vô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danh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”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vẫn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lén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lút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hoạt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động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ctr">
              <a:lnSpc>
                <a:spcPts val="4800"/>
              </a:lnSpc>
            </a:pPr>
            <a:r>
              <a:rPr lang="en-US" sz="3000" dirty="0">
                <a:solidFill>
                  <a:srgbClr val="3F3F3C"/>
                </a:solidFill>
                <a:latin typeface="UTM Avo"/>
              </a:rPr>
              <a:t>(Theo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Lê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Thị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Diễm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Thu,</a:t>
            </a:r>
          </a:p>
          <a:p>
            <a:pPr algn="ctr">
              <a:lnSpc>
                <a:spcPts val="4800"/>
              </a:lnSpc>
            </a:pPr>
            <a:r>
              <a:rPr lang="en-US" sz="3000" dirty="0" err="1">
                <a:solidFill>
                  <a:srgbClr val="3F3F3C"/>
                </a:solidFill>
                <a:latin typeface="UTM Avo"/>
              </a:rPr>
              <a:t>Báo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Thiếu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niên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Tiền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phong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Chủ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nhật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30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3000" dirty="0">
                <a:solidFill>
                  <a:srgbClr val="3F3F3C"/>
                </a:solidFill>
                <a:latin typeface="UTM Avo"/>
              </a:rPr>
              <a:t> 37/2011)</a:t>
            </a:r>
          </a:p>
        </p:txBody>
      </p:sp>
    </p:spTree>
    <p:extLst>
      <p:ext uri="{BB962C8B-B14F-4D97-AF65-F5344CB8AC3E}">
        <p14:creationId xmlns:p14="http://schemas.microsoft.com/office/powerpoint/2010/main" val="11729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456083" y="298738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693460" y="2627125"/>
            <a:ext cx="4929569" cy="3906683"/>
          </a:xfrm>
          <a:custGeom>
            <a:avLst/>
            <a:gdLst/>
            <a:ahLst/>
            <a:cxnLst/>
            <a:rect l="l" t="t" r="r" b="b"/>
            <a:pathLst>
              <a:path w="7394354" h="5860025">
                <a:moveTo>
                  <a:pt x="0" y="0"/>
                </a:moveTo>
                <a:lnTo>
                  <a:pt x="7394353" y="0"/>
                </a:lnTo>
                <a:lnTo>
                  <a:pt x="7394353" y="5860026"/>
                </a:lnTo>
                <a:lnTo>
                  <a:pt x="0" y="5860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15309" y="558800"/>
            <a:ext cx="10907721" cy="339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4"/>
              </a:lnSpc>
            </a:pPr>
            <a:r>
              <a:rPr lang="en-US" sz="3334" dirty="0">
                <a:solidFill>
                  <a:srgbClr val="3F3F3C"/>
                </a:solidFill>
                <a:latin typeface="UTM Avo Bold"/>
              </a:rPr>
              <a:t>-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just">
              <a:lnSpc>
                <a:spcPts val="5334"/>
              </a:lnSpc>
            </a:pPr>
            <a:r>
              <a:rPr lang="en-US" sz="3334" dirty="0">
                <a:solidFill>
                  <a:srgbClr val="3F3F3C"/>
                </a:solidFill>
                <a:latin typeface="UTM Avo Bold"/>
              </a:rPr>
              <a:t>- Theo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,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vì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sao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phải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bảo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vệ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</a:p>
          <a:p>
            <a:pPr algn="just">
              <a:lnSpc>
                <a:spcPts val="5334"/>
              </a:lnSpc>
            </a:pP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công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ctr">
              <a:lnSpc>
                <a:spcPts val="5334"/>
              </a:lnSpc>
            </a:pPr>
            <a:endParaRPr lang="en-US" sz="3334" dirty="0">
              <a:solidFill>
                <a:srgbClr val="3F3F3C"/>
              </a:solidFill>
              <a:latin typeface="UTM Avo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70" y="3762254"/>
            <a:ext cx="3174259" cy="1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1" y="3574117"/>
            <a:ext cx="10992459" cy="239086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37746" y="1086341"/>
            <a:ext cx="8949482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4"/>
              </a:lnSpc>
            </a:pP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3334" dirty="0">
                <a:solidFill>
                  <a:srgbClr val="3F3F3C"/>
                </a:solidFill>
                <a:latin typeface="UTM Avo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7972497" y="5314728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4072279" y="5314728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478150" y="5286005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879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pic>
        <p:nvPicPr>
          <p:cNvPr id="9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307" y="326255"/>
            <a:ext cx="11668014" cy="62376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30072" y="42532"/>
            <a:ext cx="329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8"/>
              </a:rPr>
              <a:t>https://www.youtube.com/watch?v=0DHJXFvi3us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89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347948" y="2509205"/>
            <a:ext cx="5029029" cy="4054655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76978" y="526100"/>
            <a:ext cx="6373059" cy="421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  <a:spcBef>
                <a:spcPct val="0"/>
              </a:spcBef>
            </a:pPr>
            <a:r>
              <a:rPr lang="en-US" sz="3334">
                <a:solidFill>
                  <a:srgbClr val="F15E43"/>
                </a:solidFill>
                <a:latin typeface="UTM Avo Bold"/>
              </a:rPr>
              <a:t>    Việc làm của các bạn học sinh đối với bộ ghế đá là những việc làm không đúng. Các bạn không có ý thức bảo vệ của công. Việc làm của các bạn học sinh khiến cho bộ bàn ghế đá ngày càng trở nên xấu xí và sứt mẻ.</a:t>
            </a:r>
          </a:p>
        </p:txBody>
      </p:sp>
    </p:spTree>
    <p:extLst>
      <p:ext uri="{BB962C8B-B14F-4D97-AF65-F5344CB8AC3E}">
        <p14:creationId xmlns:p14="http://schemas.microsoft.com/office/powerpoint/2010/main" val="12356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1" y="3574117"/>
            <a:ext cx="10992459" cy="239086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53733" y="1757758"/>
            <a:ext cx="8981454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334">
                <a:solidFill>
                  <a:srgbClr val="3F3F3C"/>
                </a:solidFill>
                <a:latin typeface="UTM Avo Bold"/>
              </a:rPr>
              <a:t>Theo em, vì sao phải bảo vệ của công?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7972497" y="5314728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4072279" y="5314728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478150" y="5286005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79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741418" y="2378764"/>
            <a:ext cx="5029029" cy="4054655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5639" y="570708"/>
            <a:ext cx="6994021" cy="301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7"/>
              </a:lnSpc>
              <a:spcBef>
                <a:spcPct val="0"/>
              </a:spcBef>
            </a:pPr>
            <a:r>
              <a:rPr lang="en-US" sz="3334" dirty="0">
                <a:solidFill>
                  <a:srgbClr val="F15E43"/>
                </a:solidFill>
                <a:latin typeface="UTM Avo Bold"/>
              </a:rPr>
              <a:t>    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Cần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vì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đó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là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những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,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mỗi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người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đều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có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trách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nhiệm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.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Việc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giúp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cho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các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được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giữ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15E43"/>
                </a:solidFill>
                <a:latin typeface="UTM Avo Bold"/>
              </a:rPr>
              <a:t>gìn</a:t>
            </a:r>
            <a:r>
              <a:rPr lang="en-US" sz="3334" dirty="0">
                <a:solidFill>
                  <a:srgbClr val="F15E43"/>
                </a:solidFill>
                <a:latin typeface="UTM Av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4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9362746" y="164565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4377569" y="685800"/>
            <a:ext cx="7128631" cy="54864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2240537" y="-142119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685800" y="685800"/>
            <a:ext cx="3296805" cy="54864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1572469" y="5100160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035901" y="148833"/>
            <a:ext cx="4876296" cy="1981887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689219" y="5228223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17670" y="-268155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4175" y="1006719"/>
            <a:ext cx="2063249" cy="5702448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0878" y="2156120"/>
            <a:ext cx="6763082" cy="25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2668146" y="2227099"/>
            <a:ext cx="6385329" cy="4357987"/>
          </a:xfrm>
          <a:custGeom>
            <a:avLst/>
            <a:gdLst/>
            <a:ahLst/>
            <a:cxnLst/>
            <a:rect l="l" t="t" r="r" b="b"/>
            <a:pathLst>
              <a:path w="9577994" h="6536981">
                <a:moveTo>
                  <a:pt x="0" y="0"/>
                </a:moveTo>
                <a:lnTo>
                  <a:pt x="9577994" y="0"/>
                </a:lnTo>
                <a:lnTo>
                  <a:pt x="9577994" y="6536981"/>
                </a:lnTo>
                <a:lnTo>
                  <a:pt x="0" y="6536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20303" y="982258"/>
            <a:ext cx="874322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Hoạt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động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nhóm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4,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hoàn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thiện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phiếu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điều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tra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UTM Avo Bold"/>
              </a:rPr>
              <a:t>mẫu</a:t>
            </a:r>
            <a:r>
              <a:rPr lang="en-US" sz="3334" dirty="0">
                <a:solidFill>
                  <a:srgbClr val="000000"/>
                </a:solidFill>
                <a:latin typeface="UTM Av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377852" y="578809"/>
            <a:ext cx="11436298" cy="5700383"/>
          </a:xfrm>
          <a:custGeom>
            <a:avLst/>
            <a:gdLst/>
            <a:ahLst/>
            <a:cxnLst/>
            <a:rect l="l" t="t" r="r" b="b"/>
            <a:pathLst>
              <a:path w="17154447" h="8550574">
                <a:moveTo>
                  <a:pt x="0" y="0"/>
                </a:moveTo>
                <a:lnTo>
                  <a:pt x="17154446" y="0"/>
                </a:lnTo>
                <a:lnTo>
                  <a:pt x="17154446" y="8550574"/>
                </a:lnTo>
                <a:lnTo>
                  <a:pt x="0" y="8550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572" b="-135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3898" y="679450"/>
            <a:ext cx="401440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333">
                <a:solidFill>
                  <a:srgbClr val="F9705A"/>
                </a:solidFill>
                <a:latin typeface="UTM Avo"/>
              </a:rPr>
              <a:t>Lớp: ............................</a:t>
            </a:r>
          </a:p>
          <a:p>
            <a:pPr>
              <a:lnSpc>
                <a:spcPts val="2893"/>
              </a:lnSpc>
            </a:pPr>
            <a:r>
              <a:rPr lang="en-US" sz="2333">
                <a:solidFill>
                  <a:srgbClr val="F9705A"/>
                </a:solidFill>
                <a:latin typeface="UTM Avo"/>
              </a:rPr>
              <a:t>Nhóm: 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08867" y="1182224"/>
            <a:ext cx="417426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6"/>
              </a:lnSpc>
            </a:pPr>
            <a:r>
              <a:rPr lang="en-US" sz="2666">
                <a:solidFill>
                  <a:srgbClr val="F9705A"/>
                </a:solidFill>
                <a:latin typeface="UTM Avo Bold"/>
              </a:rPr>
              <a:t>PHIẾU ĐIỀU TRA</a:t>
            </a:r>
          </a:p>
          <a:p>
            <a:pPr algn="ctr">
              <a:lnSpc>
                <a:spcPts val="3306"/>
              </a:lnSpc>
            </a:pPr>
            <a:r>
              <a:rPr lang="en-US" sz="2666">
                <a:solidFill>
                  <a:srgbClr val="F9705A"/>
                </a:solidFill>
                <a:latin typeface="UTM Avo Bold"/>
              </a:rPr>
              <a:t>Bài 5: Bảo vệ của công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3897" y="2023387"/>
            <a:ext cx="11035099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  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tìm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hiểu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về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việc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bạn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học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sinh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trong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và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ghi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vào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phiếu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sau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1.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Tên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: ....................................</a:t>
            </a:r>
          </a:p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2.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Kết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quả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marL="532579" lvl="1" indent="-266290" algn="just">
              <a:lnSpc>
                <a:spcPts val="3058"/>
              </a:lnSpc>
              <a:buFont typeface="Arial"/>
              <a:buChar char="•"/>
            </a:pPr>
            <a:r>
              <a:rPr lang="en-US" sz="2466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marL="532579" lvl="1" indent="-266290" algn="just">
              <a:lnSpc>
                <a:spcPts val="3058"/>
              </a:lnSpc>
              <a:buFont typeface="Arial"/>
              <a:buChar char="•"/>
            </a:pPr>
            <a:r>
              <a:rPr lang="en-US" sz="2466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gây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tổn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hại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tới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3.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3058"/>
              </a:lnSpc>
            </a:pPr>
            <a:r>
              <a:rPr lang="en-US" sz="2466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3058"/>
              </a:lnSpc>
            </a:pPr>
            <a:r>
              <a:rPr lang="en-US" sz="2466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GVCN 								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Nhóm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trưởng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kí</a:t>
            </a:r>
            <a:r>
              <a:rPr lang="en-US" sz="2466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2466" dirty="0" err="1">
                <a:solidFill>
                  <a:srgbClr val="F9705A"/>
                </a:solidFill>
                <a:latin typeface="UTM Avo"/>
              </a:rPr>
              <a:t>tên</a:t>
            </a:r>
            <a:endParaRPr lang="en-US" sz="2466" dirty="0">
              <a:solidFill>
                <a:srgbClr val="F9705A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7087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8037382">
            <a:off x="-1691652" y="4120790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91266">
            <a:off x="9256425" y="-1163627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-268538" y="0"/>
            <a:ext cx="4476614" cy="1819443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202581" y="5314728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8538" y="2705766"/>
            <a:ext cx="2925859" cy="4480337"/>
          </a:xfrm>
          <a:custGeom>
            <a:avLst/>
            <a:gdLst/>
            <a:ahLst/>
            <a:cxnLst/>
            <a:rect l="l" t="t" r="r" b="b"/>
            <a:pathLst>
              <a:path w="4388789" h="6720505">
                <a:moveTo>
                  <a:pt x="0" y="0"/>
                </a:moveTo>
                <a:lnTo>
                  <a:pt x="4388789" y="0"/>
                </a:lnTo>
                <a:lnTo>
                  <a:pt x="4388789" y="6720506"/>
                </a:lnTo>
                <a:lnTo>
                  <a:pt x="0" y="6720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57321" y="1672786"/>
            <a:ext cx="8549988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r>
              <a:rPr lang="en-US" sz="4000" dirty="0">
                <a:solidFill>
                  <a:srgbClr val="F9705A"/>
                </a:solidFill>
                <a:latin typeface="UTM Avo"/>
              </a:rPr>
              <a:t> 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chung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phục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vụ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lợi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ích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nhiều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người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một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tập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thể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cộng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đồng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. Do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đó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ta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cần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có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ý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thức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để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luôn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sạch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sẽ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bền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4000" dirty="0" err="1">
                <a:solidFill>
                  <a:srgbClr val="F9705A"/>
                </a:solidFill>
                <a:latin typeface="UTM Avo Bold"/>
              </a:rPr>
              <a:t>đẹp</a:t>
            </a:r>
            <a:r>
              <a:rPr lang="en-US" sz="4000" dirty="0">
                <a:solidFill>
                  <a:srgbClr val="F9705A"/>
                </a:solidFill>
                <a:latin typeface="UTM Av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2892339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8820457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1" y="685800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09396" y="685800"/>
            <a:ext cx="3296805" cy="54864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16174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04785" y="2022503"/>
            <a:ext cx="3198127" cy="4641081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08163" y="26671"/>
            <a:ext cx="2402464" cy="2595983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438" y="2805741"/>
            <a:ext cx="7165033" cy="175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445579" y="419979"/>
            <a:ext cx="9300843" cy="4611123"/>
          </a:xfrm>
          <a:custGeom>
            <a:avLst/>
            <a:gdLst/>
            <a:ahLst/>
            <a:cxnLst/>
            <a:rect l="l" t="t" r="r" b="b"/>
            <a:pathLst>
              <a:path w="12766273" h="6329195">
                <a:moveTo>
                  <a:pt x="0" y="0"/>
                </a:moveTo>
                <a:lnTo>
                  <a:pt x="12766273" y="0"/>
                </a:lnTo>
                <a:lnTo>
                  <a:pt x="12766273" y="6329195"/>
                </a:lnTo>
                <a:lnTo>
                  <a:pt x="0" y="632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68400" y="5067267"/>
            <a:ext cx="9790131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Những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nào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các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bức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tranh</a:t>
            </a:r>
            <a:endParaRPr lang="en-US" sz="3334" dirty="0">
              <a:solidFill>
                <a:srgbClr val="F9705A"/>
              </a:solidFill>
              <a:latin typeface="UTM Avo Bold"/>
            </a:endParaRPr>
          </a:p>
          <a:p>
            <a:pPr algn="ctr">
              <a:lnSpc>
                <a:spcPts val="5334"/>
              </a:lnSpc>
            </a:pP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trên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được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gọi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3334" dirty="0">
                <a:solidFill>
                  <a:srgbClr val="F9705A"/>
                </a:solidFill>
                <a:latin typeface="UTM Avo Bold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372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330159" y="-224573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6410642" y="2753197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8736357" y="-271887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7972497" y="5143056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945424" y="5387716"/>
            <a:ext cx="5508223" cy="2238722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1428053" y="-1246601"/>
            <a:ext cx="6838173" cy="4675601"/>
            <a:chOff x="2142079" y="-1869901"/>
            <a:chExt cx="10257259" cy="7013401"/>
          </a:xfrm>
        </p:grpSpPr>
        <p:sp>
          <p:nvSpPr>
            <p:cNvPr id="11" name="Freeform 11"/>
            <p:cNvSpPr/>
            <p:nvPr/>
          </p:nvSpPr>
          <p:spPr>
            <a:xfrm>
              <a:off x="2142079" y="-1869901"/>
              <a:ext cx="10257259" cy="7013401"/>
            </a:xfrm>
            <a:custGeom>
              <a:avLst/>
              <a:gdLst/>
              <a:ahLst/>
              <a:cxnLst/>
              <a:rect l="l" t="t" r="r" b="b"/>
              <a:pathLst>
                <a:path w="10257259" h="7013401">
                  <a:moveTo>
                    <a:pt x="0" y="0"/>
                  </a:moveTo>
                  <a:lnTo>
                    <a:pt x="10257259" y="0"/>
                  </a:lnTo>
                  <a:lnTo>
                    <a:pt x="10257259" y="7013401"/>
                  </a:lnTo>
                  <a:lnTo>
                    <a:pt x="0" y="701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992346" y="158648"/>
              <a:ext cx="7947054" cy="2039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Hãy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kể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tên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tài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sản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là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khác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mà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em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F9705A"/>
                  </a:solidFill>
                  <a:latin typeface="UTM Avo Bold"/>
                </a:rPr>
                <a:t>biết</a:t>
              </a:r>
              <a:r>
                <a:rPr lang="en-US" sz="3334" dirty="0">
                  <a:solidFill>
                    <a:srgbClr val="F9705A"/>
                  </a:solidFill>
                  <a:latin typeface="UTM Avo Bold"/>
                </a:rPr>
                <a:t>.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310780" y="2485372"/>
            <a:ext cx="503437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thú</a:t>
            </a:r>
            <a:endParaRPr lang="en-US" sz="3000" dirty="0">
              <a:solidFill>
                <a:srgbClr val="393C50"/>
              </a:solidFill>
              <a:latin typeface="UTM Avo Bold"/>
            </a:endParaRPr>
          </a:p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quốc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gia</a:t>
            </a:r>
            <a:endParaRPr lang="en-US" sz="3000" dirty="0">
              <a:solidFill>
                <a:srgbClr val="393C50"/>
              </a:solidFill>
              <a:latin typeface="UTM Avo Bold"/>
            </a:endParaRPr>
          </a:p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393C50"/>
                </a:solidFill>
                <a:latin typeface="UTM Avo Bold"/>
              </a:rPr>
              <a:t>di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tích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lịch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sử</a:t>
            </a:r>
            <a:endParaRPr lang="en-US" sz="3000" dirty="0">
              <a:solidFill>
                <a:srgbClr val="393C50"/>
              </a:solidFill>
              <a:latin typeface="UTM Avo Bold"/>
            </a:endParaRPr>
          </a:p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danh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lam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thắng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cảnh</a:t>
            </a:r>
            <a:endParaRPr lang="en-US" sz="3000" dirty="0">
              <a:solidFill>
                <a:srgbClr val="393C50"/>
              </a:solidFill>
              <a:latin typeface="UTM Avo Bold"/>
            </a:endParaRPr>
          </a:p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viện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30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3000" dirty="0" err="1">
                <a:solidFill>
                  <a:srgbClr val="393C50"/>
                </a:solidFill>
                <a:latin typeface="UTM Avo Bold"/>
              </a:rPr>
              <a:t>tàng</a:t>
            </a:r>
            <a:endParaRPr lang="en-US" sz="3000" dirty="0">
              <a:solidFill>
                <a:srgbClr val="393C50"/>
              </a:solidFill>
              <a:latin typeface="UTM Av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28053" y="2134138"/>
            <a:ext cx="2269491" cy="4608105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914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2892339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8820457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1" y="685800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09396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016174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08163" y="26671"/>
            <a:ext cx="2402464" cy="2595983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223" y="4216934"/>
            <a:ext cx="5157663" cy="1068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674" y="2639715"/>
            <a:ext cx="7507587" cy="168200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85800" y="870218"/>
            <a:ext cx="3988055" cy="1897035"/>
            <a:chOff x="1028700" y="1305326"/>
            <a:chExt cx="5982082" cy="2845553"/>
          </a:xfrm>
        </p:grpSpPr>
        <p:sp>
          <p:nvSpPr>
            <p:cNvPr id="14" name="Freeform 14"/>
            <p:cNvSpPr/>
            <p:nvPr/>
          </p:nvSpPr>
          <p:spPr>
            <a:xfrm>
              <a:off x="1028700" y="1305326"/>
              <a:ext cx="5982082" cy="2431314"/>
            </a:xfrm>
            <a:custGeom>
              <a:avLst/>
              <a:gdLst/>
              <a:ahLst/>
              <a:cxnLst/>
              <a:rect l="l" t="t" r="r" b="b"/>
              <a:pathLst>
                <a:path w="5982082" h="2431314">
                  <a:moveTo>
                    <a:pt x="0" y="0"/>
                  </a:moveTo>
                  <a:lnTo>
                    <a:pt x="5982082" y="0"/>
                  </a:lnTo>
                  <a:lnTo>
                    <a:pt x="5982082" y="2431314"/>
                  </a:lnTo>
                  <a:lnTo>
                    <a:pt x="0" y="2431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4234" y="1328186"/>
              <a:ext cx="4615072" cy="282269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50" y="468172"/>
            <a:ext cx="2691634" cy="26916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089781" y="1995622"/>
            <a:ext cx="3260131" cy="4763377"/>
            <a:chOff x="12134671" y="2993432"/>
            <a:chExt cx="4890196" cy="7145065"/>
          </a:xfrm>
        </p:grpSpPr>
        <p:sp>
          <p:nvSpPr>
            <p:cNvPr id="16" name="Freeform 16"/>
            <p:cNvSpPr/>
            <p:nvPr/>
          </p:nvSpPr>
          <p:spPr>
            <a:xfrm>
              <a:off x="12134671" y="3041906"/>
              <a:ext cx="4890196" cy="7096591"/>
            </a:xfrm>
            <a:custGeom>
              <a:avLst/>
              <a:gdLst/>
              <a:ahLst/>
              <a:cxnLst/>
              <a:rect l="l" t="t" r="r" b="b"/>
              <a:pathLst>
                <a:path w="7542690" h="10945857">
                  <a:moveTo>
                    <a:pt x="0" y="0"/>
                  </a:moveTo>
                  <a:lnTo>
                    <a:pt x="7542690" y="0"/>
                  </a:lnTo>
                  <a:lnTo>
                    <a:pt x="7542690" y="10945856"/>
                  </a:lnTo>
                  <a:lnTo>
                    <a:pt x="0" y="1094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347" y="2993432"/>
              <a:ext cx="1667861" cy="1719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40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330159" y="-224573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6410642" y="2753197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8736357" y="-271887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7972497" y="5143056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945424" y="5387716"/>
            <a:ext cx="5508223" cy="2238722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1712812" y="-511436"/>
            <a:ext cx="5214915" cy="3842810"/>
            <a:chOff x="2142079" y="-1869901"/>
            <a:chExt cx="10257259" cy="7013401"/>
          </a:xfrm>
        </p:grpSpPr>
        <p:sp>
          <p:nvSpPr>
            <p:cNvPr id="11" name="Freeform 11"/>
            <p:cNvSpPr/>
            <p:nvPr/>
          </p:nvSpPr>
          <p:spPr>
            <a:xfrm>
              <a:off x="2142079" y="-1869901"/>
              <a:ext cx="10257259" cy="7013401"/>
            </a:xfrm>
            <a:custGeom>
              <a:avLst/>
              <a:gdLst/>
              <a:ahLst/>
              <a:cxnLst/>
              <a:rect l="l" t="t" r="r" b="b"/>
              <a:pathLst>
                <a:path w="10257259" h="7013401">
                  <a:moveTo>
                    <a:pt x="0" y="0"/>
                  </a:moveTo>
                  <a:lnTo>
                    <a:pt x="10257259" y="0"/>
                  </a:lnTo>
                  <a:lnTo>
                    <a:pt x="10257259" y="7013401"/>
                  </a:lnTo>
                  <a:lnTo>
                    <a:pt x="0" y="701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3173986" y="489180"/>
              <a:ext cx="7947053" cy="1240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34"/>
                </a:lnSpc>
              </a:pPr>
              <a:r>
                <a:rPr lang="vi-VN" sz="3334" dirty="0">
                  <a:solidFill>
                    <a:srgbClr val="F9705A"/>
                  </a:solidFill>
                  <a:latin typeface="UTM Avo Bold"/>
                </a:rPr>
                <a:t>YÊU CẦU CẦN ĐẠT</a:t>
              </a:r>
              <a:endParaRPr lang="en-US" sz="3334" dirty="0">
                <a:solidFill>
                  <a:srgbClr val="F9705A"/>
                </a:solidFill>
                <a:latin typeface="UTM Avo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75467" y="3001220"/>
            <a:ext cx="928630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vi-VN" sz="2267" dirty="0">
                <a:solidFill>
                  <a:srgbClr val="393C50"/>
                </a:solidFill>
                <a:latin typeface="UTM Avo Bold"/>
              </a:rPr>
              <a:t>Nêu được một số biểu hiện của bảo vệ của công.</a:t>
            </a:r>
          </a:p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en-US" sz="2267" dirty="0">
                <a:solidFill>
                  <a:srgbClr val="393C50"/>
                </a:solidFill>
                <a:latin typeface="UTM Avo Bold"/>
              </a:rPr>
              <a:t>Biết vì sao phải bảo vệ của công. danh lam thắng cảnh</a:t>
            </a:r>
          </a:p>
          <a:p>
            <a:pPr marL="457223" indent="-457223">
              <a:lnSpc>
                <a:spcPts val="4800"/>
              </a:lnSpc>
              <a:buFont typeface="Wingdings" panose="05000000000000000000" pitchFamily="2" charset="2"/>
              <a:buChar char="ü"/>
            </a:pPr>
            <a:r>
              <a:rPr lang="vi-VN" sz="2267" dirty="0">
                <a:solidFill>
                  <a:srgbClr val="393C50"/>
                </a:solidFill>
                <a:latin typeface="UTM Avo Bold"/>
              </a:rPr>
              <a:t>Vận dụng kiến thức đã học vào thực tiễn qua những việc làm cụ thể để bảo vệ của công. Nhắc nhở mọi người giữ gìn, bảo vệ của công.</a:t>
            </a:r>
            <a:endParaRPr lang="en-US" sz="2267" dirty="0">
              <a:solidFill>
                <a:srgbClr val="393C50"/>
              </a:solidFill>
              <a:latin typeface="UTM Av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4758" y="1948314"/>
            <a:ext cx="2269491" cy="4608105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669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85801" y="685800"/>
            <a:ext cx="7128631" cy="54864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209396" y="685800"/>
            <a:ext cx="3296805" cy="54864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-614860" y="5169420"/>
            <a:ext cx="6215643" cy="252624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289539" y="-206567"/>
            <a:ext cx="4847715" cy="1970270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1735051" y="849002"/>
            <a:ext cx="3756235" cy="1526657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817972" y="4011485"/>
            <a:ext cx="3756235" cy="1526657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19607" y="1952537"/>
            <a:ext cx="1804295" cy="4594269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9646" y="443707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3330125" y="959110"/>
            <a:ext cx="499415" cy="470358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934" y="2107222"/>
            <a:ext cx="7128874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557260" y="1123995"/>
            <a:ext cx="5399097" cy="4175693"/>
          </a:xfrm>
          <a:custGeom>
            <a:avLst/>
            <a:gdLst/>
            <a:ahLst/>
            <a:cxnLst/>
            <a:rect l="l" t="t" r="r" b="b"/>
            <a:pathLst>
              <a:path w="8098645" h="6263540">
                <a:moveTo>
                  <a:pt x="0" y="0"/>
                </a:moveTo>
                <a:lnTo>
                  <a:pt x="8098645" y="0"/>
                </a:lnTo>
                <a:lnTo>
                  <a:pt x="8098645" y="6263540"/>
                </a:lnTo>
                <a:lnTo>
                  <a:pt x="0" y="6263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60" b="-5336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588825" y="1045758"/>
            <a:ext cx="5045915" cy="4175693"/>
            <a:chOff x="0" y="0"/>
            <a:chExt cx="10091830" cy="83513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91830" cy="4188358"/>
            </a:xfrm>
            <a:custGeom>
              <a:avLst/>
              <a:gdLst/>
              <a:ahLst/>
              <a:cxnLst/>
              <a:rect l="l" t="t" r="r" b="b"/>
              <a:pathLst>
                <a:path w="10091830" h="4188358">
                  <a:moveTo>
                    <a:pt x="0" y="0"/>
                  </a:moveTo>
                  <a:lnTo>
                    <a:pt x="10091830" y="0"/>
                  </a:lnTo>
                  <a:lnTo>
                    <a:pt x="10091830" y="4188358"/>
                  </a:lnTo>
                  <a:lnTo>
                    <a:pt x="0" y="418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6412" b="-117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4188358"/>
              <a:ext cx="10091830" cy="4163029"/>
            </a:xfrm>
            <a:custGeom>
              <a:avLst/>
              <a:gdLst/>
              <a:ahLst/>
              <a:cxnLst/>
              <a:rect l="l" t="t" r="r" b="b"/>
              <a:pathLst>
                <a:path w="10091830" h="4163029">
                  <a:moveTo>
                    <a:pt x="0" y="0"/>
                  </a:moveTo>
                  <a:lnTo>
                    <a:pt x="10091830" y="0"/>
                  </a:lnTo>
                  <a:lnTo>
                    <a:pt x="10091830" y="4163029"/>
                  </a:lnTo>
                  <a:lnTo>
                    <a:pt x="0" y="4163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60" b="-496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168963" y="375274"/>
            <a:ext cx="9854075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các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trường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hợp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sau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3334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3334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464409"/>
            <a:ext cx="1114063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3750"/>
              </a:lnSpc>
            </a:pPr>
            <a:r>
              <a:rPr lang="en-US" sz="30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30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52749" y="-16914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8240427" y="-225951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6536013" y="3019353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7679" y="294141"/>
            <a:ext cx="11716643" cy="6269719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7974731" y="3825000"/>
            <a:ext cx="3531469" cy="2970849"/>
          </a:xfrm>
          <a:custGeom>
            <a:avLst/>
            <a:gdLst/>
            <a:ahLst/>
            <a:cxnLst/>
            <a:rect l="l" t="t" r="r" b="b"/>
            <a:pathLst>
              <a:path w="5297204" h="4456273">
                <a:moveTo>
                  <a:pt x="0" y="0"/>
                </a:moveTo>
                <a:lnTo>
                  <a:pt x="5297204" y="0"/>
                </a:lnTo>
                <a:lnTo>
                  <a:pt x="5297204" y="4456273"/>
                </a:lnTo>
                <a:lnTo>
                  <a:pt x="0" y="445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4605" y="685801"/>
            <a:ext cx="3928969" cy="2951303"/>
          </a:xfrm>
          <a:custGeom>
            <a:avLst/>
            <a:gdLst/>
            <a:ahLst/>
            <a:cxnLst/>
            <a:rect l="l" t="t" r="r" b="b"/>
            <a:pathLst>
              <a:path w="5893453" h="4426955">
                <a:moveTo>
                  <a:pt x="0" y="0"/>
                </a:moveTo>
                <a:lnTo>
                  <a:pt x="5893453" y="0"/>
                </a:lnTo>
                <a:lnTo>
                  <a:pt x="5893453" y="4426955"/>
                </a:lnTo>
                <a:lnTo>
                  <a:pt x="0" y="4426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336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627605" y="685801"/>
            <a:ext cx="3566359" cy="2951303"/>
            <a:chOff x="0" y="0"/>
            <a:chExt cx="7132719" cy="5902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32719" cy="2960254"/>
            </a:xfrm>
            <a:custGeom>
              <a:avLst/>
              <a:gdLst/>
              <a:ahLst/>
              <a:cxnLst/>
              <a:rect l="l" t="t" r="r" b="b"/>
              <a:pathLst>
                <a:path w="7132719" h="2960254">
                  <a:moveTo>
                    <a:pt x="0" y="0"/>
                  </a:moveTo>
                  <a:lnTo>
                    <a:pt x="7132719" y="0"/>
                  </a:lnTo>
                  <a:lnTo>
                    <a:pt x="7132719" y="2960254"/>
                  </a:lnTo>
                  <a:lnTo>
                    <a:pt x="0" y="296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6412" b="-117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960254"/>
              <a:ext cx="7132719" cy="2942352"/>
            </a:xfrm>
            <a:custGeom>
              <a:avLst/>
              <a:gdLst/>
              <a:ahLst/>
              <a:cxnLst/>
              <a:rect l="l" t="t" r="r" b="b"/>
              <a:pathLst>
                <a:path w="7132719" h="2942352">
                  <a:moveTo>
                    <a:pt x="0" y="0"/>
                  </a:moveTo>
                  <a:lnTo>
                    <a:pt x="7132719" y="0"/>
                  </a:lnTo>
                  <a:lnTo>
                    <a:pt x="7132719" y="2942352"/>
                  </a:lnTo>
                  <a:lnTo>
                    <a:pt x="0" y="2942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960" b="-496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685800" y="3949824"/>
            <a:ext cx="6760441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3750"/>
              </a:lnSpc>
            </a:pPr>
            <a:r>
              <a:rPr lang="en-US" sz="30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0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30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101" y="1738141"/>
            <a:ext cx="3174259" cy="1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PresentationFormat>Widescreen</PresentationFormat>
  <Paragraphs>60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#9Slide07 IcielCrocante</vt:lpstr>
      <vt:lpstr>Arial</vt:lpstr>
      <vt:lpstr>Calibri</vt:lpstr>
      <vt:lpstr>Calibri Light</vt:lpstr>
      <vt:lpstr>UTM Avo</vt:lpstr>
      <vt:lpstr>UTM Avo Bold</vt:lpstr>
      <vt:lpstr>UTM Avo Bold Italics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2024-01-08T01:53:01Z</dcterms:created>
  <dcterms:modified xsi:type="dcterms:W3CDTF">2024-01-08T01:53:42Z</dcterms:modified>
</cp:coreProperties>
</file>