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57" r:id="rId2"/>
    <p:sldId id="258" r:id="rId3"/>
    <p:sldId id="261" r:id="rId4"/>
    <p:sldId id="259" r:id="rId5"/>
    <p:sldId id="262" r:id="rId6"/>
    <p:sldId id="264" r:id="rId7"/>
    <p:sldId id="260" r:id="rId8"/>
    <p:sldId id="266" r:id="rId9"/>
    <p:sldId id="268" r:id="rId10"/>
    <p:sldId id="269" r:id="rId11"/>
    <p:sldId id="270" r:id="rId12"/>
    <p:sldId id="274" r:id="rId13"/>
    <p:sldId id="265" r:id="rId14"/>
    <p:sldId id="275" r:id="rId15"/>
    <p:sldId id="273" r:id="rId16"/>
    <p:sldId id="277" r:id="rId17"/>
    <p:sldId id="282" r:id="rId18"/>
    <p:sldId id="278" r:id="rId19"/>
    <p:sldId id="28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0099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030" autoAdjust="0"/>
  </p:normalViewPr>
  <p:slideViewPr>
    <p:cSldViewPr snapToGrid="0">
      <p:cViewPr varScale="1">
        <p:scale>
          <a:sx n="79" d="100"/>
          <a:sy n="79" d="100"/>
        </p:scale>
        <p:origin x="850"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2FF984-4A36-4C8E-9238-58F2D9F74C28}" type="datetimeFigureOut">
              <a:rPr lang="en-US" smtClean="0"/>
              <a:t>10/31/2023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B4069C-A342-44A2-A4D8-B868ACE369CB}" type="slidenum">
              <a:rPr lang="en-US" smtClean="0"/>
              <a:t>‹#›</a:t>
            </a:fld>
            <a:endParaRPr lang="en-US"/>
          </a:p>
        </p:txBody>
      </p:sp>
    </p:spTree>
    <p:extLst>
      <p:ext uri="{BB962C8B-B14F-4D97-AF65-F5344CB8AC3E}">
        <p14:creationId xmlns:p14="http://schemas.microsoft.com/office/powerpoint/2010/main" val="1361032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https://youtu.be/cx1NaRXoOJg?si=tzQLV_3bPraDOp3m</a:t>
            </a:r>
          </a:p>
          <a:p>
            <a:endParaRPr lang="en-US" dirty="0"/>
          </a:p>
        </p:txBody>
      </p:sp>
      <p:sp>
        <p:nvSpPr>
          <p:cNvPr id="4" name="Slide Number Placeholder 3"/>
          <p:cNvSpPr>
            <a:spLocks noGrp="1"/>
          </p:cNvSpPr>
          <p:nvPr>
            <p:ph type="sldNum" sz="quarter" idx="10"/>
          </p:nvPr>
        </p:nvSpPr>
        <p:spPr/>
        <p:txBody>
          <a:bodyPr/>
          <a:lstStyle/>
          <a:p>
            <a:fld id="{E1B4069C-A342-44A2-A4D8-B868ACE369CB}" type="slidenum">
              <a:rPr lang="en-US" smtClean="0"/>
              <a:t>11</a:t>
            </a:fld>
            <a:endParaRPr lang="en-US"/>
          </a:p>
        </p:txBody>
      </p:sp>
    </p:spTree>
    <p:extLst>
      <p:ext uri="{BB962C8B-B14F-4D97-AF65-F5344CB8AC3E}">
        <p14:creationId xmlns:p14="http://schemas.microsoft.com/office/powerpoint/2010/main" val="3410558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DF651B-3251-5D64-47A3-D488DAD91CE4}"/>
              </a:ext>
            </a:extLst>
          </p:cNvPr>
          <p:cNvSpPr/>
          <p:nvPr userDrawn="1"/>
        </p:nvSpPr>
        <p:spPr>
          <a:xfrm>
            <a:off x="9776012" y="0"/>
            <a:ext cx="2415988" cy="5647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FAD2657-3D19-825E-B5BF-5101450A6D8E}"/>
              </a:ext>
            </a:extLst>
          </p:cNvPr>
          <p:cNvSpPr/>
          <p:nvPr userDrawn="1"/>
        </p:nvSpPr>
        <p:spPr>
          <a:xfrm>
            <a:off x="0" y="6293224"/>
            <a:ext cx="2415988" cy="5647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9758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2E4C0DE-AA91-024C-8262-0A54507E3C9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H="1">
            <a:off x="50800" y="113125"/>
            <a:ext cx="901170" cy="907359"/>
          </a:xfrm>
          <a:prstGeom prst="rect">
            <a:avLst/>
          </a:prstGeom>
        </p:spPr>
      </p:pic>
      <p:sp>
        <p:nvSpPr>
          <p:cNvPr id="2" name="Rectangle 1">
            <a:extLst>
              <a:ext uri="{FF2B5EF4-FFF2-40B4-BE49-F238E27FC236}">
                <a16:creationId xmlns:a16="http://schemas.microsoft.com/office/drawing/2014/main" id="{35CB1F31-EAD1-EFB4-649D-B58A450DF6BE}"/>
              </a:ext>
            </a:extLst>
          </p:cNvPr>
          <p:cNvSpPr/>
          <p:nvPr userDrawn="1"/>
        </p:nvSpPr>
        <p:spPr>
          <a:xfrm>
            <a:off x="9776012" y="0"/>
            <a:ext cx="2415988" cy="5647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149BF1B-15EA-2864-CCEB-3C92F2913BD4}"/>
              </a:ext>
            </a:extLst>
          </p:cNvPr>
          <p:cNvSpPr/>
          <p:nvPr userDrawn="1"/>
        </p:nvSpPr>
        <p:spPr>
          <a:xfrm>
            <a:off x="50800" y="6293224"/>
            <a:ext cx="2415988" cy="5647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9708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9DD368-DB02-906E-0EB8-BA5F5B3D9FC4}"/>
              </a:ext>
            </a:extLst>
          </p:cNvPr>
          <p:cNvSpPr/>
          <p:nvPr userDrawn="1"/>
        </p:nvSpPr>
        <p:spPr>
          <a:xfrm>
            <a:off x="9776012" y="0"/>
            <a:ext cx="2415988" cy="5647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B69897D-560B-9EA3-EF93-D094D70D2889}"/>
              </a:ext>
            </a:extLst>
          </p:cNvPr>
          <p:cNvSpPr/>
          <p:nvPr userDrawn="1"/>
        </p:nvSpPr>
        <p:spPr>
          <a:xfrm>
            <a:off x="0" y="6293224"/>
            <a:ext cx="2415988" cy="5647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99334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54260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microsoft.com/office/2007/relationships/hdphoto" Target="../media/hdphoto1.wdp"/><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xml"/><Relationship Id="rId6" Type="http://schemas.openxmlformats.org/officeDocument/2006/relationships/image" Target="../media/image31.png"/><Relationship Id="rId5" Type="http://schemas.microsoft.com/office/2007/relationships/hdphoto" Target="../media/hdphoto3.wdp"/><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6.png"/><Relationship Id="rId2" Type="http://schemas.openxmlformats.org/officeDocument/2006/relationships/image" Target="../media/image17.jpeg"/><Relationship Id="rId1" Type="http://schemas.openxmlformats.org/officeDocument/2006/relationships/slideLayout" Target="../slideLayouts/slideLayout1.xml"/><Relationship Id="rId6" Type="http://schemas.openxmlformats.org/officeDocument/2006/relationships/image" Target="../media/image19.png"/><Relationship Id="rId5" Type="http://schemas.microsoft.com/office/2007/relationships/hdphoto" Target="../media/hdphoto3.wdp"/><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8.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7" Type="http://schemas.microsoft.com/office/2007/relationships/hdphoto" Target="../media/hdphoto2.wdp"/><Relationship Id="rId2" Type="http://schemas.openxmlformats.org/officeDocument/2006/relationships/image" Target="../media/image17.jpe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microsoft.com/office/2007/relationships/hdphoto" Target="../media/hdphoto2.wdp"/><Relationship Id="rId2" Type="http://schemas.openxmlformats.org/officeDocument/2006/relationships/image" Target="../media/image17.jpe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3.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xml"/><Relationship Id="rId6" Type="http://schemas.openxmlformats.org/officeDocument/2006/relationships/image" Target="../media/image25.png"/><Relationship Id="rId5" Type="http://schemas.microsoft.com/office/2007/relationships/hdphoto" Target="../media/hdphoto3.wdp"/><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a:blip r:embed="rId3" cstate="print">
            <a:extLst>
              <a:ext uri="{BEBA8EAE-BF5A-486C-A8C5-ECC9F3942E4B}">
                <a14:imgProps xmlns:a14="http://schemas.microsoft.com/office/drawing/2010/main">
                  <a14:imgLayer r:embed="rId4">
                    <a14:imgEffect>
                      <a14:backgroundRemoval t="2667" b="93333" l="2705" r="98735">
                        <a14:foregroundMark x1="78839" y1="10303" x2="76091" y2="77515"/>
                        <a14:foregroundMark x1="78839" y1="57515" x2="92714" y2="72970"/>
                        <a14:foregroundMark x1="69939" y1="78848" x2="70899" y2="78667"/>
                        <a14:foregroundMark x1="67627" y1="86848" x2="87347" y2="87212"/>
                        <a14:foregroundMark x1="56763" y1="49879" x2="52792" y2="46303"/>
                        <a14:foregroundMark x1="57199" y1="51636" x2="56501" y2="54121"/>
                        <a14:foregroundMark x1="20681" y1="61879" x2="17670" y2="62667"/>
                        <a14:foregroundMark x1="22862" y1="71455" x2="18063" y2="77515"/>
                        <a14:foregroundMark x1="31545" y1="74667" x2="30148" y2="82121"/>
                        <a14:foregroundMark x1="11911" y1="86485" x2="39223" y2="87636"/>
                        <a14:foregroundMark x1="52094" y1="48182" x2="49651" y2="52182"/>
                        <a14:foregroundMark x1="71065" y1="33060" x2="65878" y2="48769"/>
                        <a14:foregroundMark x1="37660" y1="48792" x2="36860" y2="54485"/>
                        <a14:foregroundMark x1="25060" y1="40794" x2="25060" y2="40794"/>
                        <a14:foregroundMark x1="60500" y1="56790" x2="66500" y2="55512"/>
                        <a14:foregroundMark x1="66500" y1="55512" x2="66500" y2="55512"/>
                        <a14:foregroundMark x1="75500" y1="39517" x2="75500" y2="39517"/>
                      </a14:backgroundRemoval>
                    </a14:imgEffect>
                  </a14:imgLayer>
                </a14:imgProps>
              </a:ext>
              <a:ext uri="{28A0092B-C50C-407E-A947-70E740481C1C}">
                <a14:useLocalDpi xmlns:a14="http://schemas.microsoft.com/office/drawing/2010/main" val="0"/>
              </a:ext>
            </a:extLst>
          </a:blip>
          <a:stretch>
            <a:fillRect/>
          </a:stretch>
        </p:blipFill>
        <p:spPr>
          <a:xfrm>
            <a:off x="8942021" y="4561819"/>
            <a:ext cx="3249979" cy="2521415"/>
          </a:xfrm>
          <a:prstGeom prst="rect">
            <a:avLst/>
          </a:prstGeom>
        </p:spPr>
      </p:pic>
      <p:pic>
        <p:nvPicPr>
          <p:cNvPr id="14" name="图片 13">
            <a:extLst>
              <a:ext uri="{FF2B5EF4-FFF2-40B4-BE49-F238E27FC236}">
                <a16:creationId xmlns:a16="http://schemas.microsoft.com/office/drawing/2014/main" id="{7DE9978E-DDA0-614D-AED1-4FCA1535EC6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540" y="3887347"/>
            <a:ext cx="2889236" cy="2889236"/>
          </a:xfrm>
          <a:prstGeom prst="rect">
            <a:avLst/>
          </a:prstGeom>
        </p:spPr>
      </p:pic>
      <p:pic>
        <p:nvPicPr>
          <p:cNvPr id="26" name="图片 25">
            <a:extLst>
              <a:ext uri="{FF2B5EF4-FFF2-40B4-BE49-F238E27FC236}">
                <a16:creationId xmlns:a16="http://schemas.microsoft.com/office/drawing/2014/main" id="{1E5D6137-0932-CB46-958E-B46AFB7AEDD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9366709" y="-242059"/>
            <a:ext cx="2832100" cy="2832100"/>
          </a:xfrm>
          <a:prstGeom prst="rect">
            <a:avLst/>
          </a:prstGeom>
        </p:spPr>
      </p:pic>
      <p:pic>
        <p:nvPicPr>
          <p:cNvPr id="28" name="图片 27">
            <a:extLst>
              <a:ext uri="{FF2B5EF4-FFF2-40B4-BE49-F238E27FC236}">
                <a16:creationId xmlns:a16="http://schemas.microsoft.com/office/drawing/2014/main" id="{BE9E7075-B3F1-5648-B819-9AA44FC6BF9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78300" y="1044899"/>
            <a:ext cx="1458327" cy="1458327"/>
          </a:xfrm>
          <a:prstGeom prst="rect">
            <a:avLst/>
          </a:prstGeom>
        </p:spPr>
      </p:pic>
      <p:pic>
        <p:nvPicPr>
          <p:cNvPr id="31" name="图片 30">
            <a:extLst>
              <a:ext uri="{FF2B5EF4-FFF2-40B4-BE49-F238E27FC236}">
                <a16:creationId xmlns:a16="http://schemas.microsoft.com/office/drawing/2014/main" id="{FC0BCADC-ECE5-B843-A2AC-2E4CCD4EA90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60208" y="2425663"/>
            <a:ext cx="556451" cy="556451"/>
          </a:xfrm>
          <a:prstGeom prst="rect">
            <a:avLst/>
          </a:prstGeom>
        </p:spPr>
      </p:pic>
      <p:pic>
        <p:nvPicPr>
          <p:cNvPr id="9" name="Picture 8">
            <a:extLst>
              <a:ext uri="{FF2B5EF4-FFF2-40B4-BE49-F238E27FC236}">
                <a16:creationId xmlns:a16="http://schemas.microsoft.com/office/drawing/2014/main" id="{C1FCE2A4-87F2-5B73-4F14-038B746E89C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43795" y="-187875"/>
            <a:ext cx="1361866" cy="1361866"/>
          </a:xfrm>
          <a:prstGeom prst="rect">
            <a:avLst/>
          </a:prstGeom>
        </p:spPr>
      </p:pic>
      <p:pic>
        <p:nvPicPr>
          <p:cNvPr id="10" name="Picture 9">
            <a:extLst>
              <a:ext uri="{FF2B5EF4-FFF2-40B4-BE49-F238E27FC236}">
                <a16:creationId xmlns:a16="http://schemas.microsoft.com/office/drawing/2014/main" id="{49243760-C26D-E1D0-486D-502F3064344F}"/>
              </a:ext>
            </a:extLst>
          </p:cNvPr>
          <p:cNvPicPr>
            <a:picLocks noChangeAspect="1"/>
          </p:cNvPicPr>
          <p:nvPr/>
        </p:nvPicPr>
        <p:blipFill>
          <a:blip r:embed="rId10"/>
          <a:stretch>
            <a:fillRect/>
          </a:stretch>
        </p:blipFill>
        <p:spPr>
          <a:xfrm>
            <a:off x="3666533" y="1478486"/>
            <a:ext cx="4858933" cy="1225402"/>
          </a:xfrm>
          <a:prstGeom prst="rect">
            <a:avLst/>
          </a:prstGeom>
        </p:spPr>
      </p:pic>
      <p:pic>
        <p:nvPicPr>
          <p:cNvPr id="23" name="Picture 22"/>
          <p:cNvPicPr>
            <a:picLocks noChangeAspect="1"/>
          </p:cNvPicPr>
          <p:nvPr/>
        </p:nvPicPr>
        <p:blipFill>
          <a:blip r:embed="rId11"/>
          <a:stretch>
            <a:fillRect/>
          </a:stretch>
        </p:blipFill>
        <p:spPr>
          <a:xfrm>
            <a:off x="1940153" y="2273073"/>
            <a:ext cx="8023031" cy="4810161"/>
          </a:xfrm>
          <a:prstGeom prst="rect">
            <a:avLst/>
          </a:prstGeom>
        </p:spPr>
      </p:pic>
    </p:spTree>
    <p:extLst>
      <p:ext uri="{BB962C8B-B14F-4D97-AF65-F5344CB8AC3E}">
        <p14:creationId xmlns:p14="http://schemas.microsoft.com/office/powerpoint/2010/main" val="1100521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anim calcmode="lin" valueType="num">
                                      <p:cBhvr>
                                        <p:cTn id="16" dur="1000" fill="hold"/>
                                        <p:tgtEl>
                                          <p:spTgt spid="23"/>
                                        </p:tgtEl>
                                        <p:attrNameLst>
                                          <p:attrName>ppt_x</p:attrName>
                                        </p:attrNameLst>
                                      </p:cBhvr>
                                      <p:tavLst>
                                        <p:tav tm="0">
                                          <p:val>
                                            <p:strVal val="#ppt_x"/>
                                          </p:val>
                                        </p:tav>
                                        <p:tav tm="100000">
                                          <p:val>
                                            <p:strVal val="#ppt_x"/>
                                          </p:val>
                                        </p:tav>
                                      </p:tavLst>
                                    </p:anim>
                                    <p:anim calcmode="lin" valueType="num">
                                      <p:cBhvr>
                                        <p:cTn id="1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084217" y="459133"/>
            <a:ext cx="10539742" cy="1300394"/>
            <a:chOff x="891092" y="916590"/>
            <a:chExt cx="10531413" cy="1444830"/>
          </a:xfrm>
        </p:grpSpPr>
        <p:sp>
          <p:nvSpPr>
            <p:cNvPr id="3" name="Rounded Rectangle 2"/>
            <p:cNvSpPr/>
            <p:nvPr/>
          </p:nvSpPr>
          <p:spPr>
            <a:xfrm>
              <a:off x="891092" y="916590"/>
              <a:ext cx="10531413" cy="1444830"/>
            </a:xfrm>
            <a:prstGeom prst="roundRect">
              <a:avLst/>
            </a:prstGeom>
            <a:solidFill>
              <a:srgbClr val="99FF66"/>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891092" y="946454"/>
              <a:ext cx="10389770" cy="1333651"/>
            </a:xfrm>
            <a:prstGeom prst="rect">
              <a:avLst/>
            </a:prstGeom>
          </p:spPr>
          <p:txBody>
            <a:bodyPr wrap="square">
              <a:spAutoFit/>
            </a:bodyPr>
            <a:lstStyle/>
            <a:p>
              <a:pPr algn="ctr">
                <a:spcBef>
                  <a:spcPts val="600"/>
                </a:spcBef>
                <a:spcAft>
                  <a:spcPts val="600"/>
                </a:spcAft>
              </a:pPr>
              <a:r>
                <a:rPr lang="nl-NL" sz="3600" b="1">
                  <a:latin typeface="Cambria" panose="02040503050406030204" pitchFamily="18" charset="0"/>
                  <a:ea typeface="Cambria" panose="02040503050406030204" pitchFamily="18" charset="0"/>
                </a:rPr>
                <a:t>Một số lễ hội tiêu biểu ở vùng Trung du và miền núi Bắc Bộ là:</a:t>
              </a:r>
              <a:endParaRPr lang="en-US" sz="3600" b="1">
                <a:latin typeface="Cambria" panose="02040503050406030204" pitchFamily="18" charset="0"/>
                <a:ea typeface="Cambria" panose="02040503050406030204" pitchFamily="18" charset="0"/>
              </a:endParaRPr>
            </a:p>
          </p:txBody>
        </p:sp>
      </p:grpSp>
      <p:grpSp>
        <p:nvGrpSpPr>
          <p:cNvPr id="5" name="Group 4"/>
          <p:cNvGrpSpPr/>
          <p:nvPr/>
        </p:nvGrpSpPr>
        <p:grpSpPr>
          <a:xfrm>
            <a:off x="686229" y="1967323"/>
            <a:ext cx="10795975" cy="4661087"/>
            <a:chOff x="749449" y="875642"/>
            <a:chExt cx="10691167" cy="2413267"/>
          </a:xfrm>
        </p:grpSpPr>
        <p:sp>
          <p:nvSpPr>
            <p:cNvPr id="6" name="Rounded Rectangle 5"/>
            <p:cNvSpPr/>
            <p:nvPr/>
          </p:nvSpPr>
          <p:spPr>
            <a:xfrm>
              <a:off x="749449" y="875642"/>
              <a:ext cx="10691167" cy="2231828"/>
            </a:xfrm>
            <a:prstGeom prst="roundRect">
              <a:avLst/>
            </a:prstGeom>
            <a:solidFill>
              <a:schemeClr val="bg1"/>
            </a:solid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81933" y="946455"/>
              <a:ext cx="10298929" cy="2342454"/>
            </a:xfrm>
            <a:prstGeom prst="rect">
              <a:avLst/>
            </a:prstGeom>
          </p:spPr>
          <p:txBody>
            <a:bodyPr wrap="square">
              <a:spAutoFit/>
            </a:bodyPr>
            <a:lstStyle/>
            <a:p>
              <a:pPr algn="just"/>
              <a:r>
                <a:rPr lang="nl-NL" sz="3200" b="1">
                  <a:solidFill>
                    <a:srgbClr val="002060"/>
                  </a:solidFill>
                  <a:latin typeface="Cambria" panose="02040503050406030204" pitchFamily="18" charset="0"/>
                  <a:ea typeface="Cambria" panose="02040503050406030204" pitchFamily="18" charset="0"/>
                </a:rPr>
                <a:t>- Lễ hội Gầu Tào, lễ hội Lồng Tồng (hội xuống đồng).</a:t>
              </a:r>
            </a:p>
            <a:p>
              <a:pPr algn="just"/>
              <a:r>
                <a:rPr lang="en-US" sz="3200" b="1">
                  <a:solidFill>
                    <a:srgbClr val="002060"/>
                  </a:solidFill>
                  <a:latin typeface="Cambria" panose="02040503050406030204" pitchFamily="18" charset="0"/>
                  <a:ea typeface="Cambria" panose="02040503050406030204" pitchFamily="18" charset="0"/>
                </a:rPr>
                <a:t>- Lễ hội Đền Hùng (tỉnh Phú Thọ), lễ hội Xương Giang (tỉnh Bắc Giang),…</a:t>
              </a:r>
              <a:endParaRPr lang="nl-NL" sz="3200" b="1">
                <a:solidFill>
                  <a:srgbClr val="002060"/>
                </a:solidFill>
                <a:latin typeface="Cambria" panose="02040503050406030204" pitchFamily="18" charset="0"/>
                <a:ea typeface="Cambria" panose="02040503050406030204" pitchFamily="18" charset="0"/>
              </a:endParaRPr>
            </a:p>
            <a:p>
              <a:pPr algn="just"/>
              <a:r>
                <a:rPr lang="nl-NL" sz="3200" b="1">
                  <a:solidFill>
                    <a:srgbClr val="002060"/>
                  </a:solidFill>
                  <a:latin typeface="Cambria" panose="02040503050406030204" pitchFamily="18" charset="0"/>
                  <a:ea typeface="Cambria" panose="02040503050406030204" pitchFamily="18" charset="0"/>
                </a:rPr>
                <a:t>- Lễ hội cầu an bản Mường ở Mai Châu (Hòa Bình), lễ hội hoa ban, lễ hội đền Gióng,...</a:t>
              </a:r>
            </a:p>
            <a:p>
              <a:pPr algn="just"/>
              <a:r>
                <a:rPr lang="nl-NL" sz="3200" b="1">
                  <a:latin typeface="Cambria" panose="02040503050406030204" pitchFamily="18" charset="0"/>
                  <a:ea typeface="Cambria" panose="02040503050406030204" pitchFamily="18" charset="0"/>
                </a:rPr>
                <a:t>- Tất cả các lễ hội đều cầu mong cho mọi người có một năm mới nhiều may mắn, khỏe mạnh, mùa màng bội thu,...</a:t>
              </a:r>
              <a:endParaRPr lang="en-US" sz="3200" b="1">
                <a:latin typeface="Cambria" panose="02040503050406030204" pitchFamily="18" charset="0"/>
                <a:ea typeface="Cambria" panose="02040503050406030204" pitchFamily="18" charset="0"/>
              </a:endParaRPr>
            </a:p>
            <a:p>
              <a:pPr algn="just"/>
              <a:endParaRPr lang="en-US" sz="3200" b="1">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73499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521" y="983046"/>
            <a:ext cx="5095976" cy="3749374"/>
          </a:xfrm>
          <a:prstGeom prst="rect">
            <a:avLst/>
          </a:prstGeom>
          <a:ln>
            <a:noFill/>
          </a:ln>
          <a:effectLst>
            <a:outerShdw blurRad="190500" algn="tl" rotWithShape="0">
              <a:srgbClr val="000000">
                <a:alpha val="70000"/>
              </a:srgbClr>
            </a:outerShdw>
          </a:effectLst>
        </p:spPr>
      </p:pic>
      <p:pic>
        <p:nvPicPr>
          <p:cNvPr id="3" name="Picture 2" descr="Sắc màu dân tộc: Hát giao duyên của người Dao đỏ - YouTube"/>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8506" y="983046"/>
            <a:ext cx="5342020" cy="3749374"/>
          </a:xfrm>
          <a:prstGeom prst="rect">
            <a:avLst/>
          </a:prstGeom>
          <a:ln>
            <a:noFill/>
          </a:ln>
          <a:effectLst>
            <a:outerShdw blurRad="190500" algn="tl" rotWithShape="0">
              <a:srgbClr val="000000">
                <a:alpha val="70000"/>
              </a:srgbClr>
            </a:outerShdw>
          </a:effectLst>
        </p:spPr>
      </p:pic>
      <p:sp>
        <p:nvSpPr>
          <p:cNvPr id="4" name="TextBox 3"/>
          <p:cNvSpPr txBox="1"/>
          <p:nvPr/>
        </p:nvSpPr>
        <p:spPr>
          <a:xfrm>
            <a:off x="807521" y="4908884"/>
            <a:ext cx="5095976" cy="523220"/>
          </a:xfrm>
          <a:prstGeom prst="rect">
            <a:avLst/>
          </a:prstGeom>
          <a:noFill/>
        </p:spPr>
        <p:txBody>
          <a:bodyPr wrap="square" rtlCol="0">
            <a:spAutoFit/>
          </a:bodyPr>
          <a:lstStyle/>
          <a:p>
            <a:pPr algn="ctr"/>
            <a:r>
              <a:rPr lang="en-US" sz="2800">
                <a:latin typeface="Cambria" panose="02040503050406030204" pitchFamily="18" charset="0"/>
                <a:ea typeface="Cambria" panose="02040503050406030204" pitchFamily="18" charset="0"/>
              </a:rPr>
              <a:t>Lễ hội Hoa ban (Điện Biên)</a:t>
            </a:r>
          </a:p>
        </p:txBody>
      </p:sp>
      <p:sp>
        <p:nvSpPr>
          <p:cNvPr id="5" name="TextBox 4"/>
          <p:cNvSpPr txBox="1"/>
          <p:nvPr/>
        </p:nvSpPr>
        <p:spPr>
          <a:xfrm>
            <a:off x="6411528" y="4908884"/>
            <a:ext cx="5095976" cy="954107"/>
          </a:xfrm>
          <a:prstGeom prst="rect">
            <a:avLst/>
          </a:prstGeom>
          <a:noFill/>
        </p:spPr>
        <p:txBody>
          <a:bodyPr wrap="square" rtlCol="0">
            <a:spAutoFit/>
          </a:bodyPr>
          <a:lstStyle/>
          <a:p>
            <a:pPr algn="ctr"/>
            <a:r>
              <a:rPr lang="nl-NL" sz="2800">
                <a:latin typeface="Cambria" panose="02040503050406030204" pitchFamily="18" charset="0"/>
                <a:ea typeface="Cambria" panose="02040503050406030204" pitchFamily="18" charset="0"/>
              </a:rPr>
              <a:t>Lễ hội hát giao duyên của người Dao đỏ</a:t>
            </a:r>
            <a:endParaRPr lang="en-US" sz="400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95161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79715" y="451403"/>
            <a:ext cx="10567852" cy="1077146"/>
            <a:chOff x="891092" y="916590"/>
            <a:chExt cx="10531413" cy="2060527"/>
          </a:xfrm>
        </p:grpSpPr>
        <p:sp>
          <p:nvSpPr>
            <p:cNvPr id="4" name="Rounded Rectangle 3"/>
            <p:cNvSpPr/>
            <p:nvPr/>
          </p:nvSpPr>
          <p:spPr>
            <a:xfrm>
              <a:off x="891092" y="916590"/>
              <a:ext cx="10531413" cy="2060527"/>
            </a:xfrm>
            <a:prstGeom prst="roundRect">
              <a:avLst/>
            </a:prstGeom>
            <a:solidFill>
              <a:schemeClr val="accent6">
                <a:lumMod val="40000"/>
                <a:lumOff val="60000"/>
              </a:schemeClr>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028098" y="1285853"/>
              <a:ext cx="10257401" cy="1354151"/>
            </a:xfrm>
            <a:prstGeom prst="rect">
              <a:avLst/>
            </a:prstGeom>
          </p:spPr>
          <p:txBody>
            <a:bodyPr wrap="square">
              <a:spAutoFit/>
            </a:bodyPr>
            <a:lstStyle/>
            <a:p>
              <a:pPr algn="just">
                <a:spcBef>
                  <a:spcPts val="600"/>
                </a:spcBef>
                <a:spcAft>
                  <a:spcPts val="600"/>
                </a:spcAft>
              </a:pPr>
              <a:r>
                <a:rPr lang="en-US" sz="4000" b="1">
                  <a:solidFill>
                    <a:srgbClr val="70AD47"/>
                  </a:solidFill>
                  <a:latin typeface="Times New Roman" pitchFamily="18" charset="0"/>
                  <a:cs typeface="Times New Roman" pitchFamily="18" charset="0"/>
                </a:rPr>
                <a:t> </a:t>
              </a:r>
              <a:r>
                <a:rPr lang="en-US" sz="4000" b="1">
                  <a:latin typeface="Cambria" panose="02040503050406030204" pitchFamily="18" charset="0"/>
                  <a:ea typeface="Cambria" panose="02040503050406030204" pitchFamily="18" charset="0"/>
                </a:rPr>
                <a:t>Hãy mô tả một lễ hội mà em ấn tượng nhất.</a:t>
              </a:r>
            </a:p>
          </p:txBody>
        </p:sp>
      </p:gr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1386" y="1721582"/>
            <a:ext cx="4974767" cy="5072312"/>
          </a:xfrm>
          <a:prstGeom prst="rect">
            <a:avLst/>
          </a:prstGeom>
        </p:spPr>
      </p:pic>
    </p:spTree>
    <p:extLst>
      <p:ext uri="{BB962C8B-B14F-4D97-AF65-F5344CB8AC3E}">
        <p14:creationId xmlns:p14="http://schemas.microsoft.com/office/powerpoint/2010/main" val="262089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C4FD3811-C962-6E42-9C84-42CAF321CF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600" y="2857499"/>
            <a:ext cx="3821043" cy="3821043"/>
          </a:xfrm>
          <a:prstGeom prst="rect">
            <a:avLst/>
          </a:prstGeom>
        </p:spPr>
      </p:pic>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backgroundRemoval t="2667" b="93333" l="2705" r="98735">
                        <a14:foregroundMark x1="78839" y1="10303" x2="76091" y2="77515"/>
                        <a14:foregroundMark x1="78839" y1="57515" x2="92714" y2="72970"/>
                        <a14:foregroundMark x1="69939" y1="78848" x2="70899" y2="78667"/>
                        <a14:foregroundMark x1="67627" y1="86848" x2="87347" y2="87212"/>
                        <a14:foregroundMark x1="56763" y1="49879" x2="52792" y2="46303"/>
                        <a14:foregroundMark x1="57199" y1="51636" x2="56501" y2="54121"/>
                        <a14:foregroundMark x1="20681" y1="61879" x2="17670" y2="62667"/>
                        <a14:foregroundMark x1="22862" y1="71455" x2="18063" y2="77515"/>
                        <a14:foregroundMark x1="31545" y1="74667" x2="30148" y2="82121"/>
                        <a14:foregroundMark x1="11911" y1="86485" x2="39223" y2="87636"/>
                        <a14:foregroundMark x1="52094" y1="48182" x2="49651" y2="52182"/>
                        <a14:foregroundMark x1="68608" y1="29660" x2="69245" y2="48535"/>
                        <a14:foregroundMark x1="63239" y1="31184" x2="62966" y2="43376"/>
                        <a14:foregroundMark x1="76979" y1="37866" x2="64604" y2="39977"/>
                        <a14:foregroundMark x1="65241" y1="56272" x2="59782" y2="57327"/>
                        <a14:foregroundMark x1="75796" y1="73154" x2="76069" y2="81712"/>
                        <a14:foregroundMark x1="33758" y1="34467" x2="30573" y2="48535"/>
                        <a14:foregroundMark x1="40855" y1="47011" x2="34031" y2="52521"/>
                      </a14:backgroundRemoval>
                    </a14:imgEffect>
                  </a14:imgLayer>
                </a14:imgProps>
              </a:ext>
              <a:ext uri="{28A0092B-C50C-407E-A947-70E740481C1C}">
                <a14:useLocalDpi xmlns:a14="http://schemas.microsoft.com/office/drawing/2010/main" val="0"/>
              </a:ext>
            </a:extLst>
          </a:blip>
          <a:stretch>
            <a:fillRect/>
          </a:stretch>
        </p:blipFill>
        <p:spPr>
          <a:xfrm>
            <a:off x="6831874" y="2769401"/>
            <a:ext cx="5533970" cy="4293393"/>
          </a:xfrm>
          <a:prstGeom prst="rect">
            <a:avLst/>
          </a:prstGeom>
        </p:spPr>
      </p:pic>
      <p:pic>
        <p:nvPicPr>
          <p:cNvPr id="3" name="Picture 2"/>
          <p:cNvPicPr>
            <a:picLocks noChangeAspect="1"/>
          </p:cNvPicPr>
          <p:nvPr/>
        </p:nvPicPr>
        <p:blipFill>
          <a:blip r:embed="rId6"/>
          <a:stretch>
            <a:fillRect/>
          </a:stretch>
        </p:blipFill>
        <p:spPr>
          <a:xfrm>
            <a:off x="638903" y="150910"/>
            <a:ext cx="7047587" cy="4230991"/>
          </a:xfrm>
          <a:prstGeom prst="rect">
            <a:avLst/>
          </a:prstGeom>
        </p:spPr>
      </p:pic>
    </p:spTree>
    <p:extLst>
      <p:ext uri="{BB962C8B-B14F-4D97-AF65-F5344CB8AC3E}">
        <p14:creationId xmlns:p14="http://schemas.microsoft.com/office/powerpoint/2010/main" val="389479004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994560" y="541425"/>
            <a:ext cx="10367512" cy="867946"/>
            <a:chOff x="891092" y="916590"/>
            <a:chExt cx="10531413" cy="1660338"/>
          </a:xfrm>
        </p:grpSpPr>
        <p:sp>
          <p:nvSpPr>
            <p:cNvPr id="6" name="Rounded Rectangle 5"/>
            <p:cNvSpPr/>
            <p:nvPr/>
          </p:nvSpPr>
          <p:spPr>
            <a:xfrm>
              <a:off x="891092" y="916590"/>
              <a:ext cx="10531413" cy="1660338"/>
            </a:xfrm>
            <a:prstGeom prst="roundRect">
              <a:avLst/>
            </a:prstGeom>
            <a:solidFill>
              <a:srgbClr val="99FF66"/>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023460" y="946455"/>
              <a:ext cx="10257401" cy="1354151"/>
            </a:xfrm>
            <a:prstGeom prst="rect">
              <a:avLst/>
            </a:prstGeom>
          </p:spPr>
          <p:txBody>
            <a:bodyPr wrap="square">
              <a:spAutoFit/>
            </a:bodyPr>
            <a:lstStyle/>
            <a:p>
              <a:pPr algn="ctr" defTabSz="609585">
                <a:spcBef>
                  <a:spcPct val="50000"/>
                </a:spcBef>
              </a:pPr>
              <a:r>
                <a:rPr lang="en-US" sz="4000" b="1">
                  <a:solidFill>
                    <a:srgbClr val="002060"/>
                  </a:solidFill>
                  <a:latin typeface="Cambria" panose="02040503050406030204" pitchFamily="18" charset="0"/>
                  <a:ea typeface="Cambria" panose="02040503050406030204" pitchFamily="18" charset="0"/>
                  <a:cs typeface="Times New Roman" pitchFamily="18" charset="0"/>
                </a:rPr>
                <a:t>Đọc thông tin và quan sát hình 4,5, em hãy:</a:t>
              </a:r>
              <a:endParaRPr lang="en-US" sz="4000" b="1" i="1">
                <a:solidFill>
                  <a:srgbClr val="002060"/>
                </a:solidFill>
                <a:latin typeface="Cambria" panose="02040503050406030204" pitchFamily="18" charset="0"/>
                <a:ea typeface="Cambria" panose="02040503050406030204" pitchFamily="18" charset="0"/>
                <a:cs typeface="Times New Roman" pitchFamily="18" charset="0"/>
              </a:endParaRPr>
            </a:p>
          </p:txBody>
        </p:sp>
      </p:grpSp>
      <p:grpSp>
        <p:nvGrpSpPr>
          <p:cNvPr id="8" name="Group 7"/>
          <p:cNvGrpSpPr/>
          <p:nvPr/>
        </p:nvGrpSpPr>
        <p:grpSpPr>
          <a:xfrm>
            <a:off x="670601" y="1880476"/>
            <a:ext cx="10795975" cy="3654429"/>
            <a:chOff x="749449" y="875643"/>
            <a:chExt cx="10691167" cy="1491235"/>
          </a:xfrm>
        </p:grpSpPr>
        <p:sp>
          <p:nvSpPr>
            <p:cNvPr id="9" name="Rounded Rectangle 8"/>
            <p:cNvSpPr/>
            <p:nvPr/>
          </p:nvSpPr>
          <p:spPr>
            <a:xfrm>
              <a:off x="749449" y="875643"/>
              <a:ext cx="10691167" cy="1491235"/>
            </a:xfrm>
            <a:prstGeom prst="roundRect">
              <a:avLst/>
            </a:prstGeom>
            <a:solidFill>
              <a:schemeClr val="bg1"/>
            </a:solid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84651" y="968133"/>
              <a:ext cx="10257401" cy="1356394"/>
            </a:xfrm>
            <a:prstGeom prst="rect">
              <a:avLst/>
            </a:prstGeom>
          </p:spPr>
          <p:txBody>
            <a:bodyPr wrap="square">
              <a:spAutoFit/>
            </a:bodyPr>
            <a:lstStyle/>
            <a:p>
              <a:pPr marL="285750" indent="-285750" algn="just">
                <a:spcBef>
                  <a:spcPts val="600"/>
                </a:spcBef>
                <a:spcAft>
                  <a:spcPts val="600"/>
                </a:spcAft>
                <a:buFontTx/>
                <a:buChar char="-"/>
              </a:pPr>
              <a:r>
                <a:rPr lang="en-US" sz="4000" b="1">
                  <a:latin typeface="Cambria" panose="02040503050406030204" pitchFamily="18" charset="0"/>
                  <a:ea typeface="Cambria" panose="02040503050406030204" pitchFamily="18" charset="0"/>
                </a:rPr>
                <a:t>Giới thiệu nét cơ bản về hát Then, múa xòe của các dân tộc ở vùng Trung du và miền núi Bắc Bộ.</a:t>
              </a:r>
            </a:p>
            <a:p>
              <a:pPr marL="285750" indent="-285750" algn="just">
                <a:spcBef>
                  <a:spcPts val="600"/>
                </a:spcBef>
                <a:spcAft>
                  <a:spcPts val="600"/>
                </a:spcAft>
                <a:buFontTx/>
                <a:buChar char="-"/>
              </a:pPr>
              <a:r>
                <a:rPr lang="en-US" sz="4000" b="1">
                  <a:latin typeface="Cambria" panose="02040503050406030204" pitchFamily="18" charset="0"/>
                  <a:ea typeface="Cambria" panose="02040503050406030204" pitchFamily="18" charset="0"/>
                </a:rPr>
                <a:t>Cho biết các loại hình nghệ thuật đó phản ánh điều gì?</a:t>
              </a:r>
            </a:p>
          </p:txBody>
        </p:sp>
      </p:grpSp>
    </p:spTree>
    <p:extLst>
      <p:ext uri="{BB962C8B-B14F-4D97-AF65-F5344CB8AC3E}">
        <p14:creationId xmlns:p14="http://schemas.microsoft.com/office/powerpoint/2010/main" val="735790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6448" y="1569691"/>
            <a:ext cx="7876715" cy="4865030"/>
          </a:xfrm>
          <a:prstGeom prst="rect">
            <a:avLst/>
          </a:prstGeom>
        </p:spPr>
      </p:pic>
      <p:grpSp>
        <p:nvGrpSpPr>
          <p:cNvPr id="3" name="Group 2"/>
          <p:cNvGrpSpPr/>
          <p:nvPr/>
        </p:nvGrpSpPr>
        <p:grpSpPr>
          <a:xfrm>
            <a:off x="1008208" y="393262"/>
            <a:ext cx="10367512" cy="1323439"/>
            <a:chOff x="891092" y="789807"/>
            <a:chExt cx="10531413" cy="2531674"/>
          </a:xfrm>
        </p:grpSpPr>
        <p:sp>
          <p:nvSpPr>
            <p:cNvPr id="4" name="Rounded Rectangle 3"/>
            <p:cNvSpPr/>
            <p:nvPr/>
          </p:nvSpPr>
          <p:spPr>
            <a:xfrm>
              <a:off x="891092" y="916590"/>
              <a:ext cx="10531413" cy="2306040"/>
            </a:xfrm>
            <a:prstGeom prst="roundRect">
              <a:avLst/>
            </a:prstGeom>
            <a:solidFill>
              <a:srgbClr val="99FF66"/>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023460" y="789807"/>
              <a:ext cx="10211571" cy="2531674"/>
            </a:xfrm>
            <a:prstGeom prst="rect">
              <a:avLst/>
            </a:prstGeom>
          </p:spPr>
          <p:txBody>
            <a:bodyPr wrap="square">
              <a:spAutoFit/>
            </a:bodyPr>
            <a:lstStyle/>
            <a:p>
              <a:pPr algn="ctr" defTabSz="609585">
                <a:spcBef>
                  <a:spcPts val="600"/>
                </a:spcBef>
              </a:pPr>
              <a:r>
                <a:rPr lang="en-US" sz="4000" b="1">
                  <a:solidFill>
                    <a:srgbClr val="002060"/>
                  </a:solidFill>
                  <a:latin typeface="Cambria" panose="02040503050406030204" pitchFamily="18" charset="0"/>
                  <a:ea typeface="Cambria" panose="02040503050406030204" pitchFamily="18" charset="0"/>
                  <a:cs typeface="Times New Roman" pitchFamily="18" charset="0"/>
                </a:rPr>
                <a:t>Đọc thông tin và quan sát hình 4,5 và trả lời câu hỏi.</a:t>
              </a:r>
              <a:endParaRPr lang="en-US" sz="4000" b="1" i="1">
                <a:solidFill>
                  <a:srgbClr val="002060"/>
                </a:solidFill>
                <a:latin typeface="Cambria" panose="02040503050406030204" pitchFamily="18" charset="0"/>
                <a:ea typeface="Cambria" panose="02040503050406030204" pitchFamily="18" charset="0"/>
                <a:cs typeface="Times New Roman" pitchFamily="18" charset="0"/>
              </a:endParaRPr>
            </a:p>
          </p:txBody>
        </p:sp>
      </p:grpSp>
    </p:spTree>
    <p:extLst>
      <p:ext uri="{BB962C8B-B14F-4D97-AF65-F5344CB8AC3E}">
        <p14:creationId xmlns:p14="http://schemas.microsoft.com/office/powerpoint/2010/main" val="4224208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5577" y="459561"/>
            <a:ext cx="11214772" cy="1754326"/>
          </a:xfrm>
          <a:prstGeom prst="rect">
            <a:avLst/>
          </a:prstGeom>
        </p:spPr>
        <p:txBody>
          <a:bodyPr wrap="square">
            <a:spAutoFit/>
          </a:bodyPr>
          <a:lstStyle/>
          <a:p>
            <a:pPr algn="just" defTabSz="609585">
              <a:spcBef>
                <a:spcPts val="600"/>
              </a:spcBef>
            </a:pPr>
            <a:r>
              <a:rPr lang="en-US" sz="3600" b="1">
                <a:solidFill>
                  <a:srgbClr val="002060"/>
                </a:solidFill>
                <a:latin typeface="Cambria" panose="02040503050406030204" pitchFamily="18" charset="0"/>
                <a:ea typeface="Cambria" panose="02040503050406030204" pitchFamily="18" charset="0"/>
                <a:cs typeface="Times New Roman" pitchFamily="18" charset="0"/>
              </a:rPr>
              <a:t>    </a:t>
            </a:r>
            <a:r>
              <a:rPr lang="en-US" sz="3600" b="1" i="1">
                <a:solidFill>
                  <a:srgbClr val="002060"/>
                </a:solidFill>
                <a:latin typeface="Cambria" panose="02040503050406030204" pitchFamily="18" charset="0"/>
                <a:ea typeface="Cambria" panose="02040503050406030204" pitchFamily="18" charset="0"/>
                <a:cs typeface="Times New Roman" pitchFamily="18" charset="0"/>
              </a:rPr>
              <a:t>Hát Then </a:t>
            </a:r>
            <a:r>
              <a:rPr lang="en-US" sz="3600" b="1">
                <a:solidFill>
                  <a:srgbClr val="002060"/>
                </a:solidFill>
                <a:latin typeface="Cambria" panose="02040503050406030204" pitchFamily="18" charset="0"/>
                <a:ea typeface="Cambria" panose="02040503050406030204" pitchFamily="18" charset="0"/>
                <a:cs typeface="Times New Roman" pitchFamily="18" charset="0"/>
              </a:rPr>
              <a:t>là một loại hình diễn xướng âm nhạc dân gian của các dân tộc Tày, Nùng, Thái, thường được tổ chức vào những dịp lễ quan trọng.</a:t>
            </a:r>
          </a:p>
        </p:txBody>
      </p:sp>
      <p:sp>
        <p:nvSpPr>
          <p:cNvPr id="4" name="TextBox 3"/>
          <p:cNvSpPr txBox="1"/>
          <p:nvPr/>
        </p:nvSpPr>
        <p:spPr>
          <a:xfrm>
            <a:off x="6158549" y="2401902"/>
            <a:ext cx="5591800" cy="2862322"/>
          </a:xfrm>
          <a:prstGeom prst="rect">
            <a:avLst/>
          </a:prstGeom>
          <a:noFill/>
        </p:spPr>
        <p:txBody>
          <a:bodyPr wrap="square" rtlCol="0">
            <a:spAutoFit/>
          </a:bodyPr>
          <a:lstStyle/>
          <a:p>
            <a:pPr algn="just"/>
            <a:r>
              <a:rPr lang="en-US" sz="3600" b="1">
                <a:solidFill>
                  <a:srgbClr val="0070C0"/>
                </a:solidFill>
                <a:latin typeface="Cambria" panose="02040503050406030204" pitchFamily="18" charset="0"/>
                <a:ea typeface="Cambria" panose="02040503050406030204" pitchFamily="18" charset="0"/>
              </a:rPr>
              <a:t>   Thông qua các làn điệu khác nhau của Then, người dân mong muốn những điều may mắn và cuộc sống tốt lành.</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5494" y="2401902"/>
            <a:ext cx="5697469" cy="3418481"/>
          </a:xfrm>
          <a:prstGeom prst="rect">
            <a:avLst/>
          </a:prstGeom>
        </p:spPr>
      </p:pic>
    </p:spTree>
    <p:extLst>
      <p:ext uri="{BB962C8B-B14F-4D97-AF65-F5344CB8AC3E}">
        <p14:creationId xmlns:p14="http://schemas.microsoft.com/office/powerpoint/2010/main" val="2147224614"/>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886909" y="718589"/>
            <a:ext cx="8531563" cy="6824921"/>
          </a:xfrm>
          <a:prstGeom prst="rect">
            <a:avLst/>
          </a:prstGeom>
        </p:spPr>
      </p:pic>
      <p:grpSp>
        <p:nvGrpSpPr>
          <p:cNvPr id="3" name="Group 2"/>
          <p:cNvGrpSpPr/>
          <p:nvPr/>
        </p:nvGrpSpPr>
        <p:grpSpPr>
          <a:xfrm>
            <a:off x="4258101" y="1005192"/>
            <a:ext cx="7356143" cy="3880708"/>
            <a:chOff x="904692" y="946455"/>
            <a:chExt cx="10531413" cy="2159031"/>
          </a:xfrm>
        </p:grpSpPr>
        <p:sp>
          <p:nvSpPr>
            <p:cNvPr id="4" name="Rounded Rectangle 3"/>
            <p:cNvSpPr/>
            <p:nvPr/>
          </p:nvSpPr>
          <p:spPr>
            <a:xfrm>
              <a:off x="904692" y="946455"/>
              <a:ext cx="10531413" cy="2159031"/>
            </a:xfrm>
            <a:prstGeom prst="roundRect">
              <a:avLst/>
            </a:prstGeom>
            <a:solidFill>
              <a:schemeClr val="accent6">
                <a:lumMod val="40000"/>
                <a:lumOff val="60000"/>
              </a:schemeClr>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197775" y="1088852"/>
              <a:ext cx="9925711" cy="1900669"/>
            </a:xfrm>
            <a:prstGeom prst="rect">
              <a:avLst/>
            </a:prstGeom>
          </p:spPr>
          <p:txBody>
            <a:bodyPr wrap="square">
              <a:spAutoFit/>
            </a:bodyPr>
            <a:lstStyle/>
            <a:p>
              <a:pPr algn="just"/>
              <a:r>
                <a:rPr lang="nl-NL" sz="3600" b="1" i="1">
                  <a:solidFill>
                    <a:schemeClr val="accent6">
                      <a:lumMod val="50000"/>
                    </a:schemeClr>
                  </a:solidFill>
                  <a:latin typeface="Cambria" panose="02040503050406030204" pitchFamily="18" charset="0"/>
                  <a:ea typeface="Cambria" panose="02040503050406030204" pitchFamily="18" charset="0"/>
                </a:rPr>
                <a:t>+ Xòe Thái là loại hình nghệ thuật của dân tộc nào?</a:t>
              </a:r>
              <a:endParaRPr lang="en-US" sz="3600" b="1">
                <a:solidFill>
                  <a:schemeClr val="accent6">
                    <a:lumMod val="50000"/>
                  </a:schemeClr>
                </a:solidFill>
                <a:latin typeface="Cambria" panose="02040503050406030204" pitchFamily="18" charset="0"/>
                <a:ea typeface="Cambria" panose="02040503050406030204" pitchFamily="18" charset="0"/>
              </a:endParaRPr>
            </a:p>
            <a:p>
              <a:pPr algn="just"/>
              <a:r>
                <a:rPr lang="nl-NL" sz="3600" b="1" i="1">
                  <a:solidFill>
                    <a:schemeClr val="accent6">
                      <a:lumMod val="50000"/>
                    </a:schemeClr>
                  </a:solidFill>
                  <a:latin typeface="Cambria" panose="02040503050406030204" pitchFamily="18" charset="0"/>
                  <a:ea typeface="Cambria" panose="02040503050406030204" pitchFamily="18" charset="0"/>
                </a:rPr>
                <a:t>+ Xòe Thái được biểu diễn vào những dịp nào?</a:t>
              </a:r>
              <a:endParaRPr lang="en-US" sz="3600" b="1">
                <a:solidFill>
                  <a:schemeClr val="accent6">
                    <a:lumMod val="50000"/>
                  </a:schemeClr>
                </a:solidFill>
                <a:latin typeface="Cambria" panose="02040503050406030204" pitchFamily="18" charset="0"/>
                <a:ea typeface="Cambria" panose="02040503050406030204" pitchFamily="18" charset="0"/>
              </a:endParaRPr>
            </a:p>
            <a:p>
              <a:pPr algn="just"/>
              <a:r>
                <a:rPr lang="nl-NL" sz="3600" b="1" i="1">
                  <a:solidFill>
                    <a:schemeClr val="accent6">
                      <a:lumMod val="50000"/>
                    </a:schemeClr>
                  </a:solidFill>
                  <a:latin typeface="Cambria" panose="02040503050406030204" pitchFamily="18" charset="0"/>
                  <a:ea typeface="Cambria" panose="02040503050406030204" pitchFamily="18" charset="0"/>
                </a:rPr>
                <a:t>+ Người Thái mong muốn điều gì qua những điệu xòe?</a:t>
              </a:r>
              <a:endParaRPr lang="en-US" sz="3600" b="1">
                <a:solidFill>
                  <a:schemeClr val="accent6">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129093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5577" y="385401"/>
            <a:ext cx="11214772" cy="2062103"/>
          </a:xfrm>
          <a:prstGeom prst="rect">
            <a:avLst/>
          </a:prstGeom>
        </p:spPr>
        <p:txBody>
          <a:bodyPr wrap="square">
            <a:spAutoFit/>
          </a:bodyPr>
          <a:lstStyle/>
          <a:p>
            <a:pPr algn="just" defTabSz="609585">
              <a:spcBef>
                <a:spcPts val="600"/>
              </a:spcBef>
            </a:pPr>
            <a:r>
              <a:rPr lang="en-US" sz="3200" b="1">
                <a:solidFill>
                  <a:srgbClr val="002060"/>
                </a:solidFill>
                <a:latin typeface="Cambria" panose="02040503050406030204" pitchFamily="18" charset="0"/>
                <a:ea typeface="Cambria" panose="02040503050406030204" pitchFamily="18" charset="0"/>
                <a:cs typeface="Times New Roman" pitchFamily="18" charset="0"/>
              </a:rPr>
              <a:t>    </a:t>
            </a:r>
            <a:r>
              <a:rPr lang="en-US" sz="3200" b="1" i="1">
                <a:solidFill>
                  <a:srgbClr val="002060"/>
                </a:solidFill>
                <a:latin typeface="Cambria" panose="02040503050406030204" pitchFamily="18" charset="0"/>
                <a:ea typeface="Cambria" panose="02040503050406030204" pitchFamily="18" charset="0"/>
                <a:cs typeface="Times New Roman" pitchFamily="18" charset="0"/>
              </a:rPr>
              <a:t>Xòe</a:t>
            </a:r>
            <a:r>
              <a:rPr lang="en-US" sz="3200" b="1">
                <a:solidFill>
                  <a:srgbClr val="002060"/>
                </a:solidFill>
                <a:latin typeface="Cambria" panose="02040503050406030204" pitchFamily="18" charset="0"/>
                <a:ea typeface="Cambria" panose="02040503050406030204" pitchFamily="18" charset="0"/>
                <a:cs typeface="Times New Roman" pitchFamily="18" charset="0"/>
              </a:rPr>
              <a:t> là loại hình múa truyền thống đặc sắc của người Thái, được biểu diễn trong các dịp lễ, tết, ngày vui của gia đình, dòng họ, bản mường,… </a:t>
            </a:r>
            <a:r>
              <a:rPr lang="en-US" sz="3200" b="1">
                <a:solidFill>
                  <a:srgbClr val="0070C0"/>
                </a:solidFill>
                <a:latin typeface="Cambria" panose="02040503050406030204" pitchFamily="18" charset="0"/>
                <a:ea typeface="Cambria" panose="02040503050406030204" pitchFamily="18" charset="0"/>
                <a:cs typeface="Times New Roman" pitchFamily="18" charset="0"/>
              </a:rPr>
              <a:t>Những điệu xòe chứa đựng ước mơ, khát vọng và là niềm tự hào của người Thái.</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2629" y="2447504"/>
            <a:ext cx="7634452" cy="3875440"/>
          </a:xfrm>
          <a:prstGeom prst="rect">
            <a:avLst/>
          </a:prstGeom>
        </p:spPr>
      </p:pic>
    </p:spTree>
    <p:extLst>
      <p:ext uri="{BB962C8B-B14F-4D97-AF65-F5344CB8AC3E}">
        <p14:creationId xmlns:p14="http://schemas.microsoft.com/office/powerpoint/2010/main" val="2088776844"/>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C4FD3811-C962-6E42-9C84-42CAF321CF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600" y="2857499"/>
            <a:ext cx="3821043" cy="3821043"/>
          </a:xfrm>
          <a:prstGeom prst="rect">
            <a:avLst/>
          </a:prstGeom>
        </p:spPr>
      </p:pic>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backgroundRemoval t="2667" b="93333" l="2705" r="98735">
                        <a14:foregroundMark x1="78839" y1="10303" x2="76091" y2="77515"/>
                        <a14:foregroundMark x1="78839" y1="57515" x2="92714" y2="72970"/>
                        <a14:foregroundMark x1="69939" y1="78848" x2="70899" y2="78667"/>
                        <a14:foregroundMark x1="67627" y1="86848" x2="87347" y2="87212"/>
                        <a14:foregroundMark x1="56763" y1="49879" x2="52792" y2="46303"/>
                        <a14:foregroundMark x1="57199" y1="51636" x2="56501" y2="54121"/>
                        <a14:foregroundMark x1="20681" y1="61879" x2="17670" y2="62667"/>
                        <a14:foregroundMark x1="22862" y1="71455" x2="18063" y2="77515"/>
                        <a14:foregroundMark x1="31545" y1="74667" x2="30148" y2="82121"/>
                        <a14:foregroundMark x1="11911" y1="86485" x2="39223" y2="87636"/>
                        <a14:foregroundMark x1="52094" y1="48182" x2="49651" y2="52182"/>
                        <a14:foregroundMark x1="68608" y1="29660" x2="69245" y2="48535"/>
                        <a14:foregroundMark x1="63239" y1="31184" x2="62966" y2="43376"/>
                        <a14:foregroundMark x1="76979" y1="37866" x2="64604" y2="39977"/>
                        <a14:foregroundMark x1="65241" y1="56272" x2="59782" y2="57327"/>
                        <a14:foregroundMark x1="75796" y1="73154" x2="76069" y2="81712"/>
                        <a14:foregroundMark x1="33758" y1="34467" x2="30573" y2="48535"/>
                        <a14:foregroundMark x1="40855" y1="47011" x2="34031" y2="52521"/>
                      </a14:backgroundRemoval>
                    </a14:imgEffect>
                  </a14:imgLayer>
                </a14:imgProps>
              </a:ext>
              <a:ext uri="{28A0092B-C50C-407E-A947-70E740481C1C}">
                <a14:useLocalDpi xmlns:a14="http://schemas.microsoft.com/office/drawing/2010/main" val="0"/>
              </a:ext>
            </a:extLst>
          </a:blip>
          <a:stretch>
            <a:fillRect/>
          </a:stretch>
        </p:blipFill>
        <p:spPr>
          <a:xfrm>
            <a:off x="6831874" y="2769401"/>
            <a:ext cx="5533970" cy="4293393"/>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4915" y="0"/>
            <a:ext cx="10343985" cy="5576785"/>
          </a:xfrm>
          <a:prstGeom prst="rect">
            <a:avLst/>
          </a:prstGeom>
        </p:spPr>
      </p:pic>
      <p:pic>
        <p:nvPicPr>
          <p:cNvPr id="6" name="Picture 5"/>
          <p:cNvPicPr>
            <a:picLocks noChangeAspect="1"/>
          </p:cNvPicPr>
          <p:nvPr/>
        </p:nvPicPr>
        <p:blipFill>
          <a:blip r:embed="rId7"/>
          <a:stretch>
            <a:fillRect/>
          </a:stretch>
        </p:blipFill>
        <p:spPr>
          <a:xfrm>
            <a:off x="1351150" y="1865029"/>
            <a:ext cx="6197404" cy="2393283"/>
          </a:xfrm>
          <a:prstGeom prst="rect">
            <a:avLst/>
          </a:prstGeom>
        </p:spPr>
      </p:pic>
    </p:spTree>
    <p:extLst>
      <p:ext uri="{BB962C8B-B14F-4D97-AF65-F5344CB8AC3E}">
        <p14:creationId xmlns:p14="http://schemas.microsoft.com/office/powerpoint/2010/main" val="13636009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5" name="图片 34">
            <a:extLst>
              <a:ext uri="{FF2B5EF4-FFF2-40B4-BE49-F238E27FC236}">
                <a16:creationId xmlns:a16="http://schemas.microsoft.com/office/drawing/2014/main" id="{7151D8BA-4073-1A47-BD9B-1DBC89A0889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24343" y="5003074"/>
            <a:ext cx="3647391" cy="2094210"/>
          </a:xfrm>
          <a:prstGeom prst="rect">
            <a:avLst/>
          </a:prstGeom>
        </p:spPr>
      </p:pic>
      <p:pic>
        <p:nvPicPr>
          <p:cNvPr id="38" name="图片 37">
            <a:extLst>
              <a:ext uri="{FF2B5EF4-FFF2-40B4-BE49-F238E27FC236}">
                <a16:creationId xmlns:a16="http://schemas.microsoft.com/office/drawing/2014/main" id="{7A3731BC-074E-6344-97B9-A90B843B4F8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81925"/>
            <a:ext cx="1808161" cy="1808161"/>
          </a:xfrm>
          <a:prstGeom prst="rect">
            <a:avLst/>
          </a:prstGeom>
        </p:spPr>
      </p:pic>
      <p:pic>
        <p:nvPicPr>
          <p:cNvPr id="39" name="图片 38">
            <a:extLst>
              <a:ext uri="{FF2B5EF4-FFF2-40B4-BE49-F238E27FC236}">
                <a16:creationId xmlns:a16="http://schemas.microsoft.com/office/drawing/2014/main" id="{30105C85-E19C-CE41-9141-B7E012274E2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65984" y="1626236"/>
            <a:ext cx="556451" cy="556451"/>
          </a:xfrm>
          <a:prstGeom prst="rect">
            <a:avLst/>
          </a:prstGeom>
        </p:spPr>
      </p:pic>
      <p:pic>
        <p:nvPicPr>
          <p:cNvPr id="40" name="图片 39">
            <a:extLst>
              <a:ext uri="{FF2B5EF4-FFF2-40B4-BE49-F238E27FC236}">
                <a16:creationId xmlns:a16="http://schemas.microsoft.com/office/drawing/2014/main" id="{C9AE972C-DD2B-A644-9C25-9A11AB21F03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869505" y="471218"/>
            <a:ext cx="407044" cy="407044"/>
          </a:xfrm>
          <a:prstGeom prst="rect">
            <a:avLst/>
          </a:prstGeom>
        </p:spPr>
      </p:pic>
      <p:pic>
        <p:nvPicPr>
          <p:cNvPr id="6" name="Picture 5">
            <a:extLst>
              <a:ext uri="{FF2B5EF4-FFF2-40B4-BE49-F238E27FC236}">
                <a16:creationId xmlns:a16="http://schemas.microsoft.com/office/drawing/2014/main" id="{DC9AA456-D2BE-5B1E-601E-8F730080D2AD}"/>
              </a:ext>
            </a:extLst>
          </p:cNvPr>
          <p:cNvPicPr>
            <a:picLocks noChangeAspect="1"/>
          </p:cNvPicPr>
          <p:nvPr/>
        </p:nvPicPr>
        <p:blipFill>
          <a:blip r:embed="rId7"/>
          <a:stretch>
            <a:fillRect/>
          </a:stretch>
        </p:blipFill>
        <p:spPr>
          <a:xfrm>
            <a:off x="2857625" y="987687"/>
            <a:ext cx="5256319" cy="1277098"/>
          </a:xfrm>
          <a:prstGeom prst="rect">
            <a:avLst/>
          </a:prstGeom>
        </p:spPr>
      </p:pic>
      <p:sp>
        <p:nvSpPr>
          <p:cNvPr id="2" name="TextBox 1"/>
          <p:cNvSpPr txBox="1"/>
          <p:nvPr/>
        </p:nvSpPr>
        <p:spPr>
          <a:xfrm>
            <a:off x="1096207" y="1960012"/>
            <a:ext cx="9773298" cy="3170099"/>
          </a:xfrm>
          <a:prstGeom prst="rect">
            <a:avLst/>
          </a:prstGeom>
          <a:noFill/>
        </p:spPr>
        <p:txBody>
          <a:bodyPr wrap="square" rtlCol="0">
            <a:spAutoFit/>
          </a:bodyPr>
          <a:lstStyle/>
          <a:p>
            <a:pPr marL="342900" indent="-342900" algn="just">
              <a:buFontTx/>
              <a:buChar char="-"/>
            </a:pPr>
            <a:r>
              <a:rPr lang="en-US" sz="4000" dirty="0" err="1">
                <a:solidFill>
                  <a:srgbClr val="002060"/>
                </a:solidFill>
                <a:latin typeface="Cambria" panose="02040503050406030204" pitchFamily="18" charset="0"/>
                <a:ea typeface="Cambria" panose="02040503050406030204" pitchFamily="18" charset="0"/>
              </a:rPr>
              <a:t>Mô</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tả</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được</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một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số</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nét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văn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hóa</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của</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các</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dân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tộc</a:t>
            </a:r>
            <a:r>
              <a:rPr lang="en-US" sz="4000" dirty="0">
                <a:solidFill>
                  <a:srgbClr val="002060"/>
                </a:solidFill>
                <a:latin typeface="Cambria" panose="02040503050406030204" pitchFamily="18" charset="0"/>
                <a:ea typeface="Cambria" panose="02040503050406030204" pitchFamily="18" charset="0"/>
              </a:rPr>
              <a:t> ở </a:t>
            </a:r>
            <a:r>
              <a:rPr lang="en-US" sz="4000" dirty="0" err="1">
                <a:solidFill>
                  <a:srgbClr val="002060"/>
                </a:solidFill>
                <a:latin typeface="Cambria" panose="02040503050406030204" pitchFamily="18" charset="0"/>
                <a:ea typeface="Cambria" panose="02040503050406030204" pitchFamily="18" charset="0"/>
              </a:rPr>
              <a:t>vùng</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Trung</a:t>
            </a:r>
            <a:r>
              <a:rPr lang="en-US" sz="4000" dirty="0">
                <a:solidFill>
                  <a:srgbClr val="002060"/>
                </a:solidFill>
                <a:latin typeface="Cambria" panose="02040503050406030204" pitchFamily="18" charset="0"/>
                <a:ea typeface="Cambria" panose="02040503050406030204" pitchFamily="18" charset="0"/>
              </a:rPr>
              <a:t> du </a:t>
            </a:r>
            <a:r>
              <a:rPr lang="en-US" sz="4000" dirty="0" err="1">
                <a:solidFill>
                  <a:srgbClr val="002060"/>
                </a:solidFill>
                <a:latin typeface="Cambria" panose="02040503050406030204" pitchFamily="18" charset="0"/>
                <a:ea typeface="Cambria" panose="02040503050406030204" pitchFamily="18" charset="0"/>
              </a:rPr>
              <a:t>và</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miền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núi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Bắc</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Bộ</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lễ</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hội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Gầu</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tào</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lễ</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hội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Lồng</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tồng</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hát</a:t>
            </a:r>
            <a:r>
              <a:rPr lang="en-US" sz="4000" dirty="0">
                <a:solidFill>
                  <a:srgbClr val="002060"/>
                </a:solidFill>
                <a:latin typeface="Cambria" panose="02040503050406030204" pitchFamily="18" charset="0"/>
                <a:ea typeface="Cambria" panose="02040503050406030204" pitchFamily="18" charset="0"/>
              </a:rPr>
              <a:t> Then, </a:t>
            </a:r>
            <a:r>
              <a:rPr lang="en-US" sz="4000" dirty="0" err="1">
                <a:solidFill>
                  <a:srgbClr val="002060"/>
                </a:solidFill>
                <a:latin typeface="Cambria" panose="02040503050406030204" pitchFamily="18" charset="0"/>
                <a:ea typeface="Cambria" panose="02040503050406030204" pitchFamily="18" charset="0"/>
              </a:rPr>
              <a:t>múa</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Xòe</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Thái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chợ</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phiên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vùng</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cao</a:t>
            </a:r>
            <a:r>
              <a:rPr lang="en-US" sz="4000" dirty="0">
                <a:solidFill>
                  <a:srgbClr val="002060"/>
                </a:solidFill>
                <a:latin typeface="Cambria" panose="02040503050406030204" pitchFamily="18" charset="0"/>
                <a:ea typeface="Cambria" panose="02040503050406030204" pitchFamily="18" charset="0"/>
              </a:rPr>
              <a:t>,…)</a:t>
            </a:r>
          </a:p>
          <a:p>
            <a:pPr marL="342900" indent="-342900" algn="just">
              <a:buFontTx/>
              <a:buChar char="-"/>
            </a:pPr>
            <a:r>
              <a:rPr lang="en-US" sz="4000" dirty="0" err="1">
                <a:solidFill>
                  <a:srgbClr val="002060"/>
                </a:solidFill>
                <a:latin typeface="Cambria" panose="02040503050406030204" pitchFamily="18" charset="0"/>
                <a:ea typeface="Cambria" panose="02040503050406030204" pitchFamily="18" charset="0"/>
              </a:rPr>
              <a:t>Trân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trọng</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giá</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trị</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văn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hoá</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truyền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thống</a:t>
            </a:r>
            <a:endParaRPr lang="en-US" sz="40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96650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C4FD3811-C962-6E42-9C84-42CAF321CF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600" y="2857499"/>
            <a:ext cx="3821043" cy="382104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174" y="-354889"/>
            <a:ext cx="9732956" cy="6628808"/>
          </a:xfrm>
          <a:prstGeom prst="rect">
            <a:avLst/>
          </a:prstGeom>
        </p:spPr>
      </p:pic>
      <p:pic>
        <p:nvPicPr>
          <p:cNvPr id="4" name="Picture 3">
            <a:extLst>
              <a:ext uri="{FF2B5EF4-FFF2-40B4-BE49-F238E27FC236}">
                <a16:creationId xmlns:a16="http://schemas.microsoft.com/office/drawing/2014/main" id="{0911222D-685D-449E-C1D5-8215B6856909}"/>
              </a:ext>
            </a:extLst>
          </p:cNvPr>
          <p:cNvPicPr>
            <a:picLocks noChangeAspect="1"/>
          </p:cNvPicPr>
          <p:nvPr/>
        </p:nvPicPr>
        <p:blipFill>
          <a:blip r:embed="rId5"/>
          <a:stretch>
            <a:fillRect/>
          </a:stretch>
        </p:blipFill>
        <p:spPr>
          <a:xfrm>
            <a:off x="1786182" y="1975163"/>
            <a:ext cx="6187769" cy="2151584"/>
          </a:xfrm>
          <a:prstGeom prst="rect">
            <a:avLst/>
          </a:prstGeom>
        </p:spPr>
      </p:pic>
      <p:pic>
        <p:nvPicPr>
          <p:cNvPr id="5" name="Picture 4"/>
          <p:cNvPicPr>
            <a:picLocks noChangeAspect="1"/>
          </p:cNvPicPr>
          <p:nvPr/>
        </p:nvPicPr>
        <p:blipFill>
          <a:blip r:embed="rId6" cstate="print">
            <a:extLst>
              <a:ext uri="{BEBA8EAE-BF5A-486C-A8C5-ECC9F3942E4B}">
                <a14:imgProps xmlns:a14="http://schemas.microsoft.com/office/drawing/2010/main">
                  <a14:imgLayer r:embed="rId7">
                    <a14:imgEffect>
                      <a14:backgroundRemoval t="2667" b="93333" l="2705" r="98735">
                        <a14:foregroundMark x1="78839" y1="10303" x2="76091" y2="77515"/>
                        <a14:foregroundMark x1="78839" y1="57515" x2="92714" y2="72970"/>
                        <a14:foregroundMark x1="69939" y1="78848" x2="70899" y2="78667"/>
                        <a14:foregroundMark x1="67627" y1="86848" x2="87347" y2="87212"/>
                        <a14:foregroundMark x1="56763" y1="49879" x2="52792" y2="46303"/>
                        <a14:foregroundMark x1="57199" y1="51636" x2="56501" y2="54121"/>
                        <a14:foregroundMark x1="20681" y1="61879" x2="17670" y2="62667"/>
                        <a14:foregroundMark x1="22862" y1="71455" x2="18063" y2="77515"/>
                        <a14:foregroundMark x1="31545" y1="74667" x2="30148" y2="82121"/>
                        <a14:foregroundMark x1="11911" y1="86485" x2="39223" y2="87636"/>
                        <a14:foregroundMark x1="52094" y1="48182" x2="49651" y2="52182"/>
                        <a14:foregroundMark x1="68608" y1="29660" x2="69245" y2="48535"/>
                        <a14:foregroundMark x1="63239" y1="31184" x2="62966" y2="43376"/>
                        <a14:foregroundMark x1="76979" y1="37866" x2="64604" y2="39977"/>
                        <a14:foregroundMark x1="65241" y1="56272" x2="59782" y2="57327"/>
                        <a14:foregroundMark x1="75796" y1="73154" x2="76069" y2="81712"/>
                        <a14:foregroundMark x1="33758" y1="34467" x2="30573" y2="48535"/>
                        <a14:foregroundMark x1="40855" y1="47011" x2="34031" y2="52521"/>
                      </a14:backgroundRemoval>
                    </a14:imgEffect>
                  </a14:imgLayer>
                </a14:imgProps>
              </a:ext>
              <a:ext uri="{28A0092B-C50C-407E-A947-70E740481C1C}">
                <a14:useLocalDpi xmlns:a14="http://schemas.microsoft.com/office/drawing/2010/main" val="0"/>
              </a:ext>
            </a:extLst>
          </a:blip>
          <a:stretch>
            <a:fillRect/>
          </a:stretch>
        </p:blipFill>
        <p:spPr>
          <a:xfrm>
            <a:off x="7798526" y="3519354"/>
            <a:ext cx="4567318" cy="3543440"/>
          </a:xfrm>
          <a:prstGeom prst="rect">
            <a:avLst/>
          </a:prstGeom>
        </p:spPr>
      </p:pic>
    </p:spTree>
    <p:extLst>
      <p:ext uri="{BB962C8B-B14F-4D97-AF65-F5344CB8AC3E}">
        <p14:creationId xmlns:p14="http://schemas.microsoft.com/office/powerpoint/2010/main" val="137553444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1000"/>
                                        <p:tgtEl>
                                          <p:spTgt spid="3"/>
                                        </p:tgtEl>
                                      </p:cBhvr>
                                    </p:animEffect>
                                  </p:childTnLst>
                                </p:cTn>
                              </p:par>
                            </p:childTnLst>
                          </p:cTn>
                        </p:par>
                        <p:par>
                          <p:cTn id="8" fill="hold">
                            <p:stCondLst>
                              <p:cond delay="1000"/>
                            </p:stCondLst>
                            <p:childTnLst>
                              <p:par>
                                <p:cTn id="9" presetID="26"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80">
                                          <p:stCondLst>
                                            <p:cond delay="0"/>
                                          </p:stCondLst>
                                        </p:cTn>
                                        <p:tgtEl>
                                          <p:spTgt spid="4"/>
                                        </p:tgtEl>
                                      </p:cBhvr>
                                    </p:animEffect>
                                    <p:anim calcmode="lin" valueType="num">
                                      <p:cBhvr>
                                        <p:cTn id="1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7" dur="26">
                                          <p:stCondLst>
                                            <p:cond delay="650"/>
                                          </p:stCondLst>
                                        </p:cTn>
                                        <p:tgtEl>
                                          <p:spTgt spid="4"/>
                                        </p:tgtEl>
                                      </p:cBhvr>
                                      <p:to x="100000" y="60000"/>
                                    </p:animScale>
                                    <p:animScale>
                                      <p:cBhvr>
                                        <p:cTn id="18" dur="166" decel="50000">
                                          <p:stCondLst>
                                            <p:cond delay="676"/>
                                          </p:stCondLst>
                                        </p:cTn>
                                        <p:tgtEl>
                                          <p:spTgt spid="4"/>
                                        </p:tgtEl>
                                      </p:cBhvr>
                                      <p:to x="100000" y="100000"/>
                                    </p:animScale>
                                    <p:animScale>
                                      <p:cBhvr>
                                        <p:cTn id="19" dur="26">
                                          <p:stCondLst>
                                            <p:cond delay="1312"/>
                                          </p:stCondLst>
                                        </p:cTn>
                                        <p:tgtEl>
                                          <p:spTgt spid="4"/>
                                        </p:tgtEl>
                                      </p:cBhvr>
                                      <p:to x="100000" y="80000"/>
                                    </p:animScale>
                                    <p:animScale>
                                      <p:cBhvr>
                                        <p:cTn id="20" dur="166" decel="50000">
                                          <p:stCondLst>
                                            <p:cond delay="1338"/>
                                          </p:stCondLst>
                                        </p:cTn>
                                        <p:tgtEl>
                                          <p:spTgt spid="4"/>
                                        </p:tgtEl>
                                      </p:cBhvr>
                                      <p:to x="100000" y="100000"/>
                                    </p:animScale>
                                    <p:animScale>
                                      <p:cBhvr>
                                        <p:cTn id="21" dur="26">
                                          <p:stCondLst>
                                            <p:cond delay="1642"/>
                                          </p:stCondLst>
                                        </p:cTn>
                                        <p:tgtEl>
                                          <p:spTgt spid="4"/>
                                        </p:tgtEl>
                                      </p:cBhvr>
                                      <p:to x="100000" y="90000"/>
                                    </p:animScale>
                                    <p:animScale>
                                      <p:cBhvr>
                                        <p:cTn id="22" dur="166" decel="50000">
                                          <p:stCondLst>
                                            <p:cond delay="1668"/>
                                          </p:stCondLst>
                                        </p:cTn>
                                        <p:tgtEl>
                                          <p:spTgt spid="4"/>
                                        </p:tgtEl>
                                      </p:cBhvr>
                                      <p:to x="100000" y="100000"/>
                                    </p:animScale>
                                    <p:animScale>
                                      <p:cBhvr>
                                        <p:cTn id="23" dur="26">
                                          <p:stCondLst>
                                            <p:cond delay="1808"/>
                                          </p:stCondLst>
                                        </p:cTn>
                                        <p:tgtEl>
                                          <p:spTgt spid="4"/>
                                        </p:tgtEl>
                                      </p:cBhvr>
                                      <p:to x="100000" y="95000"/>
                                    </p:animScale>
                                    <p:animScale>
                                      <p:cBhvr>
                                        <p:cTn id="24"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4833" y="1819127"/>
            <a:ext cx="7711681" cy="4899988"/>
          </a:xfrm>
          <a:prstGeom prst="rect">
            <a:avLst/>
          </a:prstGeom>
        </p:spPr>
      </p:pic>
      <p:grpSp>
        <p:nvGrpSpPr>
          <p:cNvPr id="3" name="Group 2"/>
          <p:cNvGrpSpPr/>
          <p:nvPr/>
        </p:nvGrpSpPr>
        <p:grpSpPr>
          <a:xfrm>
            <a:off x="1029606" y="434132"/>
            <a:ext cx="10609400" cy="1384995"/>
            <a:chOff x="891092" y="914058"/>
            <a:chExt cx="10531413" cy="1717425"/>
          </a:xfrm>
        </p:grpSpPr>
        <p:sp>
          <p:nvSpPr>
            <p:cNvPr id="4" name="Rounded Rectangle 3"/>
            <p:cNvSpPr/>
            <p:nvPr/>
          </p:nvSpPr>
          <p:spPr>
            <a:xfrm>
              <a:off x="891092" y="916590"/>
              <a:ext cx="10531413" cy="1660338"/>
            </a:xfrm>
            <a:prstGeom prst="roundRect">
              <a:avLst/>
            </a:prstGeom>
            <a:solidFill>
              <a:srgbClr val="99FF66"/>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023460" y="914058"/>
              <a:ext cx="10282343" cy="1717425"/>
            </a:xfrm>
            <a:prstGeom prst="rect">
              <a:avLst/>
            </a:prstGeom>
          </p:spPr>
          <p:txBody>
            <a:bodyPr wrap="square">
              <a:spAutoFit/>
            </a:bodyPr>
            <a:lstStyle/>
            <a:p>
              <a:pPr algn="ctr"/>
              <a:r>
                <a:rPr lang="nl-NL" sz="2800" b="1">
                  <a:latin typeface="Cambria" panose="02040503050406030204" pitchFamily="18" charset="0"/>
                  <a:ea typeface="Cambria" panose="02040503050406030204" pitchFamily="18" charset="0"/>
                </a:rPr>
                <a:t>Hình dưới đây giúp em hiểu biết điều gì về về văn hóa của dân tộc Mông ở Mai Châu, tỉnh Hòa Bình. Hãy nêu hiểu biết của em về một số nét văn hóa ở Trung du và miền núi Bắc Bộ.</a:t>
              </a:r>
              <a:endParaRPr lang="en-US" sz="2800" b="1">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133500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C4FD3811-C962-6E42-9C84-42CAF321CF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600" y="2857499"/>
            <a:ext cx="3821043" cy="382104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174" y="-354889"/>
            <a:ext cx="9732956" cy="6628808"/>
          </a:xfrm>
          <a:prstGeom prst="rect">
            <a:avLst/>
          </a:prstGeom>
        </p:spPr>
      </p:pic>
      <p:pic>
        <p:nvPicPr>
          <p:cNvPr id="6" name="Picture 5">
            <a:extLst>
              <a:ext uri="{FF2B5EF4-FFF2-40B4-BE49-F238E27FC236}">
                <a16:creationId xmlns:a16="http://schemas.microsoft.com/office/drawing/2014/main" id="{8EBB01FD-D3AB-E154-057D-FB5650C65B88}"/>
              </a:ext>
            </a:extLst>
          </p:cNvPr>
          <p:cNvPicPr>
            <a:picLocks noChangeAspect="1"/>
          </p:cNvPicPr>
          <p:nvPr/>
        </p:nvPicPr>
        <p:blipFill>
          <a:blip r:embed="rId5"/>
          <a:stretch>
            <a:fillRect/>
          </a:stretch>
        </p:blipFill>
        <p:spPr>
          <a:xfrm>
            <a:off x="1784581" y="2057902"/>
            <a:ext cx="6185651" cy="2101174"/>
          </a:xfrm>
          <a:prstGeom prst="rect">
            <a:avLst/>
          </a:prstGeom>
        </p:spPr>
      </p:pic>
      <p:pic>
        <p:nvPicPr>
          <p:cNvPr id="7" name="Picture 6"/>
          <p:cNvPicPr>
            <a:picLocks noChangeAspect="1"/>
          </p:cNvPicPr>
          <p:nvPr/>
        </p:nvPicPr>
        <p:blipFill>
          <a:blip r:embed="rId6" cstate="print">
            <a:extLst>
              <a:ext uri="{BEBA8EAE-BF5A-486C-A8C5-ECC9F3942E4B}">
                <a14:imgProps xmlns:a14="http://schemas.microsoft.com/office/drawing/2010/main">
                  <a14:imgLayer r:embed="rId7">
                    <a14:imgEffect>
                      <a14:backgroundRemoval t="2667" b="93333" l="2705" r="98735">
                        <a14:foregroundMark x1="78839" y1="10303" x2="76091" y2="77515"/>
                        <a14:foregroundMark x1="78839" y1="57515" x2="92714" y2="72970"/>
                        <a14:foregroundMark x1="69939" y1="78848" x2="70899" y2="78667"/>
                        <a14:foregroundMark x1="67627" y1="86848" x2="87347" y2="87212"/>
                        <a14:foregroundMark x1="56763" y1="49879" x2="52792" y2="46303"/>
                        <a14:foregroundMark x1="57199" y1="51636" x2="56501" y2="54121"/>
                        <a14:foregroundMark x1="20681" y1="61879" x2="17670" y2="62667"/>
                        <a14:foregroundMark x1="22862" y1="71455" x2="18063" y2="77515"/>
                        <a14:foregroundMark x1="31545" y1="74667" x2="30148" y2="82121"/>
                        <a14:foregroundMark x1="11911" y1="86485" x2="39223" y2="87636"/>
                        <a14:foregroundMark x1="52094" y1="48182" x2="49651" y2="52182"/>
                        <a14:foregroundMark x1="68608" y1="29660" x2="69245" y2="48535"/>
                        <a14:foregroundMark x1="63239" y1="31184" x2="62966" y2="43376"/>
                        <a14:foregroundMark x1="76979" y1="37866" x2="64604" y2="39977"/>
                        <a14:foregroundMark x1="65241" y1="56272" x2="59782" y2="57327"/>
                        <a14:foregroundMark x1="75796" y1="73154" x2="76069" y2="81712"/>
                        <a14:foregroundMark x1="33758" y1="34467" x2="30573" y2="48535"/>
                        <a14:foregroundMark x1="40855" y1="47011" x2="34031" y2="52521"/>
                      </a14:backgroundRemoval>
                    </a14:imgEffect>
                  </a14:imgLayer>
                </a14:imgProps>
              </a:ext>
              <a:ext uri="{28A0092B-C50C-407E-A947-70E740481C1C}">
                <a14:useLocalDpi xmlns:a14="http://schemas.microsoft.com/office/drawing/2010/main" val="0"/>
              </a:ext>
            </a:extLst>
          </a:blip>
          <a:stretch>
            <a:fillRect/>
          </a:stretch>
        </p:blipFill>
        <p:spPr>
          <a:xfrm>
            <a:off x="7798526" y="3519354"/>
            <a:ext cx="4567318" cy="3543440"/>
          </a:xfrm>
          <a:prstGeom prst="rect">
            <a:avLst/>
          </a:prstGeom>
        </p:spPr>
      </p:pic>
    </p:spTree>
    <p:extLst>
      <p:ext uri="{BB962C8B-B14F-4D97-AF65-F5344CB8AC3E}">
        <p14:creationId xmlns:p14="http://schemas.microsoft.com/office/powerpoint/2010/main" val="330066090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1000"/>
                                        <p:tgtEl>
                                          <p:spTgt spid="3"/>
                                        </p:tgtEl>
                                      </p:cBhvr>
                                    </p:animEffect>
                                  </p:childTnLst>
                                </p:cTn>
                              </p:par>
                            </p:childTnLst>
                          </p:cTn>
                        </p:par>
                        <p:par>
                          <p:cTn id="8" fill="hold">
                            <p:stCondLst>
                              <p:cond delay="1000"/>
                            </p:stCondLst>
                            <p:childTnLst>
                              <p:par>
                                <p:cTn id="9" presetID="26"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80">
                                          <p:stCondLst>
                                            <p:cond delay="0"/>
                                          </p:stCondLst>
                                        </p:cTn>
                                        <p:tgtEl>
                                          <p:spTgt spid="6"/>
                                        </p:tgtEl>
                                      </p:cBhvr>
                                    </p:animEffect>
                                    <p:anim calcmode="lin" valueType="num">
                                      <p:cBhvr>
                                        <p:cTn id="1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7" dur="26">
                                          <p:stCondLst>
                                            <p:cond delay="650"/>
                                          </p:stCondLst>
                                        </p:cTn>
                                        <p:tgtEl>
                                          <p:spTgt spid="6"/>
                                        </p:tgtEl>
                                      </p:cBhvr>
                                      <p:to x="100000" y="60000"/>
                                    </p:animScale>
                                    <p:animScale>
                                      <p:cBhvr>
                                        <p:cTn id="18" dur="166" decel="50000">
                                          <p:stCondLst>
                                            <p:cond delay="676"/>
                                          </p:stCondLst>
                                        </p:cTn>
                                        <p:tgtEl>
                                          <p:spTgt spid="6"/>
                                        </p:tgtEl>
                                      </p:cBhvr>
                                      <p:to x="100000" y="100000"/>
                                    </p:animScale>
                                    <p:animScale>
                                      <p:cBhvr>
                                        <p:cTn id="19" dur="26">
                                          <p:stCondLst>
                                            <p:cond delay="1312"/>
                                          </p:stCondLst>
                                        </p:cTn>
                                        <p:tgtEl>
                                          <p:spTgt spid="6"/>
                                        </p:tgtEl>
                                      </p:cBhvr>
                                      <p:to x="100000" y="80000"/>
                                    </p:animScale>
                                    <p:animScale>
                                      <p:cBhvr>
                                        <p:cTn id="20" dur="166" decel="50000">
                                          <p:stCondLst>
                                            <p:cond delay="1338"/>
                                          </p:stCondLst>
                                        </p:cTn>
                                        <p:tgtEl>
                                          <p:spTgt spid="6"/>
                                        </p:tgtEl>
                                      </p:cBhvr>
                                      <p:to x="100000" y="100000"/>
                                    </p:animScale>
                                    <p:animScale>
                                      <p:cBhvr>
                                        <p:cTn id="21" dur="26">
                                          <p:stCondLst>
                                            <p:cond delay="1642"/>
                                          </p:stCondLst>
                                        </p:cTn>
                                        <p:tgtEl>
                                          <p:spTgt spid="6"/>
                                        </p:tgtEl>
                                      </p:cBhvr>
                                      <p:to x="100000" y="90000"/>
                                    </p:animScale>
                                    <p:animScale>
                                      <p:cBhvr>
                                        <p:cTn id="22" dur="166" decel="50000">
                                          <p:stCondLst>
                                            <p:cond delay="1668"/>
                                          </p:stCondLst>
                                        </p:cTn>
                                        <p:tgtEl>
                                          <p:spTgt spid="6"/>
                                        </p:tgtEl>
                                      </p:cBhvr>
                                      <p:to x="100000" y="100000"/>
                                    </p:animScale>
                                    <p:animScale>
                                      <p:cBhvr>
                                        <p:cTn id="23" dur="26">
                                          <p:stCondLst>
                                            <p:cond delay="1808"/>
                                          </p:stCondLst>
                                        </p:cTn>
                                        <p:tgtEl>
                                          <p:spTgt spid="6"/>
                                        </p:tgtEl>
                                      </p:cBhvr>
                                      <p:to x="100000" y="95000"/>
                                    </p:animScale>
                                    <p:animScale>
                                      <p:cBhvr>
                                        <p:cTn id="24"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C4FD3811-C962-6E42-9C84-42CAF321CF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600" y="2857499"/>
            <a:ext cx="3821043" cy="3821043"/>
          </a:xfrm>
          <a:prstGeom prst="rect">
            <a:avLst/>
          </a:prstGeom>
        </p:spPr>
      </p:pic>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backgroundRemoval t="2667" b="93333" l="2705" r="98735">
                        <a14:foregroundMark x1="78839" y1="10303" x2="76091" y2="77515"/>
                        <a14:foregroundMark x1="78839" y1="57515" x2="92714" y2="72970"/>
                        <a14:foregroundMark x1="69939" y1="78848" x2="70899" y2="78667"/>
                        <a14:foregroundMark x1="67627" y1="86848" x2="87347" y2="87212"/>
                        <a14:foregroundMark x1="56763" y1="49879" x2="52792" y2="46303"/>
                        <a14:foregroundMark x1="57199" y1="51636" x2="56501" y2="54121"/>
                        <a14:foregroundMark x1="20681" y1="61879" x2="17670" y2="62667"/>
                        <a14:foregroundMark x1="22862" y1="71455" x2="18063" y2="77515"/>
                        <a14:foregroundMark x1="31545" y1="74667" x2="30148" y2="82121"/>
                        <a14:foregroundMark x1="11911" y1="86485" x2="39223" y2="87636"/>
                        <a14:foregroundMark x1="52094" y1="48182" x2="49651" y2="52182"/>
                        <a14:foregroundMark x1="68608" y1="29660" x2="69245" y2="48535"/>
                        <a14:foregroundMark x1="63239" y1="31184" x2="62966" y2="43376"/>
                        <a14:foregroundMark x1="76979" y1="37866" x2="64604" y2="39977"/>
                        <a14:foregroundMark x1="65241" y1="56272" x2="59782" y2="57327"/>
                        <a14:foregroundMark x1="75796" y1="73154" x2="76069" y2="81712"/>
                        <a14:foregroundMark x1="33758" y1="34467" x2="30573" y2="48535"/>
                        <a14:foregroundMark x1="40855" y1="47011" x2="34031" y2="52521"/>
                      </a14:backgroundRemoval>
                    </a14:imgEffect>
                  </a14:imgLayer>
                </a14:imgProps>
              </a:ext>
              <a:ext uri="{28A0092B-C50C-407E-A947-70E740481C1C}">
                <a14:useLocalDpi xmlns:a14="http://schemas.microsoft.com/office/drawing/2010/main" val="0"/>
              </a:ext>
            </a:extLst>
          </a:blip>
          <a:stretch>
            <a:fillRect/>
          </a:stretch>
        </p:blipFill>
        <p:spPr>
          <a:xfrm>
            <a:off x="6831874" y="2769401"/>
            <a:ext cx="5533970" cy="4293393"/>
          </a:xfrm>
          <a:prstGeom prst="rect">
            <a:avLst/>
          </a:prstGeom>
        </p:spPr>
      </p:pic>
      <p:pic>
        <p:nvPicPr>
          <p:cNvPr id="10" name="Picture 9"/>
          <p:cNvPicPr>
            <a:picLocks noChangeAspect="1"/>
          </p:cNvPicPr>
          <p:nvPr/>
        </p:nvPicPr>
        <p:blipFill>
          <a:blip r:embed="rId6"/>
          <a:stretch>
            <a:fillRect/>
          </a:stretch>
        </p:blipFill>
        <p:spPr>
          <a:xfrm>
            <a:off x="708572" y="176680"/>
            <a:ext cx="7047587" cy="4401693"/>
          </a:xfrm>
          <a:prstGeom prst="rect">
            <a:avLst/>
          </a:prstGeom>
        </p:spPr>
      </p:pic>
    </p:spTree>
    <p:extLst>
      <p:ext uri="{BB962C8B-B14F-4D97-AF65-F5344CB8AC3E}">
        <p14:creationId xmlns:p14="http://schemas.microsoft.com/office/powerpoint/2010/main" val="57974241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994560" y="541425"/>
            <a:ext cx="10367512" cy="1339051"/>
            <a:chOff x="891092" y="916590"/>
            <a:chExt cx="10531413" cy="2561539"/>
          </a:xfrm>
        </p:grpSpPr>
        <p:sp>
          <p:nvSpPr>
            <p:cNvPr id="6" name="Rounded Rectangle 5"/>
            <p:cNvSpPr/>
            <p:nvPr/>
          </p:nvSpPr>
          <p:spPr>
            <a:xfrm>
              <a:off x="891092" y="916590"/>
              <a:ext cx="10531413" cy="1660338"/>
            </a:xfrm>
            <a:prstGeom prst="roundRect">
              <a:avLst/>
            </a:prstGeom>
            <a:solidFill>
              <a:srgbClr val="99FF66"/>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023460" y="946455"/>
              <a:ext cx="10257401" cy="2531674"/>
            </a:xfrm>
            <a:prstGeom prst="rect">
              <a:avLst/>
            </a:prstGeom>
          </p:spPr>
          <p:txBody>
            <a:bodyPr wrap="square">
              <a:spAutoFit/>
            </a:bodyPr>
            <a:lstStyle/>
            <a:p>
              <a:pPr algn="ctr" defTabSz="609585">
                <a:spcBef>
                  <a:spcPct val="50000"/>
                </a:spcBef>
              </a:pPr>
              <a:r>
                <a:rPr lang="en-US" sz="4000" b="1">
                  <a:solidFill>
                    <a:srgbClr val="002060"/>
                  </a:solidFill>
                  <a:latin typeface="Cambria" panose="02040503050406030204" pitchFamily="18" charset="0"/>
                  <a:ea typeface="Cambria" panose="02040503050406030204" pitchFamily="18" charset="0"/>
                  <a:cs typeface="Times New Roman" pitchFamily="18" charset="0"/>
                </a:rPr>
                <a:t>Đọc thông tin và quan sát hình 2,3, em hãy:</a:t>
              </a:r>
              <a:endParaRPr lang="en-US" sz="4000" b="1" i="1">
                <a:solidFill>
                  <a:srgbClr val="002060"/>
                </a:solidFill>
                <a:latin typeface="Cambria" panose="02040503050406030204" pitchFamily="18" charset="0"/>
                <a:ea typeface="Cambria" panose="02040503050406030204" pitchFamily="18" charset="0"/>
                <a:cs typeface="Times New Roman" pitchFamily="18" charset="0"/>
              </a:endParaRPr>
            </a:p>
          </p:txBody>
        </p:sp>
      </p:grpSp>
      <p:grpSp>
        <p:nvGrpSpPr>
          <p:cNvPr id="8" name="Group 7"/>
          <p:cNvGrpSpPr/>
          <p:nvPr/>
        </p:nvGrpSpPr>
        <p:grpSpPr>
          <a:xfrm>
            <a:off x="670601" y="1880476"/>
            <a:ext cx="10795975" cy="2495582"/>
            <a:chOff x="749449" y="875643"/>
            <a:chExt cx="10691167" cy="1491235"/>
          </a:xfrm>
        </p:grpSpPr>
        <p:sp>
          <p:nvSpPr>
            <p:cNvPr id="9" name="Rounded Rectangle 8"/>
            <p:cNvSpPr/>
            <p:nvPr/>
          </p:nvSpPr>
          <p:spPr>
            <a:xfrm>
              <a:off x="749449" y="875643"/>
              <a:ext cx="10691167" cy="1491235"/>
            </a:xfrm>
            <a:prstGeom prst="roundRect">
              <a:avLst/>
            </a:prstGeom>
            <a:solidFill>
              <a:schemeClr val="bg1"/>
            </a:solid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84651" y="968133"/>
              <a:ext cx="10257401" cy="1157700"/>
            </a:xfrm>
            <a:prstGeom prst="rect">
              <a:avLst/>
            </a:prstGeom>
          </p:spPr>
          <p:txBody>
            <a:bodyPr wrap="square">
              <a:spAutoFit/>
            </a:bodyPr>
            <a:lstStyle/>
            <a:p>
              <a:pPr marL="285750" indent="-285750" algn="just">
                <a:spcBef>
                  <a:spcPts val="600"/>
                </a:spcBef>
                <a:spcAft>
                  <a:spcPts val="600"/>
                </a:spcAft>
                <a:buFontTx/>
                <a:buChar char="-"/>
              </a:pPr>
              <a:r>
                <a:rPr lang="nl-NL" sz="4000" b="1">
                  <a:latin typeface="Cambria" panose="02040503050406030204" pitchFamily="18" charset="0"/>
                  <a:ea typeface="Cambria" panose="02040503050406030204" pitchFamily="18" charset="0"/>
                </a:rPr>
                <a:t>Kể tên một số lễ hội tiêu biểu ở vùng Trung du và miền núi Bắc Bộ.</a:t>
              </a:r>
              <a:endParaRPr lang="en-US" sz="4000" b="1">
                <a:latin typeface="Cambria" panose="02040503050406030204" pitchFamily="18" charset="0"/>
                <a:ea typeface="Cambria" panose="02040503050406030204" pitchFamily="18" charset="0"/>
              </a:endParaRPr>
            </a:p>
            <a:p>
              <a:pPr marL="285750" indent="-285750" algn="just">
                <a:spcBef>
                  <a:spcPts val="600"/>
                </a:spcBef>
                <a:spcAft>
                  <a:spcPts val="600"/>
                </a:spcAft>
                <a:buFontTx/>
                <a:buChar char="-"/>
              </a:pPr>
              <a:r>
                <a:rPr lang="en-US" sz="4000" b="1">
                  <a:latin typeface="Cambria" panose="02040503050406030204" pitchFamily="18" charset="0"/>
                  <a:ea typeface="Cambria" panose="02040503050406030204" pitchFamily="18" charset="0"/>
                </a:rPr>
                <a:t>Mô tả một lễ hội mà em ấn tượng nhất.</a:t>
              </a:r>
            </a:p>
          </p:txBody>
        </p:sp>
      </p:grpSp>
    </p:spTree>
    <p:extLst>
      <p:ext uri="{BB962C8B-B14F-4D97-AF65-F5344CB8AC3E}">
        <p14:creationId xmlns:p14="http://schemas.microsoft.com/office/powerpoint/2010/main" val="2438894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7501196" y="3060738"/>
            <a:ext cx="4086795" cy="2695951"/>
          </a:xfrm>
          <a:prstGeom prst="rect">
            <a:avLst/>
          </a:prstGeom>
          <a:ln>
            <a:noFill/>
          </a:ln>
          <a:effectLst>
            <a:outerShdw blurRad="190500" algn="tl" rotWithShape="0">
              <a:srgbClr val="000000">
                <a:alpha val="70000"/>
              </a:srgbClr>
            </a:outerShdw>
          </a:effectLst>
        </p:spPr>
      </p:pic>
      <p:sp>
        <p:nvSpPr>
          <p:cNvPr id="3" name="Rectangle 2"/>
          <p:cNvSpPr/>
          <p:nvPr/>
        </p:nvSpPr>
        <p:spPr>
          <a:xfrm>
            <a:off x="535577" y="350377"/>
            <a:ext cx="11214772" cy="3693319"/>
          </a:xfrm>
          <a:prstGeom prst="rect">
            <a:avLst/>
          </a:prstGeom>
        </p:spPr>
        <p:txBody>
          <a:bodyPr wrap="square">
            <a:spAutoFit/>
          </a:bodyPr>
          <a:lstStyle/>
          <a:p>
            <a:pPr algn="just" defTabSz="609585">
              <a:spcBef>
                <a:spcPts val="600"/>
              </a:spcBef>
            </a:pPr>
            <a:r>
              <a:rPr lang="en-US" sz="3200" b="1">
                <a:solidFill>
                  <a:srgbClr val="002060"/>
                </a:solidFill>
                <a:latin typeface="Cambria" panose="02040503050406030204" pitchFamily="18" charset="0"/>
                <a:ea typeface="Cambria" panose="02040503050406030204" pitchFamily="18" charset="0"/>
                <a:cs typeface="Times New Roman" pitchFamily="18" charset="0"/>
              </a:rPr>
              <a:t>    Vùng Trung du và miền núi Bắc Bộ nổi tiếng với lễ hội Gầu Tào, lễ hội Lồng Tồng,… các lễ hội được tổ chức nhằm cầu cho mọi người có một năm khỏe mạnh, nhiều may mắn, mùa màng bội thu,…</a:t>
            </a:r>
          </a:p>
          <a:p>
            <a:pPr algn="just" defTabSz="609585">
              <a:spcBef>
                <a:spcPts val="600"/>
              </a:spcBef>
            </a:pPr>
            <a:r>
              <a:rPr lang="en-US" sz="3200" b="1">
                <a:solidFill>
                  <a:srgbClr val="002060"/>
                </a:solidFill>
                <a:latin typeface="Cambria" panose="02040503050406030204" pitchFamily="18" charset="0"/>
                <a:ea typeface="Cambria" panose="02040503050406030204" pitchFamily="18" charset="0"/>
                <a:cs typeface="Times New Roman" pitchFamily="18" charset="0"/>
              </a:rPr>
              <a:t>   Lễ hội Gầu Tào là lễ hội truyền thống của người Mông, được tổ chức vào đầu năm, tại nơi </a:t>
            </a:r>
          </a:p>
          <a:p>
            <a:pPr algn="just" defTabSz="609585">
              <a:spcBef>
                <a:spcPts val="600"/>
              </a:spcBef>
            </a:pPr>
            <a:r>
              <a:rPr lang="en-US" sz="3200" b="1">
                <a:solidFill>
                  <a:srgbClr val="002060"/>
                </a:solidFill>
                <a:latin typeface="Cambria" panose="02040503050406030204" pitchFamily="18" charset="0"/>
                <a:ea typeface="Cambria" panose="02040503050406030204" pitchFamily="18" charset="0"/>
                <a:cs typeface="Times New Roman" pitchFamily="18" charset="0"/>
              </a:rPr>
              <a:t>bằng phẳng, rộng rãi.</a:t>
            </a:r>
          </a:p>
        </p:txBody>
      </p:sp>
      <p:sp>
        <p:nvSpPr>
          <p:cNvPr id="6" name="TextBox 5"/>
          <p:cNvSpPr txBox="1"/>
          <p:nvPr/>
        </p:nvSpPr>
        <p:spPr>
          <a:xfrm>
            <a:off x="496389" y="4043696"/>
            <a:ext cx="6753497" cy="2062103"/>
          </a:xfrm>
          <a:prstGeom prst="rect">
            <a:avLst/>
          </a:prstGeom>
          <a:noFill/>
        </p:spPr>
        <p:txBody>
          <a:bodyPr wrap="square" rtlCol="0">
            <a:spAutoFit/>
          </a:bodyPr>
          <a:lstStyle/>
          <a:p>
            <a:pPr algn="just"/>
            <a:r>
              <a:rPr lang="en-US" sz="3200" b="1">
                <a:solidFill>
                  <a:srgbClr val="002060"/>
                </a:solidFill>
                <a:latin typeface="Cambria" panose="02040503050406030204" pitchFamily="18" charset="0"/>
                <a:ea typeface="Cambria" panose="02040503050406030204" pitchFamily="18" charset="0"/>
              </a:rPr>
              <a:t>   Sau phần nghi lễ được tiến hành trang trọng là những hoạt động vui chơi như: múa khèn, đi thăng bằng, đẩy gậy,…</a:t>
            </a:r>
          </a:p>
        </p:txBody>
      </p:sp>
    </p:spTree>
    <p:extLst>
      <p:ext uri="{BB962C8B-B14F-4D97-AF65-F5344CB8AC3E}">
        <p14:creationId xmlns:p14="http://schemas.microsoft.com/office/powerpoint/2010/main" val="19472909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172" y="2624408"/>
            <a:ext cx="6203941" cy="4233591"/>
          </a:xfrm>
          <a:prstGeom prst="rect">
            <a:avLst/>
          </a:prstGeom>
        </p:spPr>
      </p:pic>
      <p:grpSp>
        <p:nvGrpSpPr>
          <p:cNvPr id="3" name="Group 2"/>
          <p:cNvGrpSpPr/>
          <p:nvPr/>
        </p:nvGrpSpPr>
        <p:grpSpPr>
          <a:xfrm>
            <a:off x="979715" y="451403"/>
            <a:ext cx="10567852" cy="1481900"/>
            <a:chOff x="891092" y="916590"/>
            <a:chExt cx="10531413" cy="2834801"/>
          </a:xfrm>
        </p:grpSpPr>
        <p:sp>
          <p:nvSpPr>
            <p:cNvPr id="4" name="Rounded Rectangle 3"/>
            <p:cNvSpPr/>
            <p:nvPr/>
          </p:nvSpPr>
          <p:spPr>
            <a:xfrm>
              <a:off x="891092" y="916590"/>
              <a:ext cx="10531413" cy="2834801"/>
            </a:xfrm>
            <a:prstGeom prst="roundRect">
              <a:avLst/>
            </a:prstGeom>
            <a:solidFill>
              <a:schemeClr val="accent6">
                <a:lumMod val="40000"/>
                <a:lumOff val="60000"/>
              </a:schemeClr>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023460" y="946455"/>
              <a:ext cx="10257401" cy="2531673"/>
            </a:xfrm>
            <a:prstGeom prst="rect">
              <a:avLst/>
            </a:prstGeom>
          </p:spPr>
          <p:txBody>
            <a:bodyPr wrap="square">
              <a:spAutoFit/>
            </a:bodyPr>
            <a:lstStyle/>
            <a:p>
              <a:pPr algn="just">
                <a:spcBef>
                  <a:spcPts val="600"/>
                </a:spcBef>
                <a:spcAft>
                  <a:spcPts val="600"/>
                </a:spcAft>
              </a:pPr>
              <a:r>
                <a:rPr lang="en-US" sz="4000" b="1">
                  <a:solidFill>
                    <a:srgbClr val="70AD47"/>
                  </a:solidFill>
                  <a:latin typeface="Times New Roman" pitchFamily="18" charset="0"/>
                  <a:cs typeface="Times New Roman" pitchFamily="18" charset="0"/>
                </a:rPr>
                <a:t>   </a:t>
              </a:r>
              <a:r>
                <a:rPr lang="nl-NL" sz="4000" b="1">
                  <a:latin typeface="Cambria" panose="02040503050406030204" pitchFamily="18" charset="0"/>
                  <a:ea typeface="Cambria" panose="02040503050406030204" pitchFamily="18" charset="0"/>
                </a:rPr>
                <a:t>Kể tên một số lễ hội tiêu biểu ở vùng Trung du và miền núi Bắc Bộ.</a:t>
              </a:r>
              <a:endParaRPr lang="en-US" sz="4000" b="1">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078332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298</TotalTime>
  <Words>624</Words>
  <Application>Microsoft Office PowerPoint</Application>
  <PresentationFormat>Widescreen</PresentationFormat>
  <Paragraphs>31</Paragraphs>
  <Slides>19</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Cambria</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minh trí</cp:lastModifiedBy>
  <cp:revision>33</cp:revision>
  <dcterms:created xsi:type="dcterms:W3CDTF">2023-09-09T16:12:43Z</dcterms:created>
  <dcterms:modified xsi:type="dcterms:W3CDTF">2023-10-31T02:20:14Z</dcterms:modified>
</cp:coreProperties>
</file>