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60" r:id="rId3"/>
    <p:sldId id="272" r:id="rId4"/>
    <p:sldId id="282" r:id="rId5"/>
    <p:sldId id="283" r:id="rId6"/>
    <p:sldId id="285" r:id="rId7"/>
    <p:sldId id="284" r:id="rId8"/>
    <p:sldId id="286" r:id="rId9"/>
    <p:sldId id="276" r:id="rId1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684" y="96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768" units="cm"/>
        </inkml:traceFormat>
        <inkml:channelProperties>
          <inkml:channelProperty channel="X" name="resolution" value="28.31858" units="1/cm"/>
          <inkml:channelProperty channel="Y" name="resolution" value="28.33948" units="1/cm"/>
        </inkml:channelProperties>
      </inkml:inkSource>
      <inkml:timestamp xml:id="ts0" timeString="2018-03-17T00:26:19.605"/>
    </inkml:context>
    <inkml:brush xml:id="br0">
      <inkml:brushProperty name="width" value="0.05292" units="cm"/>
      <inkml:brushProperty name="height" value="0.05292" units="cm"/>
      <inkml:brushProperty name="color" value="#FF0000"/>
      <inkml:brushProperty name="fitToCurve" value="1"/>
    </inkml:brush>
  </inkml:definitions>
  <inkml:trace contextRef="#ctx0" brushRef="#br0">21 0,'-21'0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DA961-9F27-400D-B399-EDFA7CB8CC05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DA961-9F27-400D-B399-EDFA7CB8CC05}" type="datetimeFigureOut">
              <a:rPr lang="en-US" smtClean="0"/>
              <a:pPr/>
              <a:t>5/26/2023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6D53B-142C-4C3B-94CA-7CB621641E9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gif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customXml" Target="../ink/ink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emf"/><Relationship Id="rId4" Type="http://schemas.openxmlformats.org/officeDocument/2006/relationships/customXml" Target="../ink/ink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emf"/><Relationship Id="rId4" Type="http://schemas.openxmlformats.org/officeDocument/2006/relationships/customXml" Target="../ink/ink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emf"/><Relationship Id="rId4" Type="http://schemas.openxmlformats.org/officeDocument/2006/relationships/customXml" Target="../ink/ink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emf"/><Relationship Id="rId4" Type="http://schemas.openxmlformats.org/officeDocument/2006/relationships/customXml" Target="../ink/ink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emf"/><Relationship Id="rId5" Type="http://schemas.openxmlformats.org/officeDocument/2006/relationships/customXml" Target="../ink/ink6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 descr="White marble"/>
          <p:cNvSpPr>
            <a:spLocks noChangeArrowheads="1" noChangeShapeType="1" noTextEdit="1"/>
          </p:cNvSpPr>
          <p:nvPr/>
        </p:nvSpPr>
        <p:spPr bwMode="auto">
          <a:xfrm>
            <a:off x="2362200" y="2476500"/>
            <a:ext cx="5257800" cy="2095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/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TIN HỌC</a:t>
            </a:r>
          </a:p>
          <a:p>
            <a:pPr algn="ctr"/>
            <a:r>
              <a:rPr lang="en-US" sz="3600" b="1" kern="10" err="1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Lớp</a:t>
            </a:r>
            <a:r>
              <a:rPr lang="en-US" sz="3600" b="1" kern="1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 </a:t>
            </a:r>
            <a:r>
              <a:rPr lang="en-US" sz="3600" b="1" kern="10" smtClean="0">
                <a:ln w="9525">
                  <a:round/>
                  <a:headEnd/>
                  <a:tailEnd/>
                </a:ln>
                <a:solidFill>
                  <a:srgbClr val="FF33CC"/>
                </a:solidFill>
                <a:latin typeface="Times New Roman"/>
                <a:cs typeface="Times New Roman"/>
              </a:rPr>
              <a:t>4 </a:t>
            </a:r>
            <a:endParaRPr lang="en-US" sz="3600" b="1" kern="10" dirty="0">
              <a:ln w="9525">
                <a:round/>
                <a:headEnd/>
                <a:tailEnd/>
              </a:ln>
              <a:solidFill>
                <a:srgbClr val="FF33CC"/>
              </a:solidFill>
              <a:latin typeface="Times New Roman"/>
              <a:cs typeface="Times New Roman"/>
            </a:endParaRPr>
          </a:p>
        </p:txBody>
      </p:sp>
      <p:pic>
        <p:nvPicPr>
          <p:cNvPr id="2051" name="Picture 10" descr="book_page_flip_hb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81400" y="698500"/>
            <a:ext cx="23622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15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-2336668" y="2705233"/>
            <a:ext cx="5081323" cy="4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21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400000" flipV="1">
            <a:off x="6361643" y="2807759"/>
            <a:ext cx="5156729" cy="49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4" descr="Picture12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V="1">
            <a:off x="381001" y="5397500"/>
            <a:ext cx="8564563" cy="56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5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676400" cy="1393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6" name="Picture 26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5400000">
            <a:off x="137319" y="4180681"/>
            <a:ext cx="1397000" cy="167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7" name="Picture 27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00000">
            <a:off x="7391400" y="4258470"/>
            <a:ext cx="1752600" cy="1456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28" descr="Picture1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5400000">
            <a:off x="7958138" y="-106363"/>
            <a:ext cx="1079500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0" descr="bar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19401" y="-30427"/>
            <a:ext cx="3725863" cy="42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1447800" y="317501"/>
            <a:ext cx="67056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vi-V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Trường Tiểu học </a:t>
            </a:r>
            <a:r>
              <a:rPr lang="en-US" sz="3600" kern="10" dirty="0" err="1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Ngọc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lang="en-US" sz="3600" kern="1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Lâm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17" name="WordArt 20"/>
          <p:cNvSpPr>
            <a:spLocks noChangeArrowheads="1" noChangeShapeType="1" noTextEdit="1"/>
          </p:cNvSpPr>
          <p:nvPr/>
        </p:nvSpPr>
        <p:spPr bwMode="auto">
          <a:xfrm>
            <a:off x="990600" y="800100"/>
            <a:ext cx="71628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kern="1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6: LUYỆN TẬP</a:t>
            </a:r>
            <a:endParaRPr lang="en-US" sz="3600" b="1" kern="1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2362200" y="2095500"/>
            <a:ext cx="4495800" cy="614340"/>
            <a:chOff x="2895600" y="84138"/>
            <a:chExt cx="4724400" cy="894570"/>
          </a:xfrm>
        </p:grpSpPr>
        <p:sp>
          <p:nvSpPr>
            <p:cNvPr id="19" name="AutoShape 17" descr="Pink tissue paper"/>
            <p:cNvSpPr>
              <a:spLocks noChangeArrowheads="1"/>
            </p:cNvSpPr>
            <p:nvPr/>
          </p:nvSpPr>
          <p:spPr bwMode="auto">
            <a:xfrm>
              <a:off x="2895600" y="84138"/>
              <a:ext cx="4724400" cy="830262"/>
            </a:xfrm>
            <a:prstGeom prst="roundRect">
              <a:avLst>
                <a:gd name="adj" fmla="val 50000"/>
              </a:avLst>
            </a:prstGeom>
            <a:blipFill dpi="0" rotWithShape="1">
              <a:blip r:embed="rId3" cstate="print"/>
              <a:srcRect/>
              <a:tile tx="0" ty="0" sx="100000" sy="100000" flip="none" algn="tl"/>
            </a:blipFill>
            <a:ln w="38100" algn="ctr">
              <a:solidFill>
                <a:srgbClr val="74A731"/>
              </a:solidFill>
              <a:round/>
              <a:headEnd/>
              <a:tailEnd/>
            </a:ln>
          </p:spPr>
          <p:txBody>
            <a:bodyPr vert="eaVert" wrap="none" anchor="ctr"/>
            <a:lstStyle/>
            <a:p>
              <a:pPr algn="r" rtl="1" eaLnBrk="1" hangingPunct="1"/>
              <a:endParaRPr lang="en-US" sz="1800"/>
            </a:p>
          </p:txBody>
        </p:sp>
        <p:grpSp>
          <p:nvGrpSpPr>
            <p:cNvPr id="20" name="Group 73"/>
            <p:cNvGrpSpPr>
              <a:grpSpLocks/>
            </p:cNvGrpSpPr>
            <p:nvPr/>
          </p:nvGrpSpPr>
          <p:grpSpPr bwMode="auto">
            <a:xfrm>
              <a:off x="3276600" y="185738"/>
              <a:ext cx="3962400" cy="792970"/>
              <a:chOff x="720" y="240"/>
              <a:chExt cx="4752" cy="588"/>
            </a:xfrm>
          </p:grpSpPr>
          <p:sp>
            <p:nvSpPr>
              <p:cNvPr id="21" name="AutoShape 23" descr="White marble"/>
              <p:cNvSpPr>
                <a:spLocks noChangeArrowheads="1"/>
              </p:cNvSpPr>
              <p:nvPr/>
            </p:nvSpPr>
            <p:spPr bwMode="gray">
              <a:xfrm>
                <a:off x="720" y="240"/>
                <a:ext cx="4752" cy="505"/>
              </a:xfrm>
              <a:prstGeom prst="roundRect">
                <a:avLst>
                  <a:gd name="adj" fmla="val 50000"/>
                </a:avLst>
              </a:prstGeom>
              <a:blipFill dpi="0" rotWithShape="1">
                <a:blip r:embed="rId4" cstate="print"/>
                <a:srcRect/>
                <a:tile tx="0" ty="0" sx="100000" sy="100000" flip="none" algn="tl"/>
              </a:blipFill>
              <a:ln w="38100" algn="ctr">
                <a:solidFill>
                  <a:srgbClr val="CC3300"/>
                </a:solidFill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pPr algn="r" rtl="1" eaLnBrk="1" hangingPunct="1"/>
                <a:endParaRPr lang="en-US" sz="180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Text Box 26" descr="White marble"/>
              <p:cNvSpPr txBox="1">
                <a:spLocks noChangeArrowheads="1"/>
              </p:cNvSpPr>
              <p:nvPr/>
            </p:nvSpPr>
            <p:spPr bwMode="gray">
              <a:xfrm>
                <a:off x="918" y="296"/>
                <a:ext cx="4371" cy="532"/>
              </a:xfrm>
              <a:prstGeom prst="rect">
                <a:avLst/>
              </a:prstGeom>
              <a:blipFill dpi="0" rotWithShape="1">
                <a:blip r:embed="rId4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algn="ctr" eaLnBrk="1" hangingPunct="1"/>
                <a:r>
                  <a:rPr lang="en-US" sz="2600" b="1" u="sng">
                    <a:solidFill>
                      <a:srgbClr val="0033CC"/>
                    </a:solidFill>
                  </a:rPr>
                  <a:t>MỤC TIÊU BÀI HỌC</a:t>
                </a:r>
              </a:p>
            </p:txBody>
          </p:sp>
        </p:grpSp>
      </p:grpSp>
      <p:sp>
        <p:nvSpPr>
          <p:cNvPr id="23" name="Flowchart: Terminator 22"/>
          <p:cNvSpPr/>
          <p:nvPr/>
        </p:nvSpPr>
        <p:spPr>
          <a:xfrm>
            <a:off x="1981200" y="2933700"/>
            <a:ext cx="6430989" cy="668295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en-US" sz="2600" smtClean="0">
                <a:solidFill>
                  <a:schemeClr val="tx1"/>
                </a:solidFill>
              </a:rPr>
              <a:t>Rèn luyện kỹ năng sử dụng các lệnh trong Logo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24" name="Flowchart: Terminator 23"/>
          <p:cNvSpPr/>
          <p:nvPr/>
        </p:nvSpPr>
        <p:spPr>
          <a:xfrm>
            <a:off x="2133600" y="4533900"/>
            <a:ext cx="6432499" cy="669386"/>
          </a:xfrm>
          <a:prstGeom prst="flowChartTerminator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US" sz="2600" b="0" smtClean="0">
                <a:solidFill>
                  <a:schemeClr val="tx1"/>
                </a:solidFill>
              </a:rPr>
              <a:t>Bước  đầu hình thành tư duy thuật toán</a:t>
            </a:r>
            <a:endParaRPr lang="en-US" sz="2600" b="0" dirty="0">
              <a:solidFill>
                <a:schemeClr val="tx1"/>
              </a:solidFill>
            </a:endParaRPr>
          </a:p>
        </p:txBody>
      </p:sp>
      <p:grpSp>
        <p:nvGrpSpPr>
          <p:cNvPr id="25" name="Group 7"/>
          <p:cNvGrpSpPr>
            <a:grpSpLocks/>
          </p:cNvGrpSpPr>
          <p:nvPr/>
        </p:nvGrpSpPr>
        <p:grpSpPr bwMode="auto">
          <a:xfrm>
            <a:off x="762001" y="2933700"/>
            <a:ext cx="1447799" cy="2349745"/>
            <a:chOff x="350838" y="1796676"/>
            <a:chExt cx="1554162" cy="2903218"/>
          </a:xfrm>
        </p:grpSpPr>
        <p:grpSp>
          <p:nvGrpSpPr>
            <p:cNvPr id="26" name="Group 7"/>
            <p:cNvGrpSpPr>
              <a:grpSpLocks/>
            </p:cNvGrpSpPr>
            <p:nvPr/>
          </p:nvGrpSpPr>
          <p:grpSpPr bwMode="auto">
            <a:xfrm>
              <a:off x="914400" y="2133600"/>
              <a:ext cx="914400" cy="152400"/>
              <a:chOff x="0" y="1896"/>
              <a:chExt cx="5760" cy="120"/>
            </a:xfrm>
          </p:grpSpPr>
          <p:sp>
            <p:nvSpPr>
              <p:cNvPr id="42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43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7" name="Group 40"/>
            <p:cNvGrpSpPr>
              <a:grpSpLocks/>
            </p:cNvGrpSpPr>
            <p:nvPr/>
          </p:nvGrpSpPr>
          <p:grpSpPr bwMode="auto">
            <a:xfrm rot="5400000">
              <a:off x="-243681" y="3185319"/>
              <a:ext cx="1858962" cy="304800"/>
              <a:chOff x="0" y="1896"/>
              <a:chExt cx="5760" cy="120"/>
            </a:xfrm>
          </p:grpSpPr>
          <p:sp>
            <p:nvSpPr>
              <p:cNvPr id="40" name="Rectangle 41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41" name="Rectangle 42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8" name="Group 14"/>
            <p:cNvGrpSpPr>
              <a:grpSpLocks/>
            </p:cNvGrpSpPr>
            <p:nvPr/>
          </p:nvGrpSpPr>
          <p:grpSpPr bwMode="auto">
            <a:xfrm rot="5400000">
              <a:off x="273056" y="1881603"/>
              <a:ext cx="806441" cy="636587"/>
              <a:chOff x="1879" y="1824"/>
              <a:chExt cx="2003" cy="1615"/>
            </a:xfrm>
          </p:grpSpPr>
          <p:sp>
            <p:nvSpPr>
              <p:cNvPr id="35" name="AutoShape 16"/>
              <p:cNvSpPr>
                <a:spLocks noChangeArrowheads="1"/>
              </p:cNvSpPr>
              <p:nvPr/>
            </p:nvSpPr>
            <p:spPr bwMode="gray">
              <a:xfrm rot="5400000" flipH="1">
                <a:off x="3610" y="2514"/>
                <a:ext cx="309" cy="193"/>
              </a:xfrm>
              <a:prstGeom prst="upArrow">
                <a:avLst>
                  <a:gd name="adj1" fmla="val 51676"/>
                  <a:gd name="adj2" fmla="val 100000"/>
                </a:avLst>
              </a:prstGeom>
              <a:gradFill rotWithShape="1">
                <a:gsLst>
                  <a:gs pos="0">
                    <a:schemeClr val="tx2"/>
                  </a:gs>
                  <a:gs pos="100000">
                    <a:srgbClr val="F1FBFD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rot="10800000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6" name="Oval 18"/>
              <p:cNvSpPr>
                <a:spLocks noChangeArrowheads="1"/>
              </p:cNvSpPr>
              <p:nvPr/>
            </p:nvSpPr>
            <p:spPr bwMode="gray">
              <a:xfrm>
                <a:off x="2078" y="1824"/>
                <a:ext cx="1615" cy="1615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7" name="Oval 19"/>
              <p:cNvSpPr>
                <a:spLocks noChangeArrowheads="1"/>
              </p:cNvSpPr>
              <p:nvPr/>
            </p:nvSpPr>
            <p:spPr bwMode="gray">
              <a:xfrm>
                <a:off x="2170" y="1915"/>
                <a:ext cx="1430" cy="1430"/>
              </a:xfrm>
              <a:prstGeom prst="ellipse">
                <a:avLst/>
              </a:prstGeom>
              <a:gradFill rotWithShape="1">
                <a:gsLst>
                  <a:gs pos="0">
                    <a:srgbClr val="A2A2A2"/>
                  </a:gs>
                  <a:gs pos="50000">
                    <a:srgbClr val="FFFFFF"/>
                  </a:gs>
                  <a:gs pos="100000">
                    <a:srgbClr val="A2A2A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8" name="Oval 22"/>
              <p:cNvSpPr>
                <a:spLocks noChangeArrowheads="1"/>
              </p:cNvSpPr>
              <p:nvPr/>
            </p:nvSpPr>
            <p:spPr bwMode="gray">
              <a:xfrm>
                <a:off x="1879" y="2099"/>
                <a:ext cx="1992" cy="1079"/>
              </a:xfrm>
              <a:prstGeom prst="ellipse">
                <a:avLst/>
              </a:prstGeom>
              <a:gradFill rotWithShape="1">
                <a:gsLst>
                  <a:gs pos="0">
                    <a:srgbClr val="7A7400"/>
                  </a:gs>
                  <a:gs pos="50000">
                    <a:schemeClr val="hlink"/>
                  </a:gs>
                  <a:gs pos="100000">
                    <a:srgbClr val="7A7400"/>
                  </a:gs>
                </a:gsLst>
                <a:lin ang="18900000" scaled="1"/>
              </a:gradFill>
              <a:ln>
                <a:noFill/>
              </a:ln>
              <a:extLst/>
            </p:spPr>
            <p:txBody>
              <a:bodyPr rot="10800000" vert="eaVert" anchor="ctr">
                <a:spAutoFit/>
              </a:bodyPr>
              <a:lstStyle/>
              <a:p>
                <a:pPr eaLnBrk="1" hangingPunct="1">
                  <a:defRPr/>
                </a:pPr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9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1890" y="2085"/>
                <a:ext cx="1992" cy="1095"/>
              </a:xfrm>
              <a:prstGeom prst="ellipse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29" name="Group 7"/>
            <p:cNvGrpSpPr>
              <a:grpSpLocks/>
            </p:cNvGrpSpPr>
            <p:nvPr/>
          </p:nvGrpSpPr>
          <p:grpSpPr bwMode="auto">
            <a:xfrm>
              <a:off x="990600" y="4191000"/>
              <a:ext cx="914400" cy="152400"/>
              <a:chOff x="0" y="1896"/>
              <a:chExt cx="5760" cy="120"/>
            </a:xfrm>
          </p:grpSpPr>
          <p:sp>
            <p:nvSpPr>
              <p:cNvPr id="33" name="Rectangle 8"/>
              <p:cNvSpPr>
                <a:spLocks noChangeArrowheads="1"/>
              </p:cNvSpPr>
              <p:nvPr/>
            </p:nvSpPr>
            <p:spPr bwMode="gray">
              <a:xfrm>
                <a:off x="0" y="1896"/>
                <a:ext cx="5760" cy="47"/>
              </a:xfrm>
              <a:prstGeom prst="rect">
                <a:avLst/>
              </a:prstGeom>
              <a:gradFill rotWithShape="1">
                <a:gsLst>
                  <a:gs pos="0">
                    <a:srgbClr val="808080"/>
                  </a:gs>
                  <a:gs pos="100000">
                    <a:srgbClr val="ECECEC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4" name="Rectangle 9"/>
              <p:cNvSpPr>
                <a:spLocks noChangeArrowheads="1"/>
              </p:cNvSpPr>
              <p:nvPr/>
            </p:nvSpPr>
            <p:spPr bwMode="gray">
              <a:xfrm>
                <a:off x="0" y="1942"/>
                <a:ext cx="5760" cy="74"/>
              </a:xfrm>
              <a:prstGeom prst="rect">
                <a:avLst/>
              </a:prstGeom>
              <a:gradFill rotWithShape="1">
                <a:gsLst>
                  <a:gs pos="0">
                    <a:srgbClr val="CFCFCF"/>
                  </a:gs>
                  <a:gs pos="100000">
                    <a:srgbClr val="5F5F5F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  <p:grpSp>
          <p:nvGrpSpPr>
            <p:cNvPr id="30" name="Group 14"/>
            <p:cNvGrpSpPr>
              <a:grpSpLocks/>
            </p:cNvGrpSpPr>
            <p:nvPr/>
          </p:nvGrpSpPr>
          <p:grpSpPr bwMode="auto">
            <a:xfrm rot="5400000">
              <a:off x="269593" y="3978888"/>
              <a:ext cx="802251" cy="639762"/>
              <a:chOff x="3957" y="1832"/>
              <a:chExt cx="1998" cy="1610"/>
            </a:xfrm>
          </p:grpSpPr>
          <p:sp>
            <p:nvSpPr>
              <p:cNvPr id="31" name="Oval 18"/>
              <p:cNvSpPr>
                <a:spLocks noChangeArrowheads="1"/>
              </p:cNvSpPr>
              <p:nvPr/>
            </p:nvSpPr>
            <p:spPr bwMode="gray">
              <a:xfrm>
                <a:off x="4142" y="1832"/>
                <a:ext cx="1621" cy="1610"/>
              </a:xfrm>
              <a:prstGeom prst="ellipse">
                <a:avLst/>
              </a:prstGeom>
              <a:gradFill rotWithShape="1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57150" algn="ctr">
                <a:solidFill>
                  <a:srgbClr val="C0C0C0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  <p:sp>
            <p:nvSpPr>
              <p:cNvPr id="32" name="Oval 23" descr="Pink tissue paper"/>
              <p:cNvSpPr>
                <a:spLocks noChangeArrowheads="1"/>
              </p:cNvSpPr>
              <p:nvPr/>
            </p:nvSpPr>
            <p:spPr bwMode="gray">
              <a:xfrm>
                <a:off x="3957" y="2090"/>
                <a:ext cx="1998" cy="1091"/>
              </a:xfrm>
              <a:prstGeom prst="ellipse">
                <a:avLst/>
              </a:prstGeom>
              <a:blipFill dpi="0" rotWithShape="1">
                <a:blip r:embed="rId3" cstate="print"/>
                <a:srcRect/>
                <a:tile tx="0" ty="0" sx="100000" sy="100000" flip="none" algn="tl"/>
              </a:blip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rot="10800000" vert="eaVert" anchor="ctr">
                <a:spAutoFit/>
              </a:bodyPr>
              <a:lstStyle/>
              <a:p>
                <a:pPr eaLnBrk="1" hangingPunct="1"/>
                <a:endParaRPr lang="en-US" sz="1800">
                  <a:latin typeface="Times New Roman" pitchFamily="18" charset="0"/>
                </a:endParaRPr>
              </a:p>
            </p:txBody>
          </p:sp>
        </p:grpSp>
      </p:grpSp>
      <p:pic>
        <p:nvPicPr>
          <p:cNvPr id="45" name="Picture 91" descr="33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2923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152400" y="419100"/>
            <a:ext cx="8991600" cy="4724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u="sng" smtClean="0">
                <a:solidFill>
                  <a:srgbClr val="FF0000"/>
                </a:solidFill>
              </a:rPr>
              <a:t>BT 1.</a:t>
            </a:r>
            <a:r>
              <a:rPr lang="en-US" sz="2400" b="1" smtClean="0">
                <a:solidFill>
                  <a:srgbClr val="FF0000"/>
                </a:solidFill>
              </a:rPr>
              <a:t> Nối lệnh tương ứng với hành động của Rùa:</a:t>
            </a:r>
            <a:endParaRPr lang="en-US" sz="2400" b="1">
              <a:solidFill>
                <a:srgbClr val="FF0000"/>
              </a:solidFill>
            </a:endParaRPr>
          </a:p>
        </p:txBody>
      </p:sp>
      <p:graphicFrame>
        <p:nvGraphicFramePr>
          <p:cNvPr id="49" name="Table 4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510990"/>
              </p:ext>
            </p:extLst>
          </p:nvPr>
        </p:nvGraphicFramePr>
        <p:xfrm>
          <a:off x="4343400" y="853440"/>
          <a:ext cx="4022754" cy="4556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2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Hành</a:t>
                      </a:r>
                      <a:r>
                        <a:rPr lang="en-US" sz="1700" baseline="0" smtClean="0"/>
                        <a:t> động của Rùa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smtClean="0"/>
                        <a:t>Quay phải</a:t>
                      </a:r>
                      <a:r>
                        <a:rPr lang="en-US" sz="1700" baseline="0" smtClean="0"/>
                        <a:t> k độ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Nhấc</a:t>
                      </a:r>
                      <a:r>
                        <a:rPr lang="en-US" sz="1700" baseline="0" smtClean="0"/>
                        <a:t> bút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baseline="0" smtClean="0"/>
                        <a:t>Lùi lại sau n bước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Tiến về</a:t>
                      </a:r>
                      <a:r>
                        <a:rPr lang="en-US" sz="1700" baseline="0" smtClean="0"/>
                        <a:t> trước n bước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Quay trái</a:t>
                      </a:r>
                      <a:r>
                        <a:rPr lang="en-US" sz="1700" baseline="0" smtClean="0"/>
                        <a:t> k độ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Xóa</a:t>
                      </a:r>
                      <a:r>
                        <a:rPr lang="en-US" sz="1700" baseline="0" smtClean="0"/>
                        <a:t> màn hình, Rùa ở vị trí hiện tại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Hạ</a:t>
                      </a:r>
                      <a:r>
                        <a:rPr lang="en-US" sz="1700" baseline="0" smtClean="0"/>
                        <a:t> bút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Về vị</a:t>
                      </a:r>
                      <a:r>
                        <a:rPr lang="en-US" sz="1700" baseline="0" smtClean="0"/>
                        <a:t> trí xuất phát, xóa toàn bộ sân chơi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Về vị</a:t>
                      </a:r>
                      <a:r>
                        <a:rPr lang="en-US" sz="1700" baseline="0" smtClean="0"/>
                        <a:t> trí xuất phát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Rùa</a:t>
                      </a:r>
                      <a:r>
                        <a:rPr lang="en-US" sz="1700" baseline="0" smtClean="0"/>
                        <a:t> hiện hình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Thoát</a:t>
                      </a:r>
                      <a:r>
                        <a:rPr lang="en-US" sz="1700" baseline="0" smtClean="0"/>
                        <a:t> khỏi chương trình Logo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r>
                        <a:rPr lang="en-US" sz="1700" smtClean="0"/>
                        <a:t>Rùa</a:t>
                      </a:r>
                      <a:r>
                        <a:rPr lang="en-US" sz="1700" baseline="0" smtClean="0"/>
                        <a:t> ẩn mình</a:t>
                      </a:r>
                      <a:endParaRPr lang="en-US" sz="17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6116192"/>
              </p:ext>
            </p:extLst>
          </p:nvPr>
        </p:nvGraphicFramePr>
        <p:xfrm>
          <a:off x="990600" y="876294"/>
          <a:ext cx="1295400" cy="45339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Lệnh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1. FD n 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2. BK n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3. RT k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4. LT k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5. PU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6. PD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7. CS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8. Clean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9.</a:t>
                      </a:r>
                      <a:r>
                        <a:rPr lang="en-US" sz="1600" baseline="0" smtClean="0"/>
                        <a:t> HT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10. ST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11.Home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8762">
                <a:tc>
                  <a:txBody>
                    <a:bodyPr/>
                    <a:lstStyle/>
                    <a:p>
                      <a:r>
                        <a:rPr lang="en-US" sz="1600" smtClean="0"/>
                        <a:t>12.Bye</a:t>
                      </a:r>
                      <a:endParaRPr lang="en-US" sz="16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30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203450"/>
              <a:ext cx="7938" cy="1588"/>
            </p14:xfrm>
          </p:contentPart>
        </mc:Choice>
        <mc:Fallback xmlns="">
          <p:pic>
            <p:nvPicPr>
              <p:cNvPr id="30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1621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 smtClean="0">
                <a:solidFill>
                  <a:srgbClr val="FF0000"/>
                </a:solidFill>
              </a:rPr>
              <a:t>BT 2.</a:t>
            </a:r>
            <a:r>
              <a:rPr lang="en-US" sz="2400" b="1" smtClean="0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 smtClean="0"/>
              <a:t>Không dùng lệnh lặp</a:t>
            </a:r>
            <a:endParaRPr lang="en-US"/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Fd 100 rt 90 fd 200 rt 90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100 rt 90 fd 200 rt 90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314700"/>
            <a:ext cx="4041775" cy="533135"/>
          </a:xfrm>
        </p:spPr>
        <p:txBody>
          <a:bodyPr/>
          <a:lstStyle/>
          <a:p>
            <a:r>
              <a:rPr lang="en-US" smtClean="0"/>
              <a:t>Dùng lệnh lặp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381000" y="3924300"/>
            <a:ext cx="4876800" cy="1219200"/>
          </a:xfrm>
        </p:spPr>
        <p:txBody>
          <a:bodyPr/>
          <a:lstStyle/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Repeat 2[Fd 100 rt 90 fd 200 rt 90]</a:t>
            </a:r>
          </a:p>
          <a:p>
            <a:endParaRPr lang="en-US"/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5334000" y="1866900"/>
            <a:ext cx="3352800" cy="16002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/>
          <p:cNvSpPr/>
          <p:nvPr/>
        </p:nvSpPr>
        <p:spPr>
          <a:xfrm>
            <a:off x="5181600" y="33147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4578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 xmlns="">
          <p:pic>
            <p:nvPicPr>
              <p:cNvPr id="24578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 smtClean="0">
                <a:solidFill>
                  <a:srgbClr val="FF0000"/>
                </a:solidFill>
              </a:rPr>
              <a:t>BT 2.</a:t>
            </a:r>
            <a:r>
              <a:rPr lang="en-US" sz="2400" b="1" smtClean="0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 smtClean="0"/>
              <a:t>Không dùng lệnh lặp</a:t>
            </a:r>
            <a:endParaRPr lang="en-US"/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752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90 rt 90 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90 rt 90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90 rt 90 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90 rt 90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695700"/>
            <a:ext cx="4041775" cy="533135"/>
          </a:xfrm>
        </p:spPr>
        <p:txBody>
          <a:bodyPr/>
          <a:lstStyle/>
          <a:p>
            <a:r>
              <a:rPr lang="en-US" smtClean="0"/>
              <a:t>Dùng lệnh lặp</a:t>
            </a:r>
            <a:endParaRPr lang="en-US"/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5867400" y="1866900"/>
            <a:ext cx="2286000" cy="2286000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46"/>
          <p:cNvSpPr>
            <a:spLocks noGrp="1"/>
          </p:cNvSpPr>
          <p:nvPr>
            <p:ph sz="half" idx="2"/>
          </p:nvPr>
        </p:nvSpPr>
        <p:spPr>
          <a:xfrm>
            <a:off x="1219200" y="41148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Repeat 4[Fd 90 rt 90]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5715000" y="40005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5602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 xmlns="">
          <p:pic>
            <p:nvPicPr>
              <p:cNvPr id="25602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 smtClean="0">
                <a:solidFill>
                  <a:srgbClr val="FF0000"/>
                </a:solidFill>
              </a:rPr>
              <a:t>BT 2.</a:t>
            </a:r>
            <a:r>
              <a:rPr lang="en-US" sz="2400" b="1" smtClean="0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 smtClean="0"/>
              <a:t>Không dùng lệnh lặp</a:t>
            </a:r>
            <a:endParaRPr lang="en-US"/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Fd 150 lt 120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150 rt 120</a:t>
            </a:r>
          </a:p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Fd 150 rt 120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314700"/>
            <a:ext cx="4041775" cy="533135"/>
          </a:xfrm>
        </p:spPr>
        <p:txBody>
          <a:bodyPr/>
          <a:lstStyle/>
          <a:p>
            <a:r>
              <a:rPr lang="en-US" smtClean="0"/>
              <a:t>Dùng lệnh lặp</a:t>
            </a:r>
            <a:endParaRPr lang="en-US"/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4" name="Isosceles Triangle 13"/>
          <p:cNvSpPr/>
          <p:nvPr/>
        </p:nvSpPr>
        <p:spPr>
          <a:xfrm rot="16200000">
            <a:off x="5791200" y="2095500"/>
            <a:ext cx="2209800" cy="1905000"/>
          </a:xfrm>
          <a:prstGeom prst="triangl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Content Placeholder 46"/>
          <p:cNvSpPr>
            <a:spLocks noGrp="1"/>
          </p:cNvSpPr>
          <p:nvPr>
            <p:ph sz="half" idx="2"/>
          </p:nvPr>
        </p:nvSpPr>
        <p:spPr>
          <a:xfrm>
            <a:off x="457200" y="37719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Repeat 3[Fd 150 lt 120]</a:t>
            </a:r>
          </a:p>
        </p:txBody>
      </p:sp>
      <p:sp>
        <p:nvSpPr>
          <p:cNvPr id="16" name="Isosceles Triangle 15"/>
          <p:cNvSpPr/>
          <p:nvPr/>
        </p:nvSpPr>
        <p:spPr>
          <a:xfrm>
            <a:off x="7696200" y="40005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7650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 xmlns="">
          <p:pic>
            <p:nvPicPr>
              <p:cNvPr id="27650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876299"/>
            <a:ext cx="8229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 smtClean="0">
                <a:solidFill>
                  <a:srgbClr val="FF0000"/>
                </a:solidFill>
              </a:rPr>
              <a:t>BT 2.</a:t>
            </a:r>
            <a:r>
              <a:rPr lang="en-US" sz="2400" b="1" smtClean="0">
                <a:solidFill>
                  <a:srgbClr val="FF0000"/>
                </a:solidFill>
              </a:rPr>
              <a:t> Viết lệnh Rùa vẽ các hình sau:</a:t>
            </a:r>
            <a:endParaRPr lang="en-US" sz="240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304800" y="1104900"/>
            <a:ext cx="4040188" cy="533135"/>
          </a:xfrm>
        </p:spPr>
        <p:txBody>
          <a:bodyPr/>
          <a:lstStyle/>
          <a:p>
            <a:r>
              <a:rPr lang="en-US" smtClean="0"/>
              <a:t>Không dùng lệnh lặp</a:t>
            </a:r>
            <a:endParaRPr lang="en-US"/>
          </a:p>
        </p:txBody>
      </p:sp>
      <p:sp>
        <p:nvSpPr>
          <p:cNvPr id="47" name="Content Placeholder 46"/>
          <p:cNvSpPr>
            <a:spLocks noGrp="1"/>
          </p:cNvSpPr>
          <p:nvPr>
            <p:ph sz="half" idx="2"/>
          </p:nvPr>
        </p:nvSpPr>
        <p:spPr>
          <a:xfrm>
            <a:off x="381000" y="1638300"/>
            <a:ext cx="4267200" cy="1600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Rt 90 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100 lt 120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100 lt 120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Fd 100 lt 120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"/>
          </p:nvPr>
        </p:nvSpPr>
        <p:spPr>
          <a:xfrm>
            <a:off x="228600" y="3314700"/>
            <a:ext cx="4041775" cy="533135"/>
          </a:xfrm>
        </p:spPr>
        <p:txBody>
          <a:bodyPr/>
          <a:lstStyle/>
          <a:p>
            <a:r>
              <a:rPr lang="en-US" smtClean="0"/>
              <a:t>Dùng lệnh lặp</a:t>
            </a:r>
            <a:endParaRPr lang="en-US"/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sp>
        <p:nvSpPr>
          <p:cNvPr id="14" name="Isosceles Triangle 13"/>
          <p:cNvSpPr/>
          <p:nvPr/>
        </p:nvSpPr>
        <p:spPr>
          <a:xfrm>
            <a:off x="5867400" y="2095500"/>
            <a:ext cx="1981200" cy="1676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/>
          <p:cNvSpPr/>
          <p:nvPr/>
        </p:nvSpPr>
        <p:spPr>
          <a:xfrm>
            <a:off x="5715000" y="3619500"/>
            <a:ext cx="304800" cy="152400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46"/>
          <p:cNvSpPr>
            <a:spLocks noGrp="1"/>
          </p:cNvSpPr>
          <p:nvPr>
            <p:ph sz="half" idx="2"/>
          </p:nvPr>
        </p:nvSpPr>
        <p:spPr>
          <a:xfrm>
            <a:off x="457200" y="3848100"/>
            <a:ext cx="4267200" cy="160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smtClean="0">
                <a:solidFill>
                  <a:srgbClr val="FF0000"/>
                </a:solidFill>
              </a:rPr>
              <a:t>Rt 90 </a:t>
            </a:r>
          </a:p>
          <a:p>
            <a:pPr>
              <a:buNone/>
            </a:pPr>
            <a:r>
              <a:rPr lang="en-US" b="1" smtClean="0">
                <a:solidFill>
                  <a:srgbClr val="FF0000"/>
                </a:solidFill>
              </a:rPr>
              <a:t>Repeat 3[Fd 100 lt 120]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6626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 xmlns="">
          <p:pic>
            <p:nvPicPr>
              <p:cNvPr id="26626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uild="p"/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152400" y="876299"/>
            <a:ext cx="8991600" cy="305065"/>
          </a:xfrm>
        </p:spPr>
        <p:txBody>
          <a:bodyPr>
            <a:noAutofit/>
          </a:bodyPr>
          <a:lstStyle/>
          <a:p>
            <a:pPr algn="l"/>
            <a:r>
              <a:rPr lang="en-US" sz="2400" b="1" u="sng" smtClean="0">
                <a:solidFill>
                  <a:srgbClr val="FF0000"/>
                </a:solidFill>
              </a:rPr>
              <a:t>BT 3.</a:t>
            </a:r>
            <a:r>
              <a:rPr lang="en-US" sz="2400" b="1" smtClean="0">
                <a:solidFill>
                  <a:srgbClr val="FF0000"/>
                </a:solidFill>
              </a:rPr>
              <a:t> Điều khiển Rùa vẽ hình sau, có số bước tương ứng trên hình</a:t>
            </a:r>
            <a:endParaRPr lang="en-US" sz="2400"/>
          </a:p>
        </p:txBody>
      </p:sp>
      <p:pic>
        <p:nvPicPr>
          <p:cNvPr id="23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29600" y="0"/>
            <a:ext cx="914401" cy="800100"/>
          </a:xfrm>
          <a:prstGeom prst="rect">
            <a:avLst/>
          </a:prstGeom>
          <a:noFill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1943100"/>
            <a:ext cx="3124200" cy="274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5486400" y="30099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50</a:t>
            </a: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172200" y="24003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50</a:t>
            </a:r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858000" y="1638300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50</a:t>
            </a:r>
            <a:endParaRPr lang="en-US"/>
          </a:p>
        </p:txBody>
      </p:sp>
      <p:sp>
        <p:nvSpPr>
          <p:cNvPr id="32" name="Content Placeholder 46"/>
          <p:cNvSpPr>
            <a:spLocks noGrp="1"/>
          </p:cNvSpPr>
          <p:nvPr>
            <p:ph sz="half" idx="2"/>
          </p:nvPr>
        </p:nvSpPr>
        <p:spPr>
          <a:xfrm>
            <a:off x="304800" y="1485900"/>
            <a:ext cx="5715000" cy="259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Fd 50 rt 90 fd 50 lt 90 fd 50 rt 90</a:t>
            </a:r>
          </a:p>
          <a:p>
            <a:pPr>
              <a:buNone/>
            </a:pPr>
            <a:endParaRPr lang="en-US" b="1" smtClean="0">
              <a:solidFill>
                <a:srgbClr val="FF0000"/>
              </a:solidFill>
            </a:endParaRPr>
          </a:p>
        </p:txBody>
      </p:sp>
      <p:sp>
        <p:nvSpPr>
          <p:cNvPr id="33" name="Content Placeholder 46"/>
          <p:cNvSpPr>
            <a:spLocks noGrp="1"/>
          </p:cNvSpPr>
          <p:nvPr>
            <p:ph sz="half" idx="2"/>
          </p:nvPr>
        </p:nvSpPr>
        <p:spPr>
          <a:xfrm>
            <a:off x="2438400" y="4610100"/>
            <a:ext cx="5715000" cy="68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smtClean="0">
                <a:solidFill>
                  <a:schemeClr val="accent3">
                    <a:lumMod val="75000"/>
                  </a:schemeClr>
                </a:solidFill>
              </a:rPr>
              <a:t>Repeat 4[50 rt 90 fd 50 lt 90 fd 50 rt 90]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28674" name="Ink 2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5975350" y="2508250"/>
              <a:ext cx="7938" cy="1588"/>
            </p14:xfrm>
          </p:contentPart>
        </mc:Choice>
        <mc:Fallback xmlns="">
          <p:pic>
            <p:nvPicPr>
              <p:cNvPr id="28674" name="Ink 2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965969" y="2466962"/>
                <a:ext cx="26701" cy="8416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p"/>
      <p:bldP spid="3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88" name="Picture 92" descr="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15900" y="4597136"/>
            <a:ext cx="1223963" cy="1117864"/>
          </a:xfrm>
          <a:prstGeom prst="rect">
            <a:avLst/>
          </a:prstGeom>
          <a:noFill/>
        </p:spPr>
      </p:pic>
      <p:sp>
        <p:nvSpPr>
          <p:cNvPr id="47" name="Content Placeholder 46"/>
          <p:cNvSpPr>
            <a:spLocks noGrp="1"/>
          </p:cNvSpPr>
          <p:nvPr>
            <p:ph idx="1"/>
          </p:nvPr>
        </p:nvSpPr>
        <p:spPr>
          <a:xfrm>
            <a:off x="457200" y="2628900"/>
            <a:ext cx="8534400" cy="12192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smtClean="0">
                <a:solidFill>
                  <a:srgbClr val="0070C0"/>
                </a:solidFill>
              </a:rPr>
              <a:t>Nắm vững các lệnh trong Logo</a:t>
            </a:r>
          </a:p>
          <a:p>
            <a:r>
              <a:rPr lang="en-US" sz="2400" smtClean="0">
                <a:solidFill>
                  <a:srgbClr val="0070C0"/>
                </a:solidFill>
              </a:rPr>
              <a:t>Xem lại các bài tập đã làm </a:t>
            </a:r>
            <a:endParaRPr lang="en-US" sz="240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smtClean="0">
              <a:solidFill>
                <a:srgbClr val="FF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33400" y="1409700"/>
            <a:ext cx="26630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b="1" u="sng" smtClean="0">
                <a:solidFill>
                  <a:srgbClr val="FF0000"/>
                </a:solidFill>
              </a:rPr>
              <a:t>CỦNG CỐ - DẶN DÒ</a:t>
            </a:r>
          </a:p>
        </p:txBody>
      </p:sp>
      <p:pic>
        <p:nvPicPr>
          <p:cNvPr id="9" name="Picture 91" descr="3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6376" y="0"/>
            <a:ext cx="1317625" cy="14605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uiExpand="1" build="p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408</Words>
  <Application>Microsoft Office PowerPoint</Application>
  <PresentationFormat>On-screen Show (16:10)</PresentationFormat>
  <Paragraphs>76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BT 2. Viết lệnh Rùa vẽ các hình sau:</vt:lpstr>
      <vt:lpstr>BT 2. Viết lệnh Rùa vẽ các hình sau:</vt:lpstr>
      <vt:lpstr>BT 2. Viết lệnh Rùa vẽ các hình sau:</vt:lpstr>
      <vt:lpstr>BT 2. Viết lệnh Rùa vẽ các hình sau:</vt:lpstr>
      <vt:lpstr>BT 3. Điều khiển Rùa vẽ hình sau, có số bước tương ứng trên hình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67</cp:lastModifiedBy>
  <cp:revision>49</cp:revision>
  <dcterms:created xsi:type="dcterms:W3CDTF">2018-01-11T01:40:17Z</dcterms:created>
  <dcterms:modified xsi:type="dcterms:W3CDTF">2023-05-26T03:24:33Z</dcterms:modified>
</cp:coreProperties>
</file>