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21" r:id="rId2"/>
    <p:sldId id="322" r:id="rId3"/>
    <p:sldId id="323" r:id="rId4"/>
    <p:sldId id="310" r:id="rId5"/>
    <p:sldId id="317" r:id="rId6"/>
    <p:sldId id="318" r:id="rId7"/>
    <p:sldId id="279" r:id="rId8"/>
    <p:sldId id="263" r:id="rId9"/>
    <p:sldId id="280" r:id="rId10"/>
    <p:sldId id="281" r:id="rId11"/>
    <p:sldId id="282" r:id="rId12"/>
    <p:sldId id="278" r:id="rId13"/>
    <p:sldId id="298" r:id="rId14"/>
    <p:sldId id="299" r:id="rId15"/>
    <p:sldId id="300" r:id="rId16"/>
    <p:sldId id="301" r:id="rId17"/>
    <p:sldId id="302" r:id="rId18"/>
    <p:sldId id="303" r:id="rId19"/>
    <p:sldId id="304" r:id="rId20"/>
    <p:sldId id="305" r:id="rId21"/>
    <p:sldId id="306" r:id="rId22"/>
    <p:sldId id="307" r:id="rId23"/>
    <p:sldId id="283" r:id="rId24"/>
    <p:sldId id="311" r:id="rId25"/>
    <p:sldId id="285" r:id="rId26"/>
    <p:sldId id="284" r:id="rId27"/>
    <p:sldId id="294" r:id="rId28"/>
  </p:sldIdLst>
  <p:sldSz cx="9144000" cy="6858000" type="screen4x3"/>
  <p:notesSz cx="6858000" cy="9144000"/>
  <p:defaultTextStyle>
    <a:defPPr>
      <a:defRPr lang="en-US"/>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ECC8"/>
    <a:srgbClr val="00FFFF"/>
    <a:srgbClr val="66FFFF"/>
    <a:srgbClr val="FF6600"/>
    <a:srgbClr val="FFF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61C18-7FFA-4867-A976-4CABA4867B00}" type="datetimeFigureOut">
              <a:rPr lang="en-US" smtClean="0"/>
              <a:t>7/25/2023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C1B1F-6901-4982-B97C-0A5A1D3B837A}" type="slidenum">
              <a:rPr lang="en-US" smtClean="0"/>
              <a:t>‹#›</a:t>
            </a:fld>
            <a:endParaRPr lang="en-US"/>
          </a:p>
        </p:txBody>
      </p:sp>
    </p:spTree>
    <p:extLst>
      <p:ext uri="{BB962C8B-B14F-4D97-AF65-F5344CB8AC3E}">
        <p14:creationId xmlns:p14="http://schemas.microsoft.com/office/powerpoint/2010/main" val="352476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074BCC-93B3-4093-8A67-BBAA1FF12541}" type="slidenum">
              <a:rPr lang="en-US"/>
              <a:pPr>
                <a:defRPr/>
              </a:pPr>
              <a:t>‹#›</a:t>
            </a:fld>
            <a:endParaRPr lang="en-US"/>
          </a:p>
        </p:txBody>
      </p:sp>
    </p:spTree>
    <p:extLst>
      <p:ext uri="{BB962C8B-B14F-4D97-AF65-F5344CB8AC3E}">
        <p14:creationId xmlns:p14="http://schemas.microsoft.com/office/powerpoint/2010/main" val="212107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1F7363-D590-474D-83F1-813C10BCA541}" type="slidenum">
              <a:rPr lang="en-US"/>
              <a:pPr>
                <a:defRPr/>
              </a:pPr>
              <a:t>‹#›</a:t>
            </a:fld>
            <a:endParaRPr lang="en-US"/>
          </a:p>
        </p:txBody>
      </p:sp>
    </p:spTree>
    <p:extLst>
      <p:ext uri="{BB962C8B-B14F-4D97-AF65-F5344CB8AC3E}">
        <p14:creationId xmlns:p14="http://schemas.microsoft.com/office/powerpoint/2010/main" val="2452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8A3524-42DA-4E51-8D04-00BBC1C4C3D1}" type="slidenum">
              <a:rPr lang="en-US"/>
              <a:pPr>
                <a:defRPr/>
              </a:pPr>
              <a:t>‹#›</a:t>
            </a:fld>
            <a:endParaRPr lang="en-US"/>
          </a:p>
        </p:txBody>
      </p:sp>
    </p:spTree>
    <p:extLst>
      <p:ext uri="{BB962C8B-B14F-4D97-AF65-F5344CB8AC3E}">
        <p14:creationId xmlns:p14="http://schemas.microsoft.com/office/powerpoint/2010/main" val="15047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BBEF46-C472-402D-9CD7-28B92E6EA0F5}" type="slidenum">
              <a:rPr lang="en-US"/>
              <a:pPr>
                <a:defRPr/>
              </a:pPr>
              <a:t>‹#›</a:t>
            </a:fld>
            <a:endParaRPr lang="en-US"/>
          </a:p>
        </p:txBody>
      </p:sp>
    </p:spTree>
    <p:extLst>
      <p:ext uri="{BB962C8B-B14F-4D97-AF65-F5344CB8AC3E}">
        <p14:creationId xmlns:p14="http://schemas.microsoft.com/office/powerpoint/2010/main" val="408043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52132-2EE3-4AAE-ABBE-FF8ABF31E1A4}" type="slidenum">
              <a:rPr lang="en-US"/>
              <a:pPr>
                <a:defRPr/>
              </a:pPr>
              <a:t>‹#›</a:t>
            </a:fld>
            <a:endParaRPr lang="en-US"/>
          </a:p>
        </p:txBody>
      </p:sp>
    </p:spTree>
    <p:extLst>
      <p:ext uri="{BB962C8B-B14F-4D97-AF65-F5344CB8AC3E}">
        <p14:creationId xmlns:p14="http://schemas.microsoft.com/office/powerpoint/2010/main" val="236058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4F2BBF-CB3E-4117-AAB6-83CB9C8054A0}" type="slidenum">
              <a:rPr lang="en-US"/>
              <a:pPr>
                <a:defRPr/>
              </a:pPr>
              <a:t>‹#›</a:t>
            </a:fld>
            <a:endParaRPr lang="en-US"/>
          </a:p>
        </p:txBody>
      </p:sp>
    </p:spTree>
    <p:extLst>
      <p:ext uri="{BB962C8B-B14F-4D97-AF65-F5344CB8AC3E}">
        <p14:creationId xmlns:p14="http://schemas.microsoft.com/office/powerpoint/2010/main" val="45217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6492CE9-8707-4CA9-9EC5-182CF08C0A7F}" type="slidenum">
              <a:rPr lang="en-US"/>
              <a:pPr>
                <a:defRPr/>
              </a:pPr>
              <a:t>‹#›</a:t>
            </a:fld>
            <a:endParaRPr lang="en-US"/>
          </a:p>
        </p:txBody>
      </p:sp>
    </p:spTree>
    <p:extLst>
      <p:ext uri="{BB962C8B-B14F-4D97-AF65-F5344CB8AC3E}">
        <p14:creationId xmlns:p14="http://schemas.microsoft.com/office/powerpoint/2010/main" val="368044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A8E827-5260-41A2-907F-104241CE9C34}" type="slidenum">
              <a:rPr lang="en-US"/>
              <a:pPr>
                <a:defRPr/>
              </a:pPr>
              <a:t>‹#›</a:t>
            </a:fld>
            <a:endParaRPr lang="en-US"/>
          </a:p>
        </p:txBody>
      </p:sp>
    </p:spTree>
    <p:extLst>
      <p:ext uri="{BB962C8B-B14F-4D97-AF65-F5344CB8AC3E}">
        <p14:creationId xmlns:p14="http://schemas.microsoft.com/office/powerpoint/2010/main" val="90353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CA16FCD-BFA5-429F-9E0C-A96E2BB46576}" type="slidenum">
              <a:rPr lang="en-US"/>
              <a:pPr>
                <a:defRPr/>
              </a:pPr>
              <a:t>‹#›</a:t>
            </a:fld>
            <a:endParaRPr lang="en-US"/>
          </a:p>
        </p:txBody>
      </p:sp>
    </p:spTree>
    <p:extLst>
      <p:ext uri="{BB962C8B-B14F-4D97-AF65-F5344CB8AC3E}">
        <p14:creationId xmlns:p14="http://schemas.microsoft.com/office/powerpoint/2010/main" val="253620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C925E-638A-44C9-A4A0-4567F9C01C58}" type="slidenum">
              <a:rPr lang="en-US"/>
              <a:pPr>
                <a:defRPr/>
              </a:pPr>
              <a:t>‹#›</a:t>
            </a:fld>
            <a:endParaRPr lang="en-US"/>
          </a:p>
        </p:txBody>
      </p:sp>
    </p:spTree>
    <p:extLst>
      <p:ext uri="{BB962C8B-B14F-4D97-AF65-F5344CB8AC3E}">
        <p14:creationId xmlns:p14="http://schemas.microsoft.com/office/powerpoint/2010/main" val="32399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C9D687-79E4-4A15-9967-D650FFB8DEC2}" type="slidenum">
              <a:rPr lang="en-US"/>
              <a:pPr>
                <a:defRPr/>
              </a:pPr>
              <a:t>‹#›</a:t>
            </a:fld>
            <a:endParaRPr lang="en-US"/>
          </a:p>
        </p:txBody>
      </p:sp>
    </p:spTree>
    <p:extLst>
      <p:ext uri="{BB962C8B-B14F-4D97-AF65-F5344CB8AC3E}">
        <p14:creationId xmlns:p14="http://schemas.microsoft.com/office/powerpoint/2010/main" val="2739530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CC7C115-AEE6-4B7D-8CB3-EDF26B8B48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11.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45163"/>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8768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2209800" y="2743200"/>
            <a:ext cx="4953000" cy="495300"/>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Một</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phát</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minh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nho</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rPr>
              <a:t>nhỏ</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endParaRPr>
          </a:p>
        </p:txBody>
      </p:sp>
      <p:sp>
        <p:nvSpPr>
          <p:cNvPr id="12" name="Text Box 5"/>
          <p:cNvSpPr txBox="1">
            <a:spLocks noChangeArrowheads="1"/>
          </p:cNvSpPr>
          <p:nvPr/>
        </p:nvSpPr>
        <p:spPr bwMode="auto">
          <a:xfrm>
            <a:off x="3276600" y="1887538"/>
            <a:ext cx="30241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u="sng" dirty="0" err="1" smtClean="0">
                <a:solidFill>
                  <a:srgbClr val="0000FF"/>
                </a:solidFill>
                <a:latin typeface="HP001 4 hàng" panose="020B0603050302020204" pitchFamily="34" charset="0"/>
              </a:rPr>
              <a:t>Kể</a:t>
            </a:r>
            <a:r>
              <a:rPr lang="en-US" altLang="en-US" sz="2400" b="1" u="sng" dirty="0" smtClean="0">
                <a:solidFill>
                  <a:srgbClr val="0000FF"/>
                </a:solidFill>
                <a:latin typeface="HP001 4 hàng" panose="020B0603050302020204" pitchFamily="34" charset="0"/>
              </a:rPr>
              <a:t> </a:t>
            </a:r>
            <a:r>
              <a:rPr lang="en-US" altLang="en-US" sz="2400" b="1" u="sng" dirty="0" err="1" smtClean="0">
                <a:solidFill>
                  <a:srgbClr val="0000FF"/>
                </a:solidFill>
                <a:latin typeface="HP001 4 hàng" panose="020B0603050302020204" pitchFamily="34" charset="0"/>
              </a:rPr>
              <a:t>chuyện</a:t>
            </a:r>
            <a:endParaRPr lang="en-US" altLang="en-US" sz="2400" b="1" u="sng" dirty="0">
              <a:solidFill>
                <a:srgbClr val="0000FF"/>
              </a:solidFill>
              <a:latin typeface="HP001 4 hàng" panose="020B0603050302020204" pitchFamily="34" charset="0"/>
            </a:endParaRPr>
          </a:p>
        </p:txBody>
      </p:sp>
    </p:spTree>
    <p:extLst>
      <p:ext uri="{BB962C8B-B14F-4D97-AF65-F5344CB8AC3E}">
        <p14:creationId xmlns:p14="http://schemas.microsoft.com/office/powerpoint/2010/main" val="347084988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lide(fromBottom)">
                                      <p:cBhvr>
                                        <p:cTn id="11" dur="2000"/>
                                        <p:tgtEl>
                                          <p:spTgt spid="10"/>
                                        </p:tgtEl>
                                      </p:cBhvr>
                                    </p:animEffect>
                                  </p:childTnLst>
                                </p:cTn>
                              </p:par>
                              <p:par>
                                <p:cTn id="12" presetID="26" presetClass="emph" presetSubtype="0" fill="hold" nodeType="withEffect">
                                  <p:stCondLst>
                                    <p:cond delay="0"/>
                                  </p:stCondLst>
                                  <p:childTnLst>
                                    <p:animEffect transition="out" filter="fade">
                                      <p:cBhvr>
                                        <p:cTn id="13" dur="1000" tmFilter="0, 0; .2, .5; .8, .5; 1, 0"/>
                                        <p:tgtEl>
                                          <p:spTgt spid="10"/>
                                        </p:tgtEl>
                                      </p:cBhvr>
                                    </p:animEffect>
                                    <p:animScale>
                                      <p:cBhvr>
                                        <p:cTn id="14" dur="500" autoRev="1" fill="hold"/>
                                        <p:tgtEl>
                                          <p:spTgt spid="10"/>
                                        </p:tgtEl>
                                      </p:cBhvr>
                                      <p:by x="105000" y="105000"/>
                                    </p:animScale>
                                  </p:childTnLst>
                                </p:cTn>
                              </p:par>
                              <p:par>
                                <p:cTn id="15" presetID="23" presetClass="emph" presetSubtype="0" repeatCount="indefinite" fill="hold" nodeType="withEffect">
                                  <p:stCondLst>
                                    <p:cond delay="0"/>
                                  </p:stCondLst>
                                  <p:childTnLst>
                                    <p:animClr clrSpc="hsl" dir="cw">
                                      <p:cBhvr override="childStyle">
                                        <p:cTn id="16" dur="5000" fill="hold"/>
                                        <p:tgtEl>
                                          <p:spTgt spid="10"/>
                                        </p:tgtEl>
                                        <p:attrNameLst>
                                          <p:attrName>style.color</p:attrName>
                                        </p:attrNameLst>
                                      </p:cBhvr>
                                      <p:by>
                                        <p:hsl h="10842353" s="0" l="0"/>
                                      </p:by>
                                    </p:animClr>
                                    <p:animClr clrSpc="hsl" dir="cw">
                                      <p:cBhvr>
                                        <p:cTn id="17" dur="5000" fill="hold"/>
                                        <p:tgtEl>
                                          <p:spTgt spid="10"/>
                                        </p:tgtEl>
                                        <p:attrNameLst>
                                          <p:attrName>fillcolor</p:attrName>
                                        </p:attrNameLst>
                                      </p:cBhvr>
                                      <p:by>
                                        <p:hsl h="10842353" s="0" l="0"/>
                                      </p:by>
                                    </p:animClr>
                                    <p:animClr clrSpc="hsl" dir="cw">
                                      <p:cBhvr>
                                        <p:cTn id="18" dur="5000" fill="hold"/>
                                        <p:tgtEl>
                                          <p:spTgt spid="10"/>
                                        </p:tgtEl>
                                        <p:attrNameLst>
                                          <p:attrName>stroke.color</p:attrName>
                                        </p:attrNameLst>
                                      </p:cBhvr>
                                      <p:by>
                                        <p:hsl h="10842353" s="0" l="0"/>
                                      </p:by>
                                    </p:animClr>
                                    <p:set>
                                      <p:cBhvr>
                                        <p:cTn id="19"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0"/>
            <a:ext cx="8458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Truyện-Một phát minh nho nhỏ-Lớp 4.mp4">
            <a:hlinkClick r:id="" action="ppaction://media"/>
          </p:cNvPr>
          <p:cNvPicPr>
            <a:picLocks noChangeAspect="1"/>
          </p:cNvPicPr>
          <p:nvPr>
            <a:videoFile r:link="rId1"/>
            <p:extLst>
              <p:ext uri="{DAA4B4D4-6D71-4841-9C94-3DE7FCFB9230}">
                <p14:media xmlns:p14="http://schemas.microsoft.com/office/powerpoint/2010/main" r:embed="rId2">
                  <p14:trim st="41129.9392"/>
                </p14:media>
              </p:ext>
            </p:extLst>
          </p:nvPr>
        </p:nvPicPr>
        <p:blipFill>
          <a:blip r:embed="rId5" cstate="print"/>
          <a:stretch>
            <a:fillRect/>
          </a:stretch>
        </p:blipFill>
        <p:spPr>
          <a:xfrm>
            <a:off x="8639174" y="6479380"/>
            <a:ext cx="504825" cy="378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video>
              <p:cMediaNode vol="80000">
                <p:cTn id="13"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066800"/>
            <a:ext cx="8686800" cy="50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5105400" y="0"/>
            <a:ext cx="4038600" cy="1447800"/>
          </a:xfrm>
          <a:prstGeom prst="cloudCallout">
            <a:avLst>
              <a:gd name="adj1" fmla="val -24449"/>
              <a:gd name="adj2" fmla="val 92130"/>
            </a:avLst>
          </a:prstGeom>
          <a:solidFill>
            <a:srgbClr val="FFFF00"/>
          </a:solidFill>
          <a:ln w="9525">
            <a:solidFill>
              <a:schemeClr val="tx1"/>
            </a:solidFill>
            <a:round/>
            <a:headEnd/>
            <a:tailEnd/>
          </a:ln>
        </p:spPr>
        <p:txBody>
          <a:bodyPr/>
          <a:lstStyle/>
          <a:p>
            <a:pPr algn="ctr"/>
            <a:r>
              <a:rPr lang="en-US" sz="2100" b="1" dirty="0">
                <a:latin typeface="Times New Roman" pitchFamily="18" charset="0"/>
              </a:rPr>
              <a:t>Thế là vì sao nhỉ ? Mình nhất </a:t>
            </a:r>
            <a:r>
              <a:rPr lang="vi-VN" sz="2100" b="1" dirty="0">
                <a:latin typeface="Times New Roman" pitchFamily="18" charset="0"/>
              </a:rPr>
              <a:t>đ</a:t>
            </a:r>
            <a:r>
              <a:rPr lang="en-US" sz="2100" b="1" dirty="0">
                <a:latin typeface="Times New Roman" pitchFamily="18" charset="0"/>
              </a:rPr>
              <a:t>ịnh phải tìm hiểu cho rõ !</a:t>
            </a:r>
          </a:p>
        </p:txBody>
      </p:sp>
      <p:sp>
        <p:nvSpPr>
          <p:cNvPr id="8" name="Text Box 13"/>
          <p:cNvSpPr txBox="1">
            <a:spLocks noChangeArrowheads="1"/>
          </p:cNvSpPr>
          <p:nvPr/>
        </p:nvSpPr>
        <p:spPr bwMode="auto">
          <a:xfrm>
            <a:off x="1143000" y="6159690"/>
            <a:ext cx="6858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a:solidFill>
                  <a:srgbClr val="0000FF"/>
                </a:solidFill>
                <a:latin typeface="Times New Roman" pitchFamily="18" charset="0"/>
              </a:rPr>
              <a:t>Ma-ri-a phát hiện ra hiện t</a:t>
            </a:r>
            <a:r>
              <a:rPr lang="vi-VN" sz="3200" b="1" dirty="0">
                <a:solidFill>
                  <a:srgbClr val="0000FF"/>
                </a:solidFill>
                <a:latin typeface="Times New Roman" pitchFamily="18" charset="0"/>
              </a:rPr>
              <a:t>ư</a:t>
            </a:r>
            <a:r>
              <a:rPr lang="en-US" sz="3200" b="1" dirty="0">
                <a:solidFill>
                  <a:srgbClr val="0000FF"/>
                </a:solidFill>
                <a:latin typeface="Times New Roman" pitchFamily="18" charset="0"/>
              </a:rPr>
              <a:t>ợng kì lạ</a:t>
            </a:r>
          </a:p>
        </p:txBody>
      </p:sp>
      <p:sp>
        <p:nvSpPr>
          <p:cNvPr id="2" name="TextBox 1"/>
          <p:cNvSpPr txBox="1"/>
          <p:nvPr/>
        </p:nvSpPr>
        <p:spPr>
          <a:xfrm>
            <a:off x="152400" y="152400"/>
            <a:ext cx="492443" cy="830997"/>
          </a:xfrm>
          <a:prstGeom prst="rect">
            <a:avLst/>
          </a:prstGeom>
          <a:noFill/>
        </p:spPr>
        <p:txBody>
          <a:bodyPr wrap="none" rtlCol="0">
            <a:spAutoFit/>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23686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p:cNvSpPr txBox="1">
            <a:spLocks noChangeArrowheads="1"/>
          </p:cNvSpPr>
          <p:nvPr/>
        </p:nvSpPr>
        <p:spPr bwMode="auto">
          <a:xfrm>
            <a:off x="76200" y="617220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solidFill>
                  <a:srgbClr val="0000FF"/>
                </a:solidFill>
                <a:latin typeface="Times New Roman" pitchFamily="18" charset="0"/>
              </a:rPr>
              <a:t>Ma-ri-a tò mò lẻn ra khỏi phòng khách </a:t>
            </a:r>
            <a:r>
              <a:rPr lang="vi-VN" sz="2800" b="1" dirty="0">
                <a:solidFill>
                  <a:srgbClr val="0000FF"/>
                </a:solidFill>
                <a:latin typeface="Times New Roman" pitchFamily="18" charset="0"/>
              </a:rPr>
              <a:t>đ</a:t>
            </a:r>
            <a:r>
              <a:rPr lang="en-US" sz="2800" b="1" dirty="0">
                <a:solidFill>
                  <a:srgbClr val="0000FF"/>
                </a:solidFill>
                <a:latin typeface="Times New Roman" pitchFamily="18" charset="0"/>
              </a:rPr>
              <a:t>ể làm thí nghiệm</a:t>
            </a:r>
          </a:p>
        </p:txBody>
      </p:sp>
    </p:spTree>
    <p:extLst>
      <p:ext uri="{BB962C8B-B14F-4D97-AF65-F5344CB8AC3E}">
        <p14:creationId xmlns:p14="http://schemas.microsoft.com/office/powerpoint/2010/main" val="1741017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8686800" cy="527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7"/>
          <p:cNvSpPr>
            <a:spLocks noChangeArrowheads="1"/>
          </p:cNvSpPr>
          <p:nvPr/>
        </p:nvSpPr>
        <p:spPr bwMode="auto">
          <a:xfrm>
            <a:off x="4648200" y="-20472"/>
            <a:ext cx="4495800" cy="1163472"/>
          </a:xfrm>
          <a:prstGeom prst="wedgeEllipseCallout">
            <a:avLst>
              <a:gd name="adj1" fmla="val -46875"/>
              <a:gd name="adj2" fmla="val 79949"/>
            </a:avLst>
          </a:prstGeom>
          <a:solidFill>
            <a:srgbClr val="FFFF00"/>
          </a:solidFill>
          <a:ln w="9525">
            <a:solidFill>
              <a:schemeClr val="tx1"/>
            </a:solidFill>
            <a:miter lim="800000"/>
            <a:headEnd/>
            <a:tailEnd/>
          </a:ln>
        </p:spPr>
        <p:txBody>
          <a:bodyPr/>
          <a:lstStyle/>
          <a:p>
            <a:pPr algn="ctr"/>
            <a:r>
              <a:rPr lang="en-US" sz="2000" b="1" dirty="0">
                <a:latin typeface="Times New Roman" pitchFamily="18" charset="0"/>
              </a:rPr>
              <a:t>Em không muốn làm nhà khoa học nữa, </a:t>
            </a:r>
            <a:r>
              <a:rPr lang="vi-VN" sz="2000" b="1" dirty="0">
                <a:latin typeface="Times New Roman" pitchFamily="18" charset="0"/>
              </a:rPr>
              <a:t>đ</a:t>
            </a:r>
            <a:r>
              <a:rPr lang="en-US" sz="2000" b="1" dirty="0">
                <a:latin typeface="Times New Roman" pitchFamily="18" charset="0"/>
              </a:rPr>
              <a:t>ịnh làm bà chủ gia </a:t>
            </a:r>
            <a:r>
              <a:rPr lang="vi-VN" sz="2000" b="1" dirty="0">
                <a:latin typeface="Times New Roman" pitchFamily="18" charset="0"/>
              </a:rPr>
              <a:t>đ</a:t>
            </a:r>
            <a:r>
              <a:rPr lang="en-US" sz="2000" b="1" dirty="0">
                <a:latin typeface="Times New Roman" pitchFamily="18" charset="0"/>
              </a:rPr>
              <a:t>ình </a:t>
            </a:r>
            <a:r>
              <a:rPr lang="en-US" sz="2000" b="1" dirty="0" smtClean="0">
                <a:latin typeface="Times New Roman" pitchFamily="18" charset="0"/>
              </a:rPr>
              <a:t>hả?</a:t>
            </a:r>
            <a:endParaRPr lang="en-US" sz="2000" b="1" dirty="0">
              <a:latin typeface="Times New Roman" pitchFamily="18" charset="0"/>
            </a:endParaRPr>
          </a:p>
        </p:txBody>
      </p:sp>
      <p:sp>
        <p:nvSpPr>
          <p:cNvPr id="7" name="Text Box 15"/>
          <p:cNvSpPr txBox="1">
            <a:spLocks noChangeArrowheads="1"/>
          </p:cNvSpPr>
          <p:nvPr/>
        </p:nvSpPr>
        <p:spPr bwMode="auto">
          <a:xfrm>
            <a:off x="228600" y="5780782"/>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algn="ctr" eaLnBrk="1" hangingPunct="1">
              <a:spcBef>
                <a:spcPct val="50000"/>
              </a:spcBef>
            </a:pPr>
            <a:r>
              <a:rPr lang="en-US" sz="3200" b="1" dirty="0">
                <a:solidFill>
                  <a:srgbClr val="0000FF"/>
                </a:solidFill>
                <a:latin typeface="Times New Roman" pitchFamily="18" charset="0"/>
              </a:rPr>
              <a:t>Ma-ri-a làm thí nghiệm với </a:t>
            </a:r>
            <a:r>
              <a:rPr lang="vi-VN" sz="3200" b="1" dirty="0">
                <a:solidFill>
                  <a:srgbClr val="0000FF"/>
                </a:solidFill>
                <a:latin typeface="Times New Roman" pitchFamily="18" charset="0"/>
              </a:rPr>
              <a:t>đ</a:t>
            </a:r>
            <a:r>
              <a:rPr lang="en-US" sz="3200" b="1" dirty="0">
                <a:solidFill>
                  <a:srgbClr val="0000FF"/>
                </a:solidFill>
                <a:latin typeface="Times New Roman" pitchFamily="18" charset="0"/>
              </a:rPr>
              <a:t>ống bát </a:t>
            </a:r>
            <a:r>
              <a:rPr lang="vi-VN" sz="3200" b="1" dirty="0">
                <a:solidFill>
                  <a:srgbClr val="0000FF"/>
                </a:solidFill>
                <a:latin typeface="Times New Roman" pitchFamily="18" charset="0"/>
              </a:rPr>
              <a:t>đ</a:t>
            </a:r>
            <a:r>
              <a:rPr lang="en-US" sz="3200" b="1" dirty="0">
                <a:solidFill>
                  <a:srgbClr val="0000FF"/>
                </a:solidFill>
                <a:latin typeface="Times New Roman" pitchFamily="18" charset="0"/>
              </a:rPr>
              <a:t>ĩa. Anh trai xuất hiện và trêu em</a:t>
            </a:r>
          </a:p>
        </p:txBody>
      </p:sp>
    </p:spTree>
    <p:extLst>
      <p:ext uri="{BB962C8B-B14F-4D97-AF65-F5344CB8AC3E}">
        <p14:creationId xmlns:p14="http://schemas.microsoft.com/office/powerpoint/2010/main" val="774204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8"/>
          <p:cNvSpPr>
            <a:spLocks noChangeArrowheads="1"/>
          </p:cNvSpPr>
          <p:nvPr/>
        </p:nvSpPr>
        <p:spPr bwMode="auto">
          <a:xfrm>
            <a:off x="5410200" y="76200"/>
            <a:ext cx="3733800" cy="9906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2400" b="1" dirty="0">
                <a:latin typeface="Times New Roman" pitchFamily="18" charset="0"/>
              </a:rPr>
              <a:t>Không tin thì anh hãy thử mà xem !</a:t>
            </a:r>
          </a:p>
        </p:txBody>
      </p:sp>
      <p:sp>
        <p:nvSpPr>
          <p:cNvPr id="7" name="Text Box 16"/>
          <p:cNvSpPr txBox="1">
            <a:spLocks noChangeArrowheads="1"/>
          </p:cNvSpPr>
          <p:nvPr/>
        </p:nvSpPr>
        <p:spPr bwMode="auto">
          <a:xfrm>
            <a:off x="228600" y="610618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solidFill>
                  <a:srgbClr val="0000FF"/>
                </a:solidFill>
                <a:latin typeface="Times New Roman" pitchFamily="18" charset="0"/>
              </a:rPr>
              <a:t>Ma-ri-a và anh trai tranh luận về </a:t>
            </a:r>
            <a:r>
              <a:rPr lang="vi-VN" sz="2800" b="1" dirty="0">
                <a:solidFill>
                  <a:srgbClr val="0000FF"/>
                </a:solidFill>
                <a:latin typeface="Times New Roman" pitchFamily="18" charset="0"/>
              </a:rPr>
              <a:t>đ</a:t>
            </a:r>
            <a:r>
              <a:rPr lang="en-US" sz="2800" b="1" dirty="0">
                <a:solidFill>
                  <a:srgbClr val="0000FF"/>
                </a:solidFill>
                <a:latin typeface="Times New Roman" pitchFamily="18" charset="0"/>
              </a:rPr>
              <a:t>iều cô bé phát hiện ra</a:t>
            </a:r>
          </a:p>
        </p:txBody>
      </p:sp>
    </p:spTree>
    <p:extLst>
      <p:ext uri="{BB962C8B-B14F-4D97-AF65-F5344CB8AC3E}">
        <p14:creationId xmlns:p14="http://schemas.microsoft.com/office/powerpoint/2010/main" val="2000662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716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8"/>
          <p:cNvSpPr>
            <a:spLocks noChangeArrowheads="1"/>
          </p:cNvSpPr>
          <p:nvPr/>
        </p:nvSpPr>
        <p:spPr bwMode="auto">
          <a:xfrm>
            <a:off x="2819400" y="0"/>
            <a:ext cx="4343400" cy="14478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2400" b="1" dirty="0">
                <a:latin typeface="Times New Roman" pitchFamily="18" charset="0"/>
              </a:rPr>
              <a:t>Đó là vì có lực ma sát. Các con lớn lên thì sẽ biết thôi mà !</a:t>
            </a:r>
          </a:p>
        </p:txBody>
      </p:sp>
      <p:sp>
        <p:nvSpPr>
          <p:cNvPr id="7" name="Text Box 18"/>
          <p:cNvSpPr txBox="1">
            <a:spLocks noChangeArrowheads="1"/>
          </p:cNvSpPr>
          <p:nvPr/>
        </p:nvSpPr>
        <p:spPr bwMode="auto">
          <a:xfrm>
            <a:off x="914400" y="6096000"/>
            <a:ext cx="716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a:solidFill>
                  <a:srgbClr val="0000FF"/>
                </a:solidFill>
                <a:latin typeface="Times New Roman" pitchFamily="18" charset="0"/>
              </a:rPr>
              <a:t>Ng</a:t>
            </a:r>
            <a:r>
              <a:rPr lang="vi-VN" sz="3200" b="1" dirty="0">
                <a:solidFill>
                  <a:srgbClr val="0000FF"/>
                </a:solidFill>
                <a:latin typeface="Times New Roman" pitchFamily="18" charset="0"/>
              </a:rPr>
              <a:t>ư</a:t>
            </a:r>
            <a:r>
              <a:rPr lang="en-US" sz="3200" b="1" dirty="0">
                <a:solidFill>
                  <a:srgbClr val="0000FF"/>
                </a:solidFill>
                <a:latin typeface="Times New Roman" pitchFamily="18" charset="0"/>
              </a:rPr>
              <a:t>ời cha ôn tồn giải thích cho hai con</a:t>
            </a:r>
          </a:p>
        </p:txBody>
      </p:sp>
    </p:spTree>
    <p:extLst>
      <p:ext uri="{BB962C8B-B14F-4D97-AF65-F5344CB8AC3E}">
        <p14:creationId xmlns:p14="http://schemas.microsoft.com/office/powerpoint/2010/main" val="1495111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066800"/>
            <a:ext cx="7162800" cy="509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14"/>
          <p:cNvSpPr>
            <a:spLocks noChangeArrowheads="1"/>
          </p:cNvSpPr>
          <p:nvPr/>
        </p:nvSpPr>
        <p:spPr bwMode="auto">
          <a:xfrm>
            <a:off x="5257800" y="0"/>
            <a:ext cx="3886200" cy="1295400"/>
          </a:xfrm>
          <a:prstGeom prst="cloudCallout">
            <a:avLst>
              <a:gd name="adj1" fmla="val -24449"/>
              <a:gd name="adj2" fmla="val 92130"/>
            </a:avLst>
          </a:prstGeom>
          <a:solidFill>
            <a:srgbClr val="FFFF00"/>
          </a:solidFill>
          <a:ln w="9525">
            <a:solidFill>
              <a:schemeClr val="tx1"/>
            </a:solidFill>
            <a:round/>
            <a:headEnd/>
            <a:tailEnd/>
          </a:ln>
        </p:spPr>
        <p:txBody>
          <a:bodyPr/>
          <a:lstStyle/>
          <a:p>
            <a:pPr algn="ctr"/>
            <a:r>
              <a:rPr lang="en-US" sz="2000" b="1" dirty="0">
                <a:latin typeface="Times New Roman" pitchFamily="18" charset="0"/>
              </a:rPr>
              <a:t>Thế là vì sao nhỉ ? Mình nhất </a:t>
            </a:r>
            <a:r>
              <a:rPr lang="vi-VN" sz="2000" b="1" dirty="0">
                <a:latin typeface="Times New Roman" pitchFamily="18" charset="0"/>
              </a:rPr>
              <a:t>đ</a:t>
            </a:r>
            <a:r>
              <a:rPr lang="en-US" sz="2000" b="1" dirty="0">
                <a:latin typeface="Times New Roman" pitchFamily="18" charset="0"/>
              </a:rPr>
              <a:t>ịnh phải tìm hiểu cho rõ !</a:t>
            </a:r>
          </a:p>
        </p:txBody>
      </p:sp>
      <p:sp>
        <p:nvSpPr>
          <p:cNvPr id="8" name="Text Box 13"/>
          <p:cNvSpPr txBox="1">
            <a:spLocks noChangeArrowheads="1"/>
          </p:cNvSpPr>
          <p:nvPr/>
        </p:nvSpPr>
        <p:spPr bwMode="auto">
          <a:xfrm>
            <a:off x="2133600" y="615969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phát hiện ra hiện t</a:t>
            </a:r>
            <a:r>
              <a:rPr lang="vi-VN" sz="2800" b="1" dirty="0">
                <a:latin typeface="Times New Roman" pitchFamily="18" charset="0"/>
              </a:rPr>
              <a:t>ư</a:t>
            </a:r>
            <a:r>
              <a:rPr lang="en-US" sz="2800" b="1" dirty="0">
                <a:latin typeface="Times New Roman" pitchFamily="18" charset="0"/>
              </a:rPr>
              <a:t>ợng kì lạ</a:t>
            </a:r>
          </a:p>
        </p:txBody>
      </p:sp>
      <p:sp>
        <p:nvSpPr>
          <p:cNvPr id="2" name="TextBox 1"/>
          <p:cNvSpPr txBox="1"/>
          <p:nvPr/>
        </p:nvSpPr>
        <p:spPr>
          <a:xfrm>
            <a:off x="152400" y="152400"/>
            <a:ext cx="492443" cy="830997"/>
          </a:xfrm>
          <a:prstGeom prst="rect">
            <a:avLst/>
          </a:prstGeom>
          <a:noFill/>
        </p:spPr>
        <p:txBody>
          <a:bodyPr wrap="none" rtlCol="0">
            <a:spAutoFit/>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74363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807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p:cNvSpPr txBox="1">
            <a:spLocks noChangeArrowheads="1"/>
          </p:cNvSpPr>
          <p:nvPr/>
        </p:nvSpPr>
        <p:spPr bwMode="auto">
          <a:xfrm>
            <a:off x="76200" y="5939135"/>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tò mò lẻn ra khỏi phòng khách </a:t>
            </a:r>
            <a:r>
              <a:rPr lang="vi-VN" sz="2800" b="1" dirty="0">
                <a:latin typeface="Times New Roman" pitchFamily="18" charset="0"/>
              </a:rPr>
              <a:t>đ</a:t>
            </a:r>
            <a:r>
              <a:rPr lang="en-US" sz="2800" b="1" dirty="0">
                <a:latin typeface="Times New Roman" pitchFamily="18" charset="0"/>
              </a:rPr>
              <a:t>ể làm thí nghiệm</a:t>
            </a:r>
          </a:p>
        </p:txBody>
      </p:sp>
    </p:spTree>
    <p:extLst>
      <p:ext uri="{BB962C8B-B14F-4D97-AF65-F5344CB8AC3E}">
        <p14:creationId xmlns:p14="http://schemas.microsoft.com/office/powerpoint/2010/main" val="2946361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ubtitle 11"/>
          <p:cNvSpPr txBox="1">
            <a:spLocks/>
          </p:cNvSpPr>
          <p:nvPr/>
        </p:nvSpPr>
        <p:spPr bwMode="auto">
          <a:xfrm>
            <a:off x="3429000" y="1651000"/>
            <a:ext cx="4495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80000"/>
              </a:lnSpc>
              <a:buFontTx/>
              <a:buNone/>
            </a:pPr>
            <a:r>
              <a:rPr lang="en-US" altLang="en-US" sz="6600" b="1" dirty="0" err="1">
                <a:solidFill>
                  <a:srgbClr val="FF0000"/>
                </a:solidFill>
                <a:latin typeface="Times New Roman" panose="02020603050405020304" pitchFamily="18" charset="0"/>
                <a:cs typeface="Times New Roman" panose="02020603050405020304" pitchFamily="18" charset="0"/>
              </a:rPr>
              <a:t>Khởi</a:t>
            </a:r>
            <a:r>
              <a:rPr lang="en-US" altLang="en-US" sz="6600" b="1" dirty="0">
                <a:solidFill>
                  <a:srgbClr val="FF0000"/>
                </a:solidFill>
                <a:latin typeface="Times New Roman" panose="02020603050405020304" pitchFamily="18" charset="0"/>
                <a:cs typeface="Times New Roman" panose="02020603050405020304" pitchFamily="18" charset="0"/>
              </a:rPr>
              <a:t> </a:t>
            </a:r>
            <a:r>
              <a:rPr lang="en-US" altLang="en-US" sz="6600" b="1" dirty="0" err="1">
                <a:solidFill>
                  <a:srgbClr val="FF0000"/>
                </a:solidFill>
                <a:latin typeface="Times New Roman" panose="02020603050405020304" pitchFamily="18" charset="0"/>
                <a:cs typeface="Times New Roman" panose="02020603050405020304" pitchFamily="18" charset="0"/>
              </a:rPr>
              <a:t>động</a:t>
            </a:r>
            <a:endParaRPr lang="en-US" altLang="en-US" sz="66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67000" y="3154740"/>
            <a:ext cx="6019800" cy="1569660"/>
          </a:xfrm>
          <a:prstGeom prst="rect">
            <a:avLst/>
          </a:prstGeom>
        </p:spPr>
        <p:txBody>
          <a:bodyPr wrap="square">
            <a:spAutoFit/>
          </a:bodyPr>
          <a:lstStyle/>
          <a:p>
            <a:pPr algn="ctr"/>
            <a:r>
              <a:rPr lang="en-US" sz="3200" b="1" dirty="0">
                <a:solidFill>
                  <a:srgbClr val="0000FF"/>
                </a:solidFill>
                <a:latin typeface="Times New Roman" pitchFamily="18" charset="0"/>
              </a:rPr>
              <a:t>Em </a:t>
            </a:r>
            <a:r>
              <a:rPr lang="en-US" sz="3200" b="1" dirty="0" err="1">
                <a:solidFill>
                  <a:srgbClr val="0000FF"/>
                </a:solidFill>
                <a:latin typeface="Times New Roman" pitchFamily="18" charset="0"/>
              </a:rPr>
              <a:t>hãy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kể</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câu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chuyện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liên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quan</a:t>
            </a:r>
            <a:r>
              <a:rPr lang="en-US" sz="3200" b="1" dirty="0">
                <a:solidFill>
                  <a:srgbClr val="0000FF"/>
                </a:solidFill>
                <a:latin typeface="Times New Roman" pitchFamily="18" charset="0"/>
              </a:rPr>
              <a:t> </a:t>
            </a:r>
          </a:p>
          <a:p>
            <a:pPr algn="ctr"/>
            <a:r>
              <a:rPr lang="vi-VN" sz="3200" b="1" dirty="0">
                <a:solidFill>
                  <a:srgbClr val="0000FF"/>
                </a:solidFill>
                <a:latin typeface="Times New Roman" pitchFamily="18" charset="0"/>
              </a:rPr>
              <a:t>đ</a:t>
            </a:r>
            <a:r>
              <a:rPr lang="en-US" sz="3200" b="1" dirty="0" err="1">
                <a:solidFill>
                  <a:srgbClr val="0000FF"/>
                </a:solidFill>
                <a:latin typeface="Times New Roman" pitchFamily="18" charset="0"/>
              </a:rPr>
              <a:t>ến</a:t>
            </a:r>
            <a:r>
              <a:rPr lang="en-US" sz="3200" b="1" dirty="0">
                <a:solidFill>
                  <a:srgbClr val="0000FF"/>
                </a:solidFill>
                <a:latin typeface="Times New Roman" pitchFamily="18" charset="0"/>
              </a:rPr>
              <a:t> </a:t>
            </a:r>
            <a:r>
              <a:rPr lang="vi-VN" sz="3200" b="1" dirty="0">
                <a:solidFill>
                  <a:srgbClr val="0000FF"/>
                </a:solidFill>
                <a:latin typeface="Times New Roman" pitchFamily="18" charset="0"/>
              </a:rPr>
              <a:t>đ</a:t>
            </a:r>
            <a:r>
              <a:rPr lang="en-US" sz="3200" b="1" dirty="0">
                <a:solidFill>
                  <a:srgbClr val="0000FF"/>
                </a:solidFill>
                <a:latin typeface="Times New Roman" pitchFamily="18" charset="0"/>
              </a:rPr>
              <a:t>ồ </a:t>
            </a:r>
            <a:r>
              <a:rPr lang="en-US" sz="3200" b="1" dirty="0" err="1">
                <a:solidFill>
                  <a:srgbClr val="0000FF"/>
                </a:solidFill>
                <a:latin typeface="Times New Roman" pitchFamily="18" charset="0"/>
              </a:rPr>
              <a:t>ch</a:t>
            </a:r>
            <a:r>
              <a:rPr lang="vi-VN" sz="3200" b="1" dirty="0">
                <a:solidFill>
                  <a:srgbClr val="0000FF"/>
                </a:solidFill>
                <a:latin typeface="Times New Roman" pitchFamily="18" charset="0"/>
              </a:rPr>
              <a:t>ơ</a:t>
            </a:r>
            <a:r>
              <a:rPr lang="en-US" sz="3200" b="1" dirty="0" err="1">
                <a:solidFill>
                  <a:srgbClr val="0000FF"/>
                </a:solidFill>
                <a:latin typeface="Times New Roman" pitchFamily="18" charset="0"/>
              </a:rPr>
              <a:t>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em</a:t>
            </a:r>
            <a:r>
              <a:rPr lang="en-US" sz="3200" b="1" dirty="0">
                <a:solidFill>
                  <a:srgbClr val="0000FF"/>
                </a:solidFill>
                <a:latin typeface="Times New Roman" pitchFamily="18" charset="0"/>
              </a:rPr>
              <a:t> </a:t>
            </a:r>
          </a:p>
          <a:p>
            <a:pPr algn="ctr"/>
            <a:r>
              <a:rPr lang="en-US" sz="3200" b="1" dirty="0" err="1">
                <a:solidFill>
                  <a:srgbClr val="0000FF"/>
                </a:solidFill>
                <a:latin typeface="Times New Roman" pitchFamily="18" charset="0"/>
              </a:rPr>
              <a:t>hoặc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bạn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xung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quanh</a:t>
            </a:r>
            <a:endParaRPr lang="en-US" sz="3200" b="1" dirty="0">
              <a:solidFill>
                <a:srgbClr val="0000FF"/>
              </a:solidFill>
              <a:latin typeface="Times New Roman" pitchFamily="18" charset="0"/>
            </a:endParaRPr>
          </a:p>
        </p:txBody>
      </p:sp>
    </p:spTree>
    <p:extLst>
      <p:ext uri="{BB962C8B-B14F-4D97-AF65-F5344CB8AC3E}">
        <p14:creationId xmlns:p14="http://schemas.microsoft.com/office/powerpoint/2010/main" val="3078736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85800"/>
            <a:ext cx="8229600" cy="527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7"/>
          <p:cNvSpPr>
            <a:spLocks noChangeArrowheads="1"/>
          </p:cNvSpPr>
          <p:nvPr/>
        </p:nvSpPr>
        <p:spPr bwMode="auto">
          <a:xfrm>
            <a:off x="4923430" y="-20472"/>
            <a:ext cx="3763370" cy="1163472"/>
          </a:xfrm>
          <a:prstGeom prst="wedgeEllipseCallout">
            <a:avLst>
              <a:gd name="adj1" fmla="val -46875"/>
              <a:gd name="adj2" fmla="val 79949"/>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Em không muốn làm nhà khoa học nữa, </a:t>
            </a:r>
            <a:r>
              <a:rPr lang="vi-VN" sz="1800" b="1" dirty="0">
                <a:latin typeface="Times New Roman" pitchFamily="18" charset="0"/>
              </a:rPr>
              <a:t>đ</a:t>
            </a:r>
            <a:r>
              <a:rPr lang="en-US" sz="1800" b="1" dirty="0">
                <a:latin typeface="Times New Roman" pitchFamily="18" charset="0"/>
              </a:rPr>
              <a:t>ịnh làm bà chủ gia </a:t>
            </a:r>
            <a:r>
              <a:rPr lang="vi-VN" sz="1800" b="1" dirty="0">
                <a:latin typeface="Times New Roman" pitchFamily="18" charset="0"/>
              </a:rPr>
              <a:t>đ</a:t>
            </a:r>
            <a:r>
              <a:rPr lang="en-US" sz="1800" b="1" dirty="0">
                <a:latin typeface="Times New Roman" pitchFamily="18" charset="0"/>
              </a:rPr>
              <a:t>ình </a:t>
            </a:r>
            <a:r>
              <a:rPr lang="en-US" sz="1800" b="1" dirty="0" smtClean="0">
                <a:latin typeface="Times New Roman" pitchFamily="18" charset="0"/>
              </a:rPr>
              <a:t>hả?</a:t>
            </a:r>
            <a:endParaRPr lang="en-US" sz="1800" b="1" dirty="0">
              <a:latin typeface="Times New Roman" pitchFamily="18" charset="0"/>
            </a:endParaRPr>
          </a:p>
        </p:txBody>
      </p:sp>
      <p:sp>
        <p:nvSpPr>
          <p:cNvPr id="7" name="Text Box 15"/>
          <p:cNvSpPr txBox="1">
            <a:spLocks noChangeArrowheads="1"/>
          </p:cNvSpPr>
          <p:nvPr/>
        </p:nvSpPr>
        <p:spPr bwMode="auto">
          <a:xfrm>
            <a:off x="685800" y="594360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làm thí nghiệm với </a:t>
            </a:r>
            <a:r>
              <a:rPr lang="vi-VN" sz="2800" b="1" dirty="0">
                <a:latin typeface="Times New Roman" pitchFamily="18" charset="0"/>
              </a:rPr>
              <a:t>đ</a:t>
            </a:r>
            <a:r>
              <a:rPr lang="en-US" sz="2800" b="1" dirty="0">
                <a:latin typeface="Times New Roman" pitchFamily="18" charset="0"/>
              </a:rPr>
              <a:t>ống bát </a:t>
            </a:r>
            <a:r>
              <a:rPr lang="vi-VN" sz="2800" b="1" dirty="0">
                <a:latin typeface="Times New Roman" pitchFamily="18" charset="0"/>
              </a:rPr>
              <a:t>đ</a:t>
            </a:r>
            <a:r>
              <a:rPr lang="en-US" sz="2800" b="1" dirty="0">
                <a:latin typeface="Times New Roman" pitchFamily="18" charset="0"/>
              </a:rPr>
              <a:t>ĩa. Anh trai xuất hiện và trêu em</a:t>
            </a:r>
          </a:p>
        </p:txBody>
      </p:sp>
    </p:spTree>
    <p:extLst>
      <p:ext uri="{BB962C8B-B14F-4D97-AF65-F5344CB8AC3E}">
        <p14:creationId xmlns:p14="http://schemas.microsoft.com/office/powerpoint/2010/main" val="3943353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ox(i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57200"/>
            <a:ext cx="7543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8"/>
          <p:cNvSpPr>
            <a:spLocks noChangeArrowheads="1"/>
          </p:cNvSpPr>
          <p:nvPr/>
        </p:nvSpPr>
        <p:spPr bwMode="auto">
          <a:xfrm>
            <a:off x="5654722" y="76200"/>
            <a:ext cx="2803478" cy="9906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Không tin thì anh hãy thử mà xem !</a:t>
            </a:r>
          </a:p>
        </p:txBody>
      </p:sp>
      <p:sp>
        <p:nvSpPr>
          <p:cNvPr id="7" name="Text Box 16"/>
          <p:cNvSpPr txBox="1">
            <a:spLocks noChangeArrowheads="1"/>
          </p:cNvSpPr>
          <p:nvPr/>
        </p:nvSpPr>
        <p:spPr bwMode="auto">
          <a:xfrm>
            <a:off x="228600" y="6106180"/>
            <a:ext cx="906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Ma-ri-a và anh trai tranh luận về </a:t>
            </a:r>
            <a:r>
              <a:rPr lang="vi-VN" sz="2800" b="1" dirty="0">
                <a:latin typeface="Times New Roman" pitchFamily="18" charset="0"/>
              </a:rPr>
              <a:t>đ</a:t>
            </a:r>
            <a:r>
              <a:rPr lang="en-US" sz="2800" b="1" dirty="0">
                <a:latin typeface="Times New Roman" pitchFamily="18" charset="0"/>
              </a:rPr>
              <a:t>iều cô bé phát hiện ra</a:t>
            </a:r>
          </a:p>
        </p:txBody>
      </p:sp>
    </p:spTree>
    <p:extLst>
      <p:ext uri="{BB962C8B-B14F-4D97-AF65-F5344CB8AC3E}">
        <p14:creationId xmlns:p14="http://schemas.microsoft.com/office/powerpoint/2010/main" val="2115257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30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8"/>
          <p:cNvSpPr>
            <a:spLocks noChangeArrowheads="1"/>
          </p:cNvSpPr>
          <p:nvPr/>
        </p:nvSpPr>
        <p:spPr bwMode="auto">
          <a:xfrm>
            <a:off x="2819400" y="152400"/>
            <a:ext cx="3657600" cy="1219200"/>
          </a:xfrm>
          <a:prstGeom prst="wedgeEllipseCallout">
            <a:avLst>
              <a:gd name="adj1" fmla="val -46616"/>
              <a:gd name="adj2" fmla="val 104167"/>
            </a:avLst>
          </a:prstGeom>
          <a:solidFill>
            <a:srgbClr val="FFFF00"/>
          </a:solidFill>
          <a:ln w="9525">
            <a:solidFill>
              <a:schemeClr val="tx1"/>
            </a:solidFill>
            <a:miter lim="800000"/>
            <a:headEnd/>
            <a:tailEnd/>
          </a:ln>
        </p:spPr>
        <p:txBody>
          <a:bodyPr/>
          <a:lstStyle/>
          <a:p>
            <a:pPr algn="ctr"/>
            <a:r>
              <a:rPr lang="en-US" sz="1800" b="1" dirty="0">
                <a:latin typeface="Times New Roman" pitchFamily="18" charset="0"/>
              </a:rPr>
              <a:t>Đó là vì có lực ma sát. Các con lớn lên thì sẽ biết thôi mà !</a:t>
            </a:r>
          </a:p>
        </p:txBody>
      </p:sp>
      <p:sp>
        <p:nvSpPr>
          <p:cNvPr id="7" name="Text Box 18"/>
          <p:cNvSpPr txBox="1">
            <a:spLocks noChangeArrowheads="1"/>
          </p:cNvSpPr>
          <p:nvPr/>
        </p:nvSpPr>
        <p:spPr bwMode="auto">
          <a:xfrm>
            <a:off x="1143000" y="5943600"/>
            <a:ext cx="693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2800" b="1" dirty="0">
                <a:latin typeface="Times New Roman" pitchFamily="18" charset="0"/>
              </a:rPr>
              <a:t>Ng</a:t>
            </a:r>
            <a:r>
              <a:rPr lang="vi-VN" sz="2800" b="1" dirty="0">
                <a:latin typeface="Times New Roman" pitchFamily="18" charset="0"/>
              </a:rPr>
              <a:t>ư</a:t>
            </a:r>
            <a:r>
              <a:rPr lang="en-US" sz="2800" b="1" dirty="0">
                <a:latin typeface="Times New Roman" pitchFamily="18" charset="0"/>
              </a:rPr>
              <a:t>ời cha ôn tồn giải thích cho hai con</a:t>
            </a:r>
          </a:p>
        </p:txBody>
      </p:sp>
    </p:spTree>
    <p:extLst>
      <p:ext uri="{BB962C8B-B14F-4D97-AF65-F5344CB8AC3E}">
        <p14:creationId xmlns:p14="http://schemas.microsoft.com/office/powerpoint/2010/main" val="2168877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304800" y="381000"/>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smtClean="0">
                <a:solidFill>
                  <a:srgbClr val="0000FF"/>
                </a:solidFill>
                <a:latin typeface="Times New Roman" pitchFamily="18" charset="0"/>
              </a:rPr>
              <a:t>1. Theo </a:t>
            </a:r>
            <a:r>
              <a:rPr lang="en-US" sz="3600" b="1" dirty="0">
                <a:solidFill>
                  <a:srgbClr val="0000FF"/>
                </a:solidFill>
                <a:latin typeface="Times New Roman" pitchFamily="18" charset="0"/>
              </a:rPr>
              <a:t>em Ma-ri-a là ng</a:t>
            </a:r>
            <a:r>
              <a:rPr lang="vi-VN" sz="3600" b="1" dirty="0">
                <a:solidFill>
                  <a:srgbClr val="0000FF"/>
                </a:solidFill>
                <a:latin typeface="Times New Roman" pitchFamily="18" charset="0"/>
              </a:rPr>
              <a:t>ư</a:t>
            </a:r>
            <a:r>
              <a:rPr lang="en-US" sz="3600" b="1" dirty="0">
                <a:solidFill>
                  <a:srgbClr val="0000FF"/>
                </a:solidFill>
                <a:latin typeface="Times New Roman" pitchFamily="18" charset="0"/>
              </a:rPr>
              <a:t>ời nh</a:t>
            </a:r>
            <a:r>
              <a:rPr lang="vi-VN" sz="3600" b="1" dirty="0">
                <a:solidFill>
                  <a:srgbClr val="0000FF"/>
                </a:solidFill>
                <a:latin typeface="Times New Roman" pitchFamily="18" charset="0"/>
              </a:rPr>
              <a:t>ư</a:t>
            </a:r>
            <a:r>
              <a:rPr lang="en-US" sz="3600" b="1" dirty="0">
                <a:solidFill>
                  <a:srgbClr val="0000FF"/>
                </a:solidFill>
                <a:latin typeface="Times New Roman" pitchFamily="18" charset="0"/>
              </a:rPr>
              <a:t> thế nào?</a:t>
            </a:r>
          </a:p>
        </p:txBody>
      </p:sp>
      <p:sp>
        <p:nvSpPr>
          <p:cNvPr id="14" name="Text Box 6"/>
          <p:cNvSpPr txBox="1">
            <a:spLocks noChangeArrowheads="1"/>
          </p:cNvSpPr>
          <p:nvPr/>
        </p:nvSpPr>
        <p:spPr bwMode="auto">
          <a:xfrm>
            <a:off x="228600" y="1371600"/>
            <a:ext cx="8686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smtClean="0">
                <a:latin typeface="Times New Roman" pitchFamily="18" charset="0"/>
              </a:rPr>
              <a:t>	</a:t>
            </a:r>
            <a:r>
              <a:rPr lang="en-US" sz="4000" b="1" dirty="0" smtClean="0">
                <a:latin typeface="Times New Roman" pitchFamily="18" charset="0"/>
              </a:rPr>
              <a:t>Ma-ri-a </a:t>
            </a:r>
            <a:r>
              <a:rPr lang="en-US" sz="4000" b="1" dirty="0">
                <a:latin typeface="Times New Roman" pitchFamily="18" charset="0"/>
              </a:rPr>
              <a:t>là ng</a:t>
            </a:r>
            <a:r>
              <a:rPr lang="vi-VN" sz="4000" b="1" dirty="0">
                <a:latin typeface="Times New Roman" pitchFamily="18" charset="0"/>
              </a:rPr>
              <a:t>ư</a:t>
            </a:r>
            <a:r>
              <a:rPr lang="en-US" sz="4000" b="1" dirty="0">
                <a:latin typeface="Times New Roman" pitchFamily="18" charset="0"/>
              </a:rPr>
              <a:t>ời ham thích quan sát, chịu suy nghĩ nên </a:t>
            </a:r>
            <a:r>
              <a:rPr lang="vi-VN" sz="4000" b="1" dirty="0">
                <a:latin typeface="Times New Roman" pitchFamily="18" charset="0"/>
              </a:rPr>
              <a:t>đ</a:t>
            </a:r>
            <a:r>
              <a:rPr lang="en-US" sz="4000" b="1" dirty="0">
                <a:latin typeface="Times New Roman" pitchFamily="18" charset="0"/>
              </a:rPr>
              <a:t>ã phát hiện ra một quy luật của tự nhiên.</a:t>
            </a:r>
          </a:p>
        </p:txBody>
      </p:sp>
      <p:sp>
        <p:nvSpPr>
          <p:cNvPr id="15" name="Text Box 7"/>
          <p:cNvSpPr txBox="1">
            <a:spLocks noChangeArrowheads="1"/>
          </p:cNvSpPr>
          <p:nvPr/>
        </p:nvSpPr>
        <p:spPr bwMode="auto">
          <a:xfrm>
            <a:off x="228600" y="3505200"/>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600" b="1" dirty="0" smtClean="0">
                <a:solidFill>
                  <a:srgbClr val="0000FF"/>
                </a:solidFill>
                <a:latin typeface="Times New Roman" pitchFamily="18" charset="0"/>
              </a:rPr>
              <a:t>2. Câu </a:t>
            </a:r>
            <a:r>
              <a:rPr lang="en-US" sz="3600" b="1" dirty="0">
                <a:solidFill>
                  <a:srgbClr val="0000FF"/>
                </a:solidFill>
                <a:latin typeface="Times New Roman" pitchFamily="18" charset="0"/>
              </a:rPr>
              <a:t>chuyện giúp chúng ta hiểu ra </a:t>
            </a:r>
            <a:r>
              <a:rPr lang="vi-VN" sz="3600" b="1" dirty="0">
                <a:solidFill>
                  <a:srgbClr val="0000FF"/>
                </a:solidFill>
                <a:latin typeface="Times New Roman" pitchFamily="18" charset="0"/>
              </a:rPr>
              <a:t>đ</a:t>
            </a:r>
            <a:r>
              <a:rPr lang="en-US" sz="3600" b="1" dirty="0">
                <a:solidFill>
                  <a:srgbClr val="0000FF"/>
                </a:solidFill>
                <a:latin typeface="Times New Roman" pitchFamily="18" charset="0"/>
              </a:rPr>
              <a:t>iều gì?</a:t>
            </a:r>
          </a:p>
        </p:txBody>
      </p:sp>
      <p:sp>
        <p:nvSpPr>
          <p:cNvPr id="16" name="Text Box 8"/>
          <p:cNvSpPr txBox="1">
            <a:spLocks noChangeArrowheads="1"/>
          </p:cNvSpPr>
          <p:nvPr/>
        </p:nvSpPr>
        <p:spPr bwMode="auto">
          <a:xfrm>
            <a:off x="304800" y="4648200"/>
            <a:ext cx="883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3200" b="1" dirty="0" smtClean="0">
                <a:latin typeface="Times New Roman" pitchFamily="18" charset="0"/>
              </a:rPr>
              <a:t>	</a:t>
            </a:r>
            <a:r>
              <a:rPr lang="en-US" sz="4000" b="1" dirty="0" smtClean="0">
                <a:latin typeface="Times New Roman" pitchFamily="18" charset="0"/>
              </a:rPr>
              <a:t>Chỉ </a:t>
            </a:r>
            <a:r>
              <a:rPr lang="en-US" sz="4000" b="1" dirty="0">
                <a:latin typeface="Times New Roman" pitchFamily="18" charset="0"/>
              </a:rPr>
              <a:t>có tự tay làm thí nghiệm thì mới khẳng </a:t>
            </a:r>
            <a:r>
              <a:rPr lang="vi-VN" sz="4000" b="1" dirty="0">
                <a:latin typeface="Times New Roman" pitchFamily="18" charset="0"/>
              </a:rPr>
              <a:t>đ</a:t>
            </a:r>
            <a:r>
              <a:rPr lang="en-US" sz="4000" b="1" dirty="0">
                <a:latin typeface="Times New Roman" pitchFamily="18" charset="0"/>
              </a:rPr>
              <a:t>ịnh kết luận của mình là </a:t>
            </a:r>
            <a:r>
              <a:rPr lang="vi-VN" sz="4000" b="1" dirty="0">
                <a:latin typeface="Times New Roman" pitchFamily="18" charset="0"/>
              </a:rPr>
              <a:t>đ</a:t>
            </a:r>
            <a:r>
              <a:rPr lang="en-US" sz="4000" b="1" dirty="0">
                <a:latin typeface="Times New Roman" pitchFamily="18" charset="0"/>
              </a:rPr>
              <a:t>úng.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strips(downLeft)">
                                      <p:cBhvr>
                                        <p:cTn id="12" dur="500"/>
                                        <p:tgtEl>
                                          <p:spTgt spid="1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Left)">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strips(down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28600" y="304800"/>
            <a:ext cx="8610600" cy="5770811"/>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a:latin typeface="Times New Roman" pitchFamily="18" charset="0"/>
              </a:rPr>
              <a:t> </a:t>
            </a:r>
            <a:r>
              <a:rPr lang="en-US" sz="7200" b="1" dirty="0">
                <a:solidFill>
                  <a:srgbClr val="FF0000"/>
                </a:solidFill>
                <a:latin typeface="Times New Roman" pitchFamily="18" charset="0"/>
              </a:rPr>
              <a:t>Ý nghĩa: </a:t>
            </a:r>
            <a:endParaRPr lang="en-US" sz="6600" b="1" dirty="0" smtClean="0">
              <a:solidFill>
                <a:srgbClr val="FF0000"/>
              </a:solidFill>
              <a:latin typeface="Times New Roman" pitchFamily="18" charset="0"/>
            </a:endParaRPr>
          </a:p>
          <a:p>
            <a:pPr algn="just" eaLnBrk="0" hangingPunct="0">
              <a:spcBef>
                <a:spcPct val="50000"/>
              </a:spcBef>
            </a:pPr>
            <a:r>
              <a:rPr lang="en-US" sz="6600" b="1" dirty="0" smtClean="0">
                <a:latin typeface="Times New Roman" pitchFamily="18" charset="0"/>
              </a:rPr>
              <a:t>Nếu </a:t>
            </a:r>
            <a:r>
              <a:rPr lang="en-US" sz="6600" b="1" dirty="0">
                <a:latin typeface="Times New Roman" pitchFamily="18" charset="0"/>
              </a:rPr>
              <a:t>chịu khó tìm hiểu thế giới xung quanh, ta sẽ phát hiện ra nhiều điều lí thú và bổ ích.</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8"/>
          <p:cNvSpPr>
            <a:spLocks noChangeArrowheads="1"/>
          </p:cNvSpPr>
          <p:nvPr/>
        </p:nvSpPr>
        <p:spPr bwMode="auto">
          <a:xfrm>
            <a:off x="1066800" y="1828800"/>
            <a:ext cx="7162800" cy="3200400"/>
          </a:xfrm>
          <a:prstGeom prst="horizontalScroll">
            <a:avLst>
              <a:gd name="adj" fmla="val 12500"/>
            </a:avLst>
          </a:prstGeom>
          <a:solidFill>
            <a:srgbClr val="FAECC8"/>
          </a:solidFill>
          <a:ln w="9525">
            <a:solidFill>
              <a:schemeClr val="tx1"/>
            </a:solidFill>
            <a:round/>
            <a:headEnd/>
            <a:tailEnd/>
          </a:ln>
        </p:spPr>
        <p:txBody>
          <a:bodyPr wrap="none" anchor="ctr"/>
          <a:lstStyle/>
          <a:p>
            <a:pPr algn="ctr"/>
            <a:r>
              <a:rPr lang="en-US" sz="4400" b="1" dirty="0">
                <a:solidFill>
                  <a:srgbClr val="0000FF"/>
                </a:solidFill>
                <a:latin typeface="Times New Roman" pitchFamily="18" charset="0"/>
              </a:rPr>
              <a:t>Thảo luận nhóm </a:t>
            </a:r>
            <a:r>
              <a:rPr lang="en-US" sz="4400" b="1" dirty="0" smtClean="0">
                <a:solidFill>
                  <a:srgbClr val="0000FF"/>
                </a:solidFill>
                <a:latin typeface="Times New Roman" pitchFamily="18" charset="0"/>
              </a:rPr>
              <a:t>kể nối tiếp</a:t>
            </a:r>
          </a:p>
          <a:p>
            <a:pPr algn="ctr"/>
            <a:r>
              <a:rPr lang="en-US" sz="4400" b="1" dirty="0" smtClean="0">
                <a:solidFill>
                  <a:srgbClr val="0000FF"/>
                </a:solidFill>
                <a:latin typeface="Times New Roman" pitchFamily="18" charset="0"/>
              </a:rPr>
              <a:t> toàn bộ câu chuyện.</a:t>
            </a:r>
            <a:endParaRPr lang="en-US" sz="4400" b="1" dirty="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
            <a:ext cx="411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8"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76200"/>
            <a:ext cx="434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9" descr="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748213"/>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2590800"/>
            <a:ext cx="411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2590800"/>
            <a:ext cx="4267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3"/>
          <p:cNvSpPr txBox="1">
            <a:spLocks noChangeArrowheads="1"/>
          </p:cNvSpPr>
          <p:nvPr/>
        </p:nvSpPr>
        <p:spPr bwMode="auto">
          <a:xfrm>
            <a:off x="804863" y="2047875"/>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phát hiện ra hiện t</a:t>
            </a:r>
            <a:r>
              <a:rPr lang="vi-VN" sz="1800" b="1" dirty="0">
                <a:latin typeface="Times New Roman" pitchFamily="18" charset="0"/>
              </a:rPr>
              <a:t>ư</a:t>
            </a:r>
            <a:r>
              <a:rPr lang="en-US" sz="1800" b="1" dirty="0">
                <a:latin typeface="Times New Roman" pitchFamily="18" charset="0"/>
              </a:rPr>
              <a:t>ợng kì lạ</a:t>
            </a:r>
          </a:p>
        </p:txBody>
      </p:sp>
      <p:sp>
        <p:nvSpPr>
          <p:cNvPr id="17" name="Text Box 15"/>
          <p:cNvSpPr txBox="1">
            <a:spLocks noChangeArrowheads="1"/>
          </p:cNvSpPr>
          <p:nvPr/>
        </p:nvSpPr>
        <p:spPr bwMode="auto">
          <a:xfrm>
            <a:off x="842963" y="4138613"/>
            <a:ext cx="381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làm thí nghiệm với </a:t>
            </a:r>
            <a:r>
              <a:rPr lang="vi-VN" sz="1800" b="1" dirty="0">
                <a:latin typeface="Times New Roman" pitchFamily="18" charset="0"/>
              </a:rPr>
              <a:t>đ</a:t>
            </a:r>
            <a:r>
              <a:rPr lang="en-US" sz="1800" b="1" dirty="0">
                <a:latin typeface="Times New Roman" pitchFamily="18" charset="0"/>
              </a:rPr>
              <a:t>ống bát </a:t>
            </a:r>
            <a:r>
              <a:rPr lang="vi-VN" sz="1800" b="1" dirty="0">
                <a:latin typeface="Times New Roman" pitchFamily="18" charset="0"/>
              </a:rPr>
              <a:t>đ</a:t>
            </a:r>
            <a:r>
              <a:rPr lang="en-US" sz="1800" b="1" dirty="0">
                <a:latin typeface="Times New Roman" pitchFamily="18" charset="0"/>
              </a:rPr>
              <a:t>ĩa. Anh trai xuất hiện và trêu em</a:t>
            </a:r>
          </a:p>
        </p:txBody>
      </p:sp>
      <p:sp>
        <p:nvSpPr>
          <p:cNvPr id="18" name="Text Box 16"/>
          <p:cNvSpPr txBox="1">
            <a:spLocks noChangeArrowheads="1"/>
          </p:cNvSpPr>
          <p:nvPr/>
        </p:nvSpPr>
        <p:spPr bwMode="auto">
          <a:xfrm>
            <a:off x="4953000" y="4157663"/>
            <a:ext cx="381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và anh trai tranh luận về </a:t>
            </a:r>
            <a:r>
              <a:rPr lang="vi-VN" sz="1800" b="1" dirty="0">
                <a:latin typeface="Times New Roman" pitchFamily="18" charset="0"/>
              </a:rPr>
              <a:t>đ</a:t>
            </a:r>
            <a:r>
              <a:rPr lang="en-US" sz="1800" b="1" dirty="0">
                <a:latin typeface="Times New Roman" pitchFamily="18" charset="0"/>
              </a:rPr>
              <a:t>iều cô bé phát hiện ra</a:t>
            </a:r>
          </a:p>
        </p:txBody>
      </p:sp>
      <p:sp>
        <p:nvSpPr>
          <p:cNvPr id="19" name="Text Box 17"/>
          <p:cNvSpPr txBox="1">
            <a:spLocks noChangeArrowheads="1"/>
          </p:cNvSpPr>
          <p:nvPr/>
        </p:nvSpPr>
        <p:spPr bwMode="auto">
          <a:xfrm>
            <a:off x="4876800" y="19812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Ma-ri-a tò mò lẻn ra khỏi phòng khách </a:t>
            </a:r>
            <a:r>
              <a:rPr lang="vi-VN" sz="1800" b="1" dirty="0">
                <a:latin typeface="Times New Roman" pitchFamily="18" charset="0"/>
              </a:rPr>
              <a:t>đ</a:t>
            </a:r>
            <a:r>
              <a:rPr lang="en-US" sz="1800" b="1" dirty="0">
                <a:latin typeface="Times New Roman" pitchFamily="18" charset="0"/>
              </a:rPr>
              <a:t>ể làm thí nghiệm</a:t>
            </a:r>
          </a:p>
        </p:txBody>
      </p:sp>
      <p:sp>
        <p:nvSpPr>
          <p:cNvPr id="20" name="Text Box 18"/>
          <p:cNvSpPr txBox="1">
            <a:spLocks noChangeArrowheads="1"/>
          </p:cNvSpPr>
          <p:nvPr/>
        </p:nvSpPr>
        <p:spPr bwMode="auto">
          <a:xfrm>
            <a:off x="2438400" y="6448425"/>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a:solidFill>
                  <a:schemeClr val="tx1"/>
                </a:solidFill>
                <a:latin typeface="Arial" charset="0"/>
              </a:defRPr>
            </a:lvl1pPr>
            <a:lvl2pPr marL="742950" indent="-285750" eaLnBrk="0" hangingPunct="0">
              <a:defRPr sz="4800">
                <a:solidFill>
                  <a:schemeClr val="tx1"/>
                </a:solidFill>
                <a:latin typeface="Arial" charset="0"/>
              </a:defRPr>
            </a:lvl2pPr>
            <a:lvl3pPr marL="1143000" indent="-228600" eaLnBrk="0" hangingPunct="0">
              <a:defRPr sz="4800">
                <a:solidFill>
                  <a:schemeClr val="tx1"/>
                </a:solidFill>
                <a:latin typeface="Arial" charset="0"/>
              </a:defRPr>
            </a:lvl3pPr>
            <a:lvl4pPr marL="1600200" indent="-228600" eaLnBrk="0" hangingPunct="0">
              <a:defRPr sz="4800">
                <a:solidFill>
                  <a:schemeClr val="tx1"/>
                </a:solidFill>
                <a:latin typeface="Arial" charset="0"/>
              </a:defRPr>
            </a:lvl4pPr>
            <a:lvl5pPr marL="2057400" indent="-228600" eaLnBrk="0" hangingPunct="0">
              <a:defRPr sz="4800">
                <a:solidFill>
                  <a:schemeClr val="tx1"/>
                </a:solidFill>
                <a:latin typeface="Arial" charset="0"/>
              </a:defRPr>
            </a:lvl5pPr>
            <a:lvl6pPr marL="2514600" indent="-228600" eaLnBrk="0" fontAlgn="base" hangingPunct="0">
              <a:spcBef>
                <a:spcPct val="0"/>
              </a:spcBef>
              <a:spcAft>
                <a:spcPct val="0"/>
              </a:spcAft>
              <a:defRPr sz="4800">
                <a:solidFill>
                  <a:schemeClr val="tx1"/>
                </a:solidFill>
                <a:latin typeface="Arial" charset="0"/>
              </a:defRPr>
            </a:lvl6pPr>
            <a:lvl7pPr marL="2971800" indent="-228600" eaLnBrk="0" fontAlgn="base" hangingPunct="0">
              <a:spcBef>
                <a:spcPct val="0"/>
              </a:spcBef>
              <a:spcAft>
                <a:spcPct val="0"/>
              </a:spcAft>
              <a:defRPr sz="4800">
                <a:solidFill>
                  <a:schemeClr val="tx1"/>
                </a:solidFill>
                <a:latin typeface="Arial" charset="0"/>
              </a:defRPr>
            </a:lvl7pPr>
            <a:lvl8pPr marL="3429000" indent="-228600" eaLnBrk="0" fontAlgn="base" hangingPunct="0">
              <a:spcBef>
                <a:spcPct val="0"/>
              </a:spcBef>
              <a:spcAft>
                <a:spcPct val="0"/>
              </a:spcAft>
              <a:defRPr sz="4800">
                <a:solidFill>
                  <a:schemeClr val="tx1"/>
                </a:solidFill>
                <a:latin typeface="Arial" charset="0"/>
              </a:defRPr>
            </a:lvl8pPr>
            <a:lvl9pPr marL="3886200" indent="-228600" eaLnBrk="0" fontAlgn="base" hangingPunct="0">
              <a:spcBef>
                <a:spcPct val="0"/>
              </a:spcBef>
              <a:spcAft>
                <a:spcPct val="0"/>
              </a:spcAft>
              <a:defRPr sz="4800">
                <a:solidFill>
                  <a:schemeClr val="tx1"/>
                </a:solidFill>
                <a:latin typeface="Arial" charset="0"/>
              </a:defRPr>
            </a:lvl9pPr>
          </a:lstStyle>
          <a:p>
            <a:pPr eaLnBrk="1" hangingPunct="1">
              <a:spcBef>
                <a:spcPct val="50000"/>
              </a:spcBef>
            </a:pPr>
            <a:r>
              <a:rPr lang="en-US" sz="1800" b="1" dirty="0">
                <a:latin typeface="Times New Roman" pitchFamily="18" charset="0"/>
              </a:rPr>
              <a:t>Ng</a:t>
            </a:r>
            <a:r>
              <a:rPr lang="vi-VN" sz="1800" b="1" dirty="0">
                <a:latin typeface="Times New Roman" pitchFamily="18" charset="0"/>
              </a:rPr>
              <a:t>ư</a:t>
            </a:r>
            <a:r>
              <a:rPr lang="en-US" sz="1800" b="1" dirty="0">
                <a:latin typeface="Times New Roman" pitchFamily="18" charset="0"/>
              </a:rPr>
              <a:t>ời cha ôn tồn giải thích cho hai con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downLeft)">
                                      <p:cBhvr>
                                        <p:cTn id="10" dur="500"/>
                                        <p:tgtEl>
                                          <p:spTgt spid="1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strips(downLeft)">
                                      <p:cBhvr>
                                        <p:cTn id="16" dur="500"/>
                                        <p:tgtEl>
                                          <p:spTgt spid="18"/>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strips(down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8" descr="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52400"/>
            <a:ext cx="8458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ubtitle 11"/>
          <p:cNvSpPr txBox="1">
            <a:spLocks/>
          </p:cNvSpPr>
          <p:nvPr/>
        </p:nvSpPr>
        <p:spPr bwMode="auto">
          <a:xfrm>
            <a:off x="3200400" y="2327275"/>
            <a:ext cx="4495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80000"/>
              </a:lnSpc>
              <a:buFontTx/>
              <a:buNone/>
            </a:pPr>
            <a:r>
              <a:rPr lang="en-US" altLang="en-US" sz="6600" b="1" dirty="0" err="1" smtClean="0">
                <a:solidFill>
                  <a:srgbClr val="FF0000"/>
                </a:solidFill>
                <a:latin typeface="Times New Roman" panose="02020603050405020304" pitchFamily="18" charset="0"/>
                <a:cs typeface="Times New Roman" panose="02020603050405020304" pitchFamily="18" charset="0"/>
              </a:rPr>
              <a:t>Khám</a:t>
            </a:r>
            <a:r>
              <a:rPr lang="en-US" altLang="en-US" sz="6600" b="1" dirty="0" smtClean="0">
                <a:solidFill>
                  <a:srgbClr val="FF0000"/>
                </a:solidFill>
                <a:latin typeface="Times New Roman" panose="02020603050405020304" pitchFamily="18" charset="0"/>
                <a:cs typeface="Times New Roman" panose="02020603050405020304" pitchFamily="18" charset="0"/>
              </a:rPr>
              <a:t> </a:t>
            </a:r>
            <a:r>
              <a:rPr lang="en-US" altLang="en-US" sz="6600" b="1" dirty="0" err="1" smtClean="0">
                <a:solidFill>
                  <a:srgbClr val="FF0000"/>
                </a:solidFill>
                <a:latin typeface="Times New Roman" panose="02020603050405020304" pitchFamily="18" charset="0"/>
                <a:cs typeface="Times New Roman" panose="02020603050405020304" pitchFamily="18" charset="0"/>
              </a:rPr>
              <a:t>phá</a:t>
            </a:r>
            <a:endParaRPr lang="en-US" alt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587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p:txBody>
          <a:bodyPr/>
          <a:lstStyle/>
          <a:p>
            <a:pPr eaLnBrk="1" hangingPunct="1"/>
            <a:endParaRPr lang="en-US" smtClean="0"/>
          </a:p>
        </p:txBody>
      </p:sp>
      <p:graphicFrame>
        <p:nvGraphicFramePr>
          <p:cNvPr id="12293" name="Object 5"/>
          <p:cNvGraphicFramePr>
            <a:graphicFrameLocks noGrp="1" noChangeAspect="1"/>
          </p:cNvGraphicFramePr>
          <p:nvPr>
            <p:ph idx="1"/>
          </p:nvPr>
        </p:nvGraphicFramePr>
        <p:xfrm>
          <a:off x="0" y="0"/>
          <a:ext cx="9144000" cy="5638800"/>
        </p:xfrm>
        <a:graphic>
          <a:graphicData uri="http://schemas.openxmlformats.org/presentationml/2006/ole">
            <mc:AlternateContent xmlns:mc="http://schemas.openxmlformats.org/markup-compatibility/2006">
              <mc:Choice xmlns:v="urn:schemas-microsoft-com:vml" Requires="v">
                <p:oleObj spid="_x0000_s1035" name="Bitmap Image" r:id="rId4" imgW="1609524" imgH="1314286" progId="PBrush">
                  <p:embed/>
                </p:oleObj>
              </mc:Choice>
              <mc:Fallback>
                <p:oleObj name="Bitmap Image" r:id="rId4" imgW="1609524" imgH="1314286"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Text Box 8"/>
          <p:cNvSpPr txBox="1">
            <a:spLocks noChangeArrowheads="1"/>
          </p:cNvSpPr>
          <p:nvPr/>
        </p:nvSpPr>
        <p:spPr bwMode="auto">
          <a:xfrm>
            <a:off x="0" y="5575300"/>
            <a:ext cx="9144000" cy="1282700"/>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a:latin typeface="Times New Roman" pitchFamily="18" charset="0"/>
              </a:rPr>
              <a:t>     </a:t>
            </a:r>
            <a:r>
              <a:rPr lang="en-US" sz="2800" b="1" dirty="0">
                <a:solidFill>
                  <a:srgbClr val="0000FF"/>
                </a:solidFill>
                <a:latin typeface="Times New Roman" pitchFamily="18" charset="0"/>
              </a:rPr>
              <a:t>Nữ bác học người Đức Ma-ri-a Gô-e-pớt May-ơ </a:t>
            </a:r>
          </a:p>
          <a:p>
            <a:pPr algn="ctr" eaLnBrk="0" hangingPunct="0">
              <a:spcBef>
                <a:spcPct val="50000"/>
              </a:spcBef>
            </a:pPr>
            <a:r>
              <a:rPr lang="en-US" sz="2800" b="1" dirty="0">
                <a:solidFill>
                  <a:srgbClr val="0000FF"/>
                </a:solidFill>
                <a:latin typeface="Times New Roman" pitchFamily="18" charset="0"/>
              </a:rPr>
              <a:t>(1906-1972)</a:t>
            </a:r>
          </a:p>
        </p:txBody>
      </p:sp>
    </p:spTree>
  </p:cSld>
  <p:clrMapOvr>
    <a:masterClrMapping/>
  </p:clrMapOvr>
  <p:transition spd="med">
    <p:comb dir="vert"/>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amond(in)">
                                      <p:cBhvr>
                                        <p:cTn id="7" dur="500"/>
                                        <p:tgtEl>
                                          <p:spTgt spid="1229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296"/>
                                        </p:tgtEl>
                                        <p:attrNameLst>
                                          <p:attrName>style.visibility</p:attrName>
                                        </p:attrNameLst>
                                      </p:cBhvr>
                                      <p:to>
                                        <p:strVal val="visible"/>
                                      </p:to>
                                    </p:set>
                                    <p:animEffect transition="in" filter="randombar(horizontal)">
                                      <p:cBhvr>
                                        <p:cTn id="10" dur="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6001643"/>
          </a:xfrm>
          <a:prstGeom prst="rect">
            <a:avLst/>
          </a:prstGeom>
          <a:noFill/>
        </p:spPr>
        <p:txBody>
          <a:bodyPr wrap="square" rtlCol="0">
            <a:spAutoFit/>
          </a:bodyPr>
          <a:lstStyle/>
          <a:p>
            <a:pPr algn="ctr"/>
            <a:r>
              <a:rPr lang="en-US" sz="2400" dirty="0" smtClean="0"/>
              <a:t>  </a:t>
            </a:r>
            <a:r>
              <a:rPr lang="en-US" sz="2400" dirty="0" smtClean="0">
                <a:solidFill>
                  <a:srgbClr val="0000FF"/>
                </a:solidFill>
              </a:rPr>
              <a:t>MỘT PHÁT MINH NHO NHỎ</a:t>
            </a:r>
          </a:p>
          <a:p>
            <a:pPr algn="ctr"/>
            <a:endParaRPr lang="en-US" sz="2400" dirty="0" smtClean="0">
              <a:solidFill>
                <a:srgbClr val="0000FF"/>
              </a:solidFill>
            </a:endParaRPr>
          </a:p>
          <a:p>
            <a:r>
              <a:rPr lang="en-US" sz="2400" dirty="0" smtClean="0">
                <a:solidFill>
                  <a:srgbClr val="0000FF"/>
                </a:solidFill>
              </a:rPr>
              <a:t>     </a:t>
            </a:r>
            <a:r>
              <a:rPr lang="vi-VN" sz="2400" dirty="0" smtClean="0">
                <a:solidFill>
                  <a:srgbClr val="0000FF"/>
                </a:solidFill>
              </a:rPr>
              <a:t>Ma-ri-a </a:t>
            </a:r>
            <a:r>
              <a:rPr lang="vi-VN" sz="2400" dirty="0">
                <a:solidFill>
                  <a:srgbClr val="0000FF"/>
                </a:solidFill>
              </a:rPr>
              <a:t>là một cô bé rất thích quan sát. Một hôm trong phòng khách, cô bé nhận thấy mỗi lần gia nhân bưng trà lên, bát đựng trà thoạt đầu rất dễ trượt trong đĩa. Nhưng khi nước trà rớt ra đĩa thì dù tay của gia nhân đó run rẩy tới mức nào đi nữa, chiếc đĩa có bị </a:t>
            </a:r>
            <a:r>
              <a:rPr lang="vi-VN" sz="2400" dirty="0" smtClean="0">
                <a:solidFill>
                  <a:srgbClr val="0000FF"/>
                </a:solidFill>
              </a:rPr>
              <a:t>nghiêng</a:t>
            </a:r>
            <a:endParaRPr lang="en-US" sz="2400" dirty="0" smtClean="0">
              <a:solidFill>
                <a:srgbClr val="0000FF"/>
              </a:solidFill>
            </a:endParaRPr>
          </a:p>
          <a:p>
            <a:r>
              <a:rPr lang="vi-VN" sz="2400" dirty="0" smtClean="0">
                <a:solidFill>
                  <a:srgbClr val="0000FF"/>
                </a:solidFill>
              </a:rPr>
              <a:t>đi </a:t>
            </a:r>
            <a:r>
              <a:rPr lang="vi-VN" sz="2400" dirty="0">
                <a:solidFill>
                  <a:srgbClr val="0000FF"/>
                </a:solidFill>
              </a:rPr>
              <a:t>nhiều hơn nữa thì bát nước trà vẫn như dính trên đĩa, không hề di chuyển. Cái đĩa và cái bát đựng trà đã hấp dẫn cô bé.</a:t>
            </a:r>
          </a:p>
          <a:p>
            <a:r>
              <a:rPr lang="vi-VN" sz="2400" dirty="0">
                <a:solidFill>
                  <a:srgbClr val="0000FF"/>
                </a:solidFill>
              </a:rPr>
              <a:t>"Thế là vì sao nhỉ? Mình nhất định phải tìm hiểu cho rõ". Ma-ri-a nghĩ vậy, rồi lẻn ra khỏi phòng khách, bắt đầu làm thí nghiệm.</a:t>
            </a:r>
          </a:p>
          <a:p>
            <a:r>
              <a:rPr lang="vi-VN" sz="2400" dirty="0">
                <a:solidFill>
                  <a:srgbClr val="0000FF"/>
                </a:solidFill>
              </a:rPr>
              <a:t>Không thấy Ma-ri-a đâu, anh trai của cô bé bèn chạy đi tìm. Khi đi ngang qua nhà bếp, cậu bỗng nhìn thấy Ma-ri-a đang làm gì đó với đống bát đĩa trên bàn ăn, bèn trêu em:</a:t>
            </a:r>
          </a:p>
          <a:p>
            <a:r>
              <a:rPr lang="vi-VN" sz="2400" dirty="0">
                <a:solidFill>
                  <a:srgbClr val="0000FF"/>
                </a:solidFill>
              </a:rPr>
              <a:t>- Em không muốn làm nhà khoa học nữa, định làm bà chủ gia đình hả </a:t>
            </a:r>
            <a:r>
              <a:rPr lang="vi-VN" sz="2400" dirty="0" smtClean="0">
                <a:solidFill>
                  <a:srgbClr val="0000FF"/>
                </a:solidFill>
              </a:rPr>
              <a:t>?</a:t>
            </a:r>
            <a:endParaRPr lang="vi-VN" sz="2400" dirty="0">
              <a:solidFill>
                <a:srgbClr val="0000FF"/>
              </a:solidFill>
            </a:endParaRPr>
          </a:p>
        </p:txBody>
      </p:sp>
    </p:spTree>
    <p:extLst>
      <p:ext uri="{BB962C8B-B14F-4D97-AF65-F5344CB8AC3E}">
        <p14:creationId xmlns:p14="http://schemas.microsoft.com/office/powerpoint/2010/main" val="91413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763000" cy="6001643"/>
          </a:xfrm>
          <a:prstGeom prst="rect">
            <a:avLst/>
          </a:prstGeom>
          <a:noFill/>
        </p:spPr>
        <p:txBody>
          <a:bodyPr wrap="square" rtlCol="0">
            <a:spAutoFit/>
          </a:bodyPr>
          <a:lstStyle/>
          <a:p>
            <a:pPr algn="just"/>
            <a:r>
              <a:rPr lang="en-US" sz="2400" dirty="0" smtClean="0">
                <a:solidFill>
                  <a:srgbClr val="0000FF"/>
                </a:solidFill>
              </a:rPr>
              <a:t>   </a:t>
            </a:r>
            <a:r>
              <a:rPr lang="vi-VN" sz="2400" dirty="0" smtClean="0">
                <a:solidFill>
                  <a:srgbClr val="0000FF"/>
                </a:solidFill>
              </a:rPr>
              <a:t>- </a:t>
            </a:r>
            <a:r>
              <a:rPr lang="vi-VN" sz="2400" dirty="0">
                <a:solidFill>
                  <a:srgbClr val="0000FF"/>
                </a:solidFill>
              </a:rPr>
              <a:t>Đâu có, em phát hiện ra một điều bí mật. Chỉ cần giữa chiếc bát đựng nước trà và chiếc đĩa có một chút nước thì bát đựng nước trà không bị trượt nữa. - Ma-ri-a nói với vẻ đầy tự hào về " thành quả nghiên cứu của mình".</a:t>
            </a:r>
          </a:p>
          <a:p>
            <a:pPr algn="just"/>
            <a:r>
              <a:rPr lang="vi-VN" sz="2400" dirty="0">
                <a:solidFill>
                  <a:srgbClr val="0000FF"/>
                </a:solidFill>
              </a:rPr>
              <a:t>- Làm gì có chuyện đó ? Anh không tin! Sau khi rớt ra thì bát lại càng dễ trượt. Lần trước, mẹ lau nhà xong, anh suýt trượt ngã mà.</a:t>
            </a:r>
          </a:p>
          <a:p>
            <a:pPr algn="just"/>
            <a:r>
              <a:rPr lang="vi-VN" sz="2400" dirty="0">
                <a:solidFill>
                  <a:srgbClr val="0000FF"/>
                </a:solidFill>
              </a:rPr>
              <a:t>- Không tin anh hãy thử mà xem. </a:t>
            </a:r>
          </a:p>
          <a:p>
            <a:pPr algn="just"/>
            <a:r>
              <a:rPr lang="vi-VN" sz="2400" dirty="0">
                <a:solidFill>
                  <a:srgbClr val="0000FF"/>
                </a:solidFill>
              </a:rPr>
              <a:t>Cậu anh bèn cầm chiếc bát, chiếc đĩa lên để thử. Kết quả đúng như Ma-ri-a nói.</a:t>
            </a:r>
          </a:p>
          <a:p>
            <a:pPr algn="just"/>
            <a:r>
              <a:rPr lang="vi-VN" sz="2400" dirty="0">
                <a:solidFill>
                  <a:srgbClr val="0000FF"/>
                </a:solidFill>
              </a:rPr>
              <a:t>Hai anh em đang tranh luận, bàn tán thì cha đến. Cả hai cùng hỏi cha về hiện tượng kì lạ này. Người cha ôn tồn bảo:</a:t>
            </a:r>
          </a:p>
          <a:p>
            <a:pPr algn="just"/>
            <a:r>
              <a:rPr lang="vi-VN" sz="2400" dirty="0">
                <a:solidFill>
                  <a:srgbClr val="0000FF"/>
                </a:solidFill>
              </a:rPr>
              <a:t>- Đó là vì có lực ma sát. Các con lớn lên thì sẽ biết thôi mà!</a:t>
            </a:r>
          </a:p>
          <a:p>
            <a:pPr algn="just"/>
            <a:r>
              <a:rPr lang="vi-VN" sz="2400" dirty="0"/>
              <a:t/>
            </a:r>
            <a:br>
              <a:rPr lang="vi-VN" sz="2400" dirty="0"/>
            </a:br>
            <a:r>
              <a:rPr lang="vi-VN" sz="2400" dirty="0"/>
              <a:t/>
            </a:r>
            <a:br>
              <a:rPr lang="vi-VN" sz="2400" dirty="0"/>
            </a:br>
            <a:endParaRPr lang="en-US" sz="2400" dirty="0"/>
          </a:p>
        </p:txBody>
      </p:sp>
    </p:spTree>
    <p:extLst>
      <p:ext uri="{BB962C8B-B14F-4D97-AF65-F5344CB8AC3E}">
        <p14:creationId xmlns:p14="http://schemas.microsoft.com/office/powerpoint/2010/main" val="2039355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735</Words>
  <Application>Microsoft Office PowerPoint</Application>
  <PresentationFormat>On-screen Show (4:3)</PresentationFormat>
  <Paragraphs>56</Paragraphs>
  <Slides>27</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Thiên Long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A</cp:lastModifiedBy>
  <cp:revision>46</cp:revision>
  <dcterms:created xsi:type="dcterms:W3CDTF">2002-02-26T21:06:27Z</dcterms:created>
  <dcterms:modified xsi:type="dcterms:W3CDTF">2023-07-25T14:55:47Z</dcterms:modified>
</cp:coreProperties>
</file>