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30" r:id="rId4"/>
  </p:sldMasterIdLst>
  <p:notesMasterIdLst>
    <p:notesMasterId r:id="rId24"/>
  </p:notesMasterIdLst>
  <p:sldIdLst>
    <p:sldId id="334" r:id="rId5"/>
    <p:sldId id="256" r:id="rId6"/>
    <p:sldId id="335" r:id="rId7"/>
    <p:sldId id="336" r:id="rId8"/>
    <p:sldId id="260" r:id="rId9"/>
    <p:sldId id="337" r:id="rId10"/>
    <p:sldId id="257" r:id="rId11"/>
    <p:sldId id="259" r:id="rId12"/>
    <p:sldId id="283" r:id="rId13"/>
    <p:sldId id="284" r:id="rId14"/>
    <p:sldId id="279" r:id="rId15"/>
    <p:sldId id="338" r:id="rId16"/>
    <p:sldId id="270" r:id="rId17"/>
    <p:sldId id="339" r:id="rId18"/>
    <p:sldId id="287" r:id="rId19"/>
    <p:sldId id="340" r:id="rId20"/>
    <p:sldId id="342" r:id="rId21"/>
    <p:sldId id="343"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790C-2601-4043-89D5-09A90045B8A1}"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F34C6-B8F2-44E4-A204-AE765D746FCB}" type="slidenum">
              <a:rPr lang="en-US" smtClean="0"/>
              <a:t>‹#›</a:t>
            </a:fld>
            <a:endParaRPr lang="en-US"/>
          </a:p>
        </p:txBody>
      </p:sp>
    </p:spTree>
    <p:extLst>
      <p:ext uri="{BB962C8B-B14F-4D97-AF65-F5344CB8AC3E}">
        <p14:creationId xmlns:p14="http://schemas.microsoft.com/office/powerpoint/2010/main" val="5449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915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196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765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77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024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360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7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23CF34C6-B8F2-44E4-A204-AE765D746FCB}" type="slidenum">
              <a:rPr lang="en-US" smtClean="0"/>
              <a:t>7</a:t>
            </a:fld>
            <a:endParaRPr lang="en-US"/>
          </a:p>
        </p:txBody>
      </p:sp>
    </p:spTree>
    <p:extLst>
      <p:ext uri="{BB962C8B-B14F-4D97-AF65-F5344CB8AC3E}">
        <p14:creationId xmlns:p14="http://schemas.microsoft.com/office/powerpoint/2010/main" val="138051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934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375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3618832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5491897"/>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365925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89484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6595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4274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1764"/>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93057" cy="6990685"/>
          </a:xfrm>
          <a:prstGeom prst="rect">
            <a:avLst/>
          </a:prstGeom>
        </p:spPr>
      </p:pic>
      <p:sp>
        <p:nvSpPr>
          <p:cNvPr id="3" name="矩形 2"/>
          <p:cNvSpPr/>
          <p:nvPr userDrawn="1"/>
        </p:nvSpPr>
        <p:spPr>
          <a:xfrm>
            <a:off x="0" y="812801"/>
            <a:ext cx="12192000"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49544943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29786"/>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1272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345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8730857"/>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9735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10094"/>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36702"/>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68988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32956"/>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63287"/>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31679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06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3759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13627"/>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92069461"/>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7078"/>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59056"/>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8587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0412102"/>
      </p:ext>
    </p:extLst>
  </p:cSld>
  <p:clrMapOvr>
    <a:masterClrMapping/>
  </p:clrMapOvr>
  <p:transition spd="slow" advTm="12737">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1614477"/>
      </p:ext>
    </p:extLst>
  </p:cSld>
  <p:clrMapOvr>
    <a:masterClrMapping/>
  </p:clrMapOvr>
  <p:transition spd="slow" advTm="12737">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3825250"/>
      </p:ext>
    </p:extLst>
  </p:cSld>
  <p:clrMapOvr>
    <a:masterClrMapping/>
  </p:clrMapOvr>
  <p:transition spd="slow" advTm="12737">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295965"/>
      </p:ext>
    </p:extLst>
  </p:cSld>
  <p:clrMapOvr>
    <a:masterClrMapping/>
  </p:clrMapOvr>
  <p:transition spd="slow" advTm="12737">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1578587"/>
      </p:ext>
    </p:extLst>
  </p:cSld>
  <p:clrMapOvr>
    <a:masterClrMapping/>
  </p:clrMapOvr>
  <p:transition spd="slow" advTm="12737">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154317"/>
      </p:ext>
    </p:extLst>
  </p:cSld>
  <p:clrMapOvr>
    <a:masterClrMapping/>
  </p:clrMapOvr>
  <p:transition spd="slow" advTm="12737">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9365109"/>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01826379"/>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223425"/>
      </p:ext>
    </p:extLst>
  </p:cSld>
  <p:clrMapOvr>
    <a:masterClrMapping/>
  </p:clrMapOvr>
  <p:transition spd="slow" advTm="12737">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348245"/>
      </p:ext>
    </p:extLst>
  </p:cSld>
  <p:clrMapOvr>
    <a:masterClrMapping/>
  </p:clrMapOvr>
  <p:transition spd="slow" advTm="12737">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5029759"/>
      </p:ext>
    </p:extLst>
  </p:cSld>
  <p:clrMapOvr>
    <a:masterClrMapping/>
  </p:clrMapOvr>
  <p:transition spd="slow" advTm="12737">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74259"/>
      </p:ext>
    </p:extLst>
  </p:cSld>
  <p:clrMapOvr>
    <a:masterClrMapping/>
  </p:clrMapOvr>
  <p:transition spd="slow" advTm="12737">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25277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00772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3522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1777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4880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8512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3818394"/>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329131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641246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06814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37586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28649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3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73441273"/>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0717478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955142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0967033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2023/3/16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0B77B7E-58E6-4A46-A704-2AC7BF488D90}"/>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028825" y="0"/>
            <a:ext cx="1333202" cy="1333202"/>
          </a:xfrm>
          <a:prstGeom prst="rect">
            <a:avLst/>
          </a:prstGeom>
        </p:spPr>
      </p:pic>
    </p:spTree>
    <p:extLst>
      <p:ext uri="{BB962C8B-B14F-4D97-AF65-F5344CB8AC3E}">
        <p14:creationId xmlns:p14="http://schemas.microsoft.com/office/powerpoint/2010/main" val="13278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9Slide.vn - 2019">
            <a:extLst>
              <a:ext uri="{FF2B5EF4-FFF2-40B4-BE49-F238E27FC236}">
                <a16:creationId xmlns:a16="http://schemas.microsoft.com/office/drawing/2014/main" id="{51DCAFA3-7C16-4D70-9048-7DDBD94638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id="{ACD7E977-EBB1-4816-A78F-9F0E455998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55F3A7A-6153-42D2-A064-3F89C3C99A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CEAD1D79-642B-4B12-9CCA-6EFDD37489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AA46BEC8-0321-4C13-AC69-12A41A94F9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041901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9Slide.vn - 2019">
            <a:extLst>
              <a:ext uri="{FF2B5EF4-FFF2-40B4-BE49-F238E27FC236}">
                <a16:creationId xmlns:a16="http://schemas.microsoft.com/office/drawing/2014/main" id="{19A63E4C-EAD4-43AD-B426-4E68DD9651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3/16/2023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39266773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831015730"/>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jpe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microsoft.com/office/2007/relationships/hdphoto" Target="../media/hdphoto1.wdp"/><Relationship Id="rId1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3.jpe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image" Target="../media/image16.gif"/><Relationship Id="rId19"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15.gif"/><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slide" Target="slide6.xml"/><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4.xml"/><Relationship Id="rId5" Type="http://schemas.openxmlformats.org/officeDocument/2006/relationships/slideLayout" Target="../slideLayouts/slideLayout50.xml"/><Relationship Id="rId1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 Target="slide5.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16.gif"/><Relationship Id="rId4" Type="http://schemas.openxmlformats.org/officeDocument/2006/relationships/notesSlide" Target="../notesSlides/notesSlide4.xml"/><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16.gif"/><Relationship Id="rId4" Type="http://schemas.openxmlformats.org/officeDocument/2006/relationships/notesSlide" Target="../notesSlides/notesSlide5.xml"/><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16.gif"/><Relationship Id="rId4" Type="http://schemas.openxmlformats.org/officeDocument/2006/relationships/notesSlide" Target="../notesSlides/notesSlide6.xml"/><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advTm="12737">
        <p:random/>
      </p:transition>
    </mc:Choice>
    <mc:Fallback xmlns="">
      <p:transition spd="slow" advTm="127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63C8B-CD36-4251-BBDB-6A385C043975}"/>
              </a:ext>
            </a:extLst>
          </p:cNvPr>
          <p:cNvPicPr>
            <a:picLocks noChangeAspect="1"/>
          </p:cNvPicPr>
          <p:nvPr/>
        </p:nvPicPr>
        <p:blipFill>
          <a:blip r:embed="rId3"/>
          <a:stretch>
            <a:fillRect/>
          </a:stretch>
        </p:blipFill>
        <p:spPr>
          <a:xfrm>
            <a:off x="528637" y="1323974"/>
            <a:ext cx="2469876" cy="4238626"/>
          </a:xfrm>
          <a:prstGeom prst="rect">
            <a:avLst/>
          </a:prstGeom>
        </p:spPr>
      </p:pic>
      <p:sp>
        <p:nvSpPr>
          <p:cNvPr id="44" name="Google Shape;973;p10">
            <a:extLst>
              <a:ext uri="{FF2B5EF4-FFF2-40B4-BE49-F238E27FC236}">
                <a16:creationId xmlns:a16="http://schemas.microsoft.com/office/drawing/2014/main" id="{204FE7D0-9FAA-4938-8EC7-1907F48A5BA9}"/>
              </a:ext>
            </a:extLst>
          </p:cNvPr>
          <p:cNvSpPr/>
          <p:nvPr/>
        </p:nvSpPr>
        <p:spPr>
          <a:xfrm>
            <a:off x="289206" y="0"/>
            <a:ext cx="11655143"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3600" b="1" dirty="0">
                <a:solidFill>
                  <a:srgbClr val="002060"/>
                </a:solidFill>
                <a:ea typeface="Calibri"/>
                <a:cs typeface="Calibri"/>
                <a:sym typeface="Calibri"/>
              </a:rPr>
              <a:t>2. </a:t>
            </a:r>
            <a:r>
              <a:rPr lang="en-US" sz="3600" b="1" dirty="0" err="1">
                <a:solidFill>
                  <a:srgbClr val="002060"/>
                </a:solidFill>
                <a:ea typeface="Calibri"/>
                <a:cs typeface="Calibri"/>
                <a:sym typeface="Calibri"/>
              </a:rPr>
              <a:t>Hoa</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và</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quả</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có</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chức</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năng</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gì</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đối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với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cây</a:t>
            </a:r>
            <a:r>
              <a:rPr lang="en-US" sz="3600" b="1" dirty="0">
                <a:solidFill>
                  <a:srgbClr val="002060"/>
                </a:solidFill>
                <a:ea typeface="Calibri"/>
                <a:cs typeface="Calibri"/>
                <a:sym typeface="Calibri"/>
              </a:rPr>
              <a:t>?</a:t>
            </a:r>
            <a:endParaRPr sz="3600" b="1" dirty="0">
              <a:solidFill>
                <a:srgbClr val="002060"/>
              </a:solidFill>
              <a:latin typeface="Calibri"/>
              <a:ea typeface="Calibri"/>
              <a:cs typeface="Calibri"/>
              <a:sym typeface="Calibri"/>
            </a:endParaRPr>
          </a:p>
        </p:txBody>
      </p:sp>
      <p:sp>
        <p:nvSpPr>
          <p:cNvPr id="45" name="TextBox 44">
            <a:extLst>
              <a:ext uri="{FF2B5EF4-FFF2-40B4-BE49-F238E27FC236}">
                <a16:creationId xmlns:a16="http://schemas.microsoft.com/office/drawing/2014/main" id="{B8F0B552-1CD0-4D5C-89C5-A34C62614932}"/>
              </a:ext>
            </a:extLst>
          </p:cNvPr>
          <p:cNvSpPr txBox="1"/>
          <p:nvPr/>
        </p:nvSpPr>
        <p:spPr>
          <a:xfrm>
            <a:off x="3737610" y="1046186"/>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Bên trong quả đu đủ chứa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7D88C09-5F59-40A4-B661-70E5A1B98DD5}"/>
              </a:ext>
            </a:extLst>
          </p:cNvPr>
          <p:cNvSpPr txBox="1"/>
          <p:nvPr/>
        </p:nvSpPr>
        <p:spPr>
          <a:xfrm>
            <a:off x="5057148" y="1943772"/>
            <a:ext cx="1943727" cy="584775"/>
          </a:xfrm>
          <a:custGeom>
            <a:avLst/>
            <a:gdLst>
              <a:gd name="connsiteX0" fmla="*/ 0 w 1943727"/>
              <a:gd name="connsiteY0" fmla="*/ 0 h 584775"/>
              <a:gd name="connsiteX1" fmla="*/ 1943727 w 1943727"/>
              <a:gd name="connsiteY1" fmla="*/ 0 h 584775"/>
              <a:gd name="connsiteX2" fmla="*/ 1943727 w 1943727"/>
              <a:gd name="connsiteY2" fmla="*/ 584775 h 584775"/>
              <a:gd name="connsiteX3" fmla="*/ 0 w 1943727"/>
              <a:gd name="connsiteY3" fmla="*/ 584775 h 584775"/>
              <a:gd name="connsiteX4" fmla="*/ 0 w 1943727"/>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27" h="584775" fill="none" extrusionOk="0">
                <a:moveTo>
                  <a:pt x="0" y="0"/>
                </a:moveTo>
                <a:cubicBezTo>
                  <a:pt x="279499" y="5222"/>
                  <a:pt x="1114934" y="24918"/>
                  <a:pt x="1943727" y="0"/>
                </a:cubicBezTo>
                <a:cubicBezTo>
                  <a:pt x="1900884" y="115750"/>
                  <a:pt x="1949402" y="445323"/>
                  <a:pt x="1943727" y="584775"/>
                </a:cubicBezTo>
                <a:cubicBezTo>
                  <a:pt x="1220816" y="420014"/>
                  <a:pt x="378241" y="702925"/>
                  <a:pt x="0" y="584775"/>
                </a:cubicBezTo>
                <a:cubicBezTo>
                  <a:pt x="-7476" y="472120"/>
                  <a:pt x="34986" y="279470"/>
                  <a:pt x="0" y="0"/>
                </a:cubicBezTo>
                <a:close/>
              </a:path>
              <a:path w="1943727" h="584775" stroke="0" extrusionOk="0">
                <a:moveTo>
                  <a:pt x="0" y="0"/>
                </a:moveTo>
                <a:cubicBezTo>
                  <a:pt x="402723" y="11849"/>
                  <a:pt x="1576800" y="-161459"/>
                  <a:pt x="1943727" y="0"/>
                </a:cubicBezTo>
                <a:cubicBezTo>
                  <a:pt x="1917281" y="254320"/>
                  <a:pt x="1901463" y="509640"/>
                  <a:pt x="1943727" y="584775"/>
                </a:cubicBezTo>
                <a:cubicBezTo>
                  <a:pt x="1237235" y="438915"/>
                  <a:pt x="905954"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Chứa hạt</a:t>
            </a:r>
            <a:endParaRPr lang="en-US" sz="3200" dirty="0">
              <a:latin typeface="Arial" panose="020B0604020202020204" pitchFamily="34" charset="0"/>
              <a:cs typeface="Arial" panose="020B0604020202020204" pitchFamily="34" charset="0"/>
            </a:endParaRPr>
          </a:p>
        </p:txBody>
      </p:sp>
      <p:sp>
        <p:nvSpPr>
          <p:cNvPr id="49" name="Freeform: Shape 34">
            <a:extLst>
              <a:ext uri="{FF2B5EF4-FFF2-40B4-BE49-F238E27FC236}">
                <a16:creationId xmlns:a16="http://schemas.microsoft.com/office/drawing/2014/main" id="{530E06A1-EA47-4BEE-B078-74598DF7649C}"/>
              </a:ext>
            </a:extLst>
          </p:cNvPr>
          <p:cNvSpPr/>
          <p:nvPr/>
        </p:nvSpPr>
        <p:spPr>
          <a:xfrm>
            <a:off x="3597693" y="15874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0" name="TextBox 49">
            <a:extLst>
              <a:ext uri="{FF2B5EF4-FFF2-40B4-BE49-F238E27FC236}">
                <a16:creationId xmlns:a16="http://schemas.microsoft.com/office/drawing/2014/main" id="{8E36C468-4CAD-47F2-9DB1-C5371C0ADAE2}"/>
              </a:ext>
            </a:extLst>
          </p:cNvPr>
          <p:cNvSpPr txBox="1"/>
          <p:nvPr/>
        </p:nvSpPr>
        <p:spPr>
          <a:xfrm>
            <a:off x="3937635" y="2798786"/>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Hoa có chức năng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6366C42-754B-4AC3-937A-644412CF31E3}"/>
              </a:ext>
            </a:extLst>
          </p:cNvPr>
          <p:cNvSpPr txBox="1"/>
          <p:nvPr/>
        </p:nvSpPr>
        <p:spPr>
          <a:xfrm>
            <a:off x="5257173" y="3696372"/>
            <a:ext cx="4124952" cy="584775"/>
          </a:xfrm>
          <a:custGeom>
            <a:avLst/>
            <a:gdLst>
              <a:gd name="connsiteX0" fmla="*/ 0 w 4124952"/>
              <a:gd name="connsiteY0" fmla="*/ 0 h 584775"/>
              <a:gd name="connsiteX1" fmla="*/ 4124952 w 4124952"/>
              <a:gd name="connsiteY1" fmla="*/ 0 h 584775"/>
              <a:gd name="connsiteX2" fmla="*/ 4124952 w 4124952"/>
              <a:gd name="connsiteY2" fmla="*/ 584775 h 584775"/>
              <a:gd name="connsiteX3" fmla="*/ 0 w 4124952"/>
              <a:gd name="connsiteY3" fmla="*/ 584775 h 584775"/>
              <a:gd name="connsiteX4" fmla="*/ 0 w 412495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952" h="584775" fill="none" extrusionOk="0">
                <a:moveTo>
                  <a:pt x="0" y="0"/>
                </a:moveTo>
                <a:cubicBezTo>
                  <a:pt x="1278430" y="5222"/>
                  <a:pt x="3427078" y="24918"/>
                  <a:pt x="4124952" y="0"/>
                </a:cubicBezTo>
                <a:cubicBezTo>
                  <a:pt x="4082109" y="115750"/>
                  <a:pt x="4130627" y="445323"/>
                  <a:pt x="4124952" y="584775"/>
                </a:cubicBezTo>
                <a:cubicBezTo>
                  <a:pt x="2210045" y="420014"/>
                  <a:pt x="525346" y="702925"/>
                  <a:pt x="0" y="584775"/>
                </a:cubicBezTo>
                <a:cubicBezTo>
                  <a:pt x="-7476" y="472120"/>
                  <a:pt x="34986" y="279470"/>
                  <a:pt x="0" y="0"/>
                </a:cubicBezTo>
                <a:close/>
              </a:path>
              <a:path w="4124952" h="584775" stroke="0" extrusionOk="0">
                <a:moveTo>
                  <a:pt x="0" y="0"/>
                </a:moveTo>
                <a:cubicBezTo>
                  <a:pt x="1748461" y="11849"/>
                  <a:pt x="2481478" y="-161459"/>
                  <a:pt x="4124952" y="0"/>
                </a:cubicBezTo>
                <a:cubicBezTo>
                  <a:pt x="4098506" y="254320"/>
                  <a:pt x="4082688" y="509640"/>
                  <a:pt x="4124952" y="584775"/>
                </a:cubicBezTo>
                <a:cubicBezTo>
                  <a:pt x="3402200" y="438915"/>
                  <a:pt x="1722941"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Hoa giúp cây tạo quả</a:t>
            </a:r>
            <a:endParaRPr lang="en-US" sz="3200" dirty="0">
              <a:latin typeface="Arial" panose="020B0604020202020204" pitchFamily="34" charset="0"/>
              <a:cs typeface="Arial" panose="020B0604020202020204" pitchFamily="34" charset="0"/>
            </a:endParaRPr>
          </a:p>
        </p:txBody>
      </p:sp>
      <p:sp>
        <p:nvSpPr>
          <p:cNvPr id="52" name="Freeform: Shape 34">
            <a:extLst>
              <a:ext uri="{FF2B5EF4-FFF2-40B4-BE49-F238E27FC236}">
                <a16:creationId xmlns:a16="http://schemas.microsoft.com/office/drawing/2014/main" id="{BB6CC36B-44D3-479A-B382-3818DB96EA97}"/>
              </a:ext>
            </a:extLst>
          </p:cNvPr>
          <p:cNvSpPr/>
          <p:nvPr/>
        </p:nvSpPr>
        <p:spPr>
          <a:xfrm>
            <a:off x="3797718" y="33400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3" name="TextBox 52">
            <a:extLst>
              <a:ext uri="{FF2B5EF4-FFF2-40B4-BE49-F238E27FC236}">
                <a16:creationId xmlns:a16="http://schemas.microsoft.com/office/drawing/2014/main" id="{10FA27BE-8235-440C-9315-DA4457FA863E}"/>
              </a:ext>
            </a:extLst>
          </p:cNvPr>
          <p:cNvSpPr txBox="1"/>
          <p:nvPr/>
        </p:nvSpPr>
        <p:spPr>
          <a:xfrm>
            <a:off x="4013835" y="4599011"/>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Quả có chức năng gì? </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781DB0E-EB0D-4770-85F9-743220511E73}"/>
              </a:ext>
            </a:extLst>
          </p:cNvPr>
          <p:cNvSpPr txBox="1"/>
          <p:nvPr/>
        </p:nvSpPr>
        <p:spPr>
          <a:xfrm>
            <a:off x="5333373" y="5496597"/>
            <a:ext cx="5048877" cy="1077218"/>
          </a:xfrm>
          <a:custGeom>
            <a:avLst/>
            <a:gdLst>
              <a:gd name="connsiteX0" fmla="*/ 0 w 5048877"/>
              <a:gd name="connsiteY0" fmla="*/ 0 h 1077218"/>
              <a:gd name="connsiteX1" fmla="*/ 5048877 w 5048877"/>
              <a:gd name="connsiteY1" fmla="*/ 0 h 1077218"/>
              <a:gd name="connsiteX2" fmla="*/ 5048877 w 5048877"/>
              <a:gd name="connsiteY2" fmla="*/ 1077218 h 1077218"/>
              <a:gd name="connsiteX3" fmla="*/ 0 w 5048877"/>
              <a:gd name="connsiteY3" fmla="*/ 1077218 h 1077218"/>
              <a:gd name="connsiteX4" fmla="*/ 0 w 5048877"/>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877" h="1077218" fill="none" extrusionOk="0">
                <a:moveTo>
                  <a:pt x="0" y="0"/>
                </a:moveTo>
                <a:cubicBezTo>
                  <a:pt x="956899" y="5222"/>
                  <a:pt x="3692428" y="24918"/>
                  <a:pt x="5048877" y="0"/>
                </a:cubicBezTo>
                <a:cubicBezTo>
                  <a:pt x="5086739" y="476103"/>
                  <a:pt x="4990274" y="631043"/>
                  <a:pt x="5048877" y="1077218"/>
                </a:cubicBezTo>
                <a:cubicBezTo>
                  <a:pt x="3308467" y="912457"/>
                  <a:pt x="1633489" y="1195368"/>
                  <a:pt x="0" y="1077218"/>
                </a:cubicBezTo>
                <a:cubicBezTo>
                  <a:pt x="-64117" y="630482"/>
                  <a:pt x="88888" y="487727"/>
                  <a:pt x="0" y="0"/>
                </a:cubicBezTo>
                <a:close/>
              </a:path>
              <a:path w="5048877" h="1077218" stroke="0" extrusionOk="0">
                <a:moveTo>
                  <a:pt x="0" y="0"/>
                </a:moveTo>
                <a:cubicBezTo>
                  <a:pt x="1276656" y="11849"/>
                  <a:pt x="4344476" y="-161459"/>
                  <a:pt x="5048877" y="0"/>
                </a:cubicBezTo>
                <a:cubicBezTo>
                  <a:pt x="5100912" y="144312"/>
                  <a:pt x="5141020" y="673209"/>
                  <a:pt x="5048877" y="1077218"/>
                </a:cubicBezTo>
                <a:cubicBezTo>
                  <a:pt x="3556889" y="931358"/>
                  <a:pt x="1323398"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Quả chứa hạt, hạt mọc thành cây mới.</a:t>
            </a:r>
            <a:endParaRPr lang="en-US" sz="3200" dirty="0">
              <a:latin typeface="Arial" panose="020B0604020202020204" pitchFamily="34" charset="0"/>
              <a:cs typeface="Arial" panose="020B0604020202020204" pitchFamily="34" charset="0"/>
            </a:endParaRPr>
          </a:p>
        </p:txBody>
      </p:sp>
      <p:sp>
        <p:nvSpPr>
          <p:cNvPr id="55" name="Freeform: Shape 34">
            <a:extLst>
              <a:ext uri="{FF2B5EF4-FFF2-40B4-BE49-F238E27FC236}">
                <a16:creationId xmlns:a16="http://schemas.microsoft.com/office/drawing/2014/main" id="{CBFF31C8-63DA-482F-A3AC-3DED41CBBDA5}"/>
              </a:ext>
            </a:extLst>
          </p:cNvPr>
          <p:cNvSpPr/>
          <p:nvPr/>
        </p:nvSpPr>
        <p:spPr>
          <a:xfrm>
            <a:off x="3873918" y="5140283"/>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7361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anim calcmode="lin" valueType="num">
                                      <p:cBhvr>
                                        <p:cTn id="8" dur="250" fill="hold"/>
                                        <p:tgtEl>
                                          <p:spTgt spid="44"/>
                                        </p:tgtEl>
                                        <p:attrNameLst>
                                          <p:attrName>ppt_x</p:attrName>
                                        </p:attrNameLst>
                                      </p:cBhvr>
                                      <p:tavLst>
                                        <p:tav tm="0">
                                          <p:val>
                                            <p:strVal val="#ppt_x"/>
                                          </p:val>
                                        </p:tav>
                                        <p:tav tm="100000">
                                          <p:val>
                                            <p:strVal val="#ppt_x"/>
                                          </p:val>
                                        </p:tav>
                                      </p:tavLst>
                                    </p:anim>
                                    <p:anim calcmode="lin" valueType="num">
                                      <p:cBhvr>
                                        <p:cTn id="9" dur="2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1000"/>
                                        <p:tgtEl>
                                          <p:spTgt spid="48"/>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10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1000"/>
                                        <p:tgtEl>
                                          <p:spTgt spid="5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10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https://i.pinimg.com/564x/3b/10/37/3b1037fde6f90055ff49d688133d9c45.jpg">
            <a:extLst>
              <a:ext uri="{FF2B5EF4-FFF2-40B4-BE49-F238E27FC236}">
                <a16:creationId xmlns:a16="http://schemas.microsoft.com/office/drawing/2014/main" id="{A721934A-FD9F-4BD9-9126-A091E0CC52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BD1CBE7-AE8C-4C24-AF3C-1970479210EA}"/>
              </a:ext>
            </a:extLst>
          </p:cNvPr>
          <p:cNvSpPr txBox="1"/>
          <p:nvPr/>
        </p:nvSpPr>
        <p:spPr>
          <a:xfrm>
            <a:off x="1949635" y="1311643"/>
            <a:ext cx="9286010" cy="2308324"/>
          </a:xfrm>
          <a:custGeom>
            <a:avLst/>
            <a:gdLst>
              <a:gd name="connsiteX0" fmla="*/ 0 w 9286010"/>
              <a:gd name="connsiteY0" fmla="*/ 0 h 2308324"/>
              <a:gd name="connsiteX1" fmla="*/ 9286010 w 9286010"/>
              <a:gd name="connsiteY1" fmla="*/ 0 h 2308324"/>
              <a:gd name="connsiteX2" fmla="*/ 9286010 w 9286010"/>
              <a:gd name="connsiteY2" fmla="*/ 2308324 h 2308324"/>
              <a:gd name="connsiteX3" fmla="*/ 0 w 9286010"/>
              <a:gd name="connsiteY3" fmla="*/ 2308324 h 2308324"/>
              <a:gd name="connsiteX4" fmla="*/ 0 w 928601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308324" fill="none" extrusionOk="0">
                <a:moveTo>
                  <a:pt x="0" y="0"/>
                </a:moveTo>
                <a:cubicBezTo>
                  <a:pt x="3386047" y="5222"/>
                  <a:pt x="8048495" y="24918"/>
                  <a:pt x="9286010" y="0"/>
                </a:cubicBezTo>
                <a:cubicBezTo>
                  <a:pt x="9124765" y="295473"/>
                  <a:pt x="9242250" y="1186317"/>
                  <a:pt x="9286010" y="2308324"/>
                </a:cubicBezTo>
                <a:cubicBezTo>
                  <a:pt x="7528388" y="2143563"/>
                  <a:pt x="1732310" y="2426474"/>
                  <a:pt x="0" y="2308324"/>
                </a:cubicBezTo>
                <a:cubicBezTo>
                  <a:pt x="-55725" y="1490219"/>
                  <a:pt x="17072" y="609588"/>
                  <a:pt x="0" y="0"/>
                </a:cubicBezTo>
                <a:close/>
              </a:path>
              <a:path w="9286010" h="2308324" stroke="0" extrusionOk="0">
                <a:moveTo>
                  <a:pt x="0" y="0"/>
                </a:moveTo>
                <a:cubicBezTo>
                  <a:pt x="2538900" y="11849"/>
                  <a:pt x="7908426" y="-161459"/>
                  <a:pt x="9286010" y="0"/>
                </a:cubicBezTo>
                <a:cubicBezTo>
                  <a:pt x="9289140" y="699270"/>
                  <a:pt x="9184834" y="2031698"/>
                  <a:pt x="9286010" y="2308324"/>
                </a:cubicBezTo>
                <a:cubicBezTo>
                  <a:pt x="5846604" y="2162464"/>
                  <a:pt x="181112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Hoa có chức năng giúp cây tạo quả.</a:t>
            </a:r>
          </a:p>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Quả có chức năng chứa hạt. Khi gặp điều kiện thích hợp, hạt sẽ mọc thành cây mới, duy trì giống nòi.</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0A3E803-D94E-44FB-9765-8B5C72EDA87C}"/>
              </a:ext>
            </a:extLst>
          </p:cNvPr>
          <p:cNvPicPr>
            <a:picLocks noChangeAspect="1"/>
          </p:cNvPicPr>
          <p:nvPr/>
        </p:nvPicPr>
        <p:blipFill>
          <a:blip r:embed="rId5"/>
          <a:stretch>
            <a:fillRect/>
          </a:stretch>
        </p:blipFill>
        <p:spPr>
          <a:xfrm>
            <a:off x="4331396" y="-255945"/>
            <a:ext cx="4871126" cy="1603387"/>
          </a:xfrm>
          <a:prstGeom prst="rect">
            <a:avLst/>
          </a:prstGeom>
        </p:spPr>
      </p:pic>
    </p:spTree>
    <p:extLst>
      <p:ext uri="{BB962C8B-B14F-4D97-AF65-F5344CB8AC3E}">
        <p14:creationId xmlns:p14="http://schemas.microsoft.com/office/powerpoint/2010/main" val="400938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2</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THỰC HÀNH</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361860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0A251-C105-4F5E-A20E-5D38CD03BB34}"/>
              </a:ext>
            </a:extLst>
          </p:cNvPr>
          <p:cNvPicPr>
            <a:picLocks noChangeAspect="1"/>
          </p:cNvPicPr>
          <p:nvPr/>
        </p:nvPicPr>
        <p:blipFill>
          <a:blip r:embed="rId4"/>
          <a:stretch>
            <a:fillRect/>
          </a:stretch>
        </p:blipFill>
        <p:spPr>
          <a:xfrm>
            <a:off x="2180081" y="0"/>
            <a:ext cx="8803387" cy="859611"/>
          </a:xfrm>
          <a:prstGeom prst="rect">
            <a:avLst/>
          </a:prstGeom>
        </p:spPr>
      </p:pic>
      <p:pic>
        <p:nvPicPr>
          <p:cNvPr id="5" name="Picture 4">
            <a:extLst>
              <a:ext uri="{FF2B5EF4-FFF2-40B4-BE49-F238E27FC236}">
                <a16:creationId xmlns:a16="http://schemas.microsoft.com/office/drawing/2014/main" id="{A6BA79D9-FE8A-4B95-A263-A6CE24AA396E}"/>
              </a:ext>
            </a:extLst>
          </p:cNvPr>
          <p:cNvPicPr>
            <a:picLocks noChangeAspect="1"/>
          </p:cNvPicPr>
          <p:nvPr/>
        </p:nvPicPr>
        <p:blipFill>
          <a:blip r:embed="rId5"/>
          <a:stretch>
            <a:fillRect/>
          </a:stretch>
        </p:blipFill>
        <p:spPr>
          <a:xfrm>
            <a:off x="0" y="1233487"/>
            <a:ext cx="6748373" cy="4666298"/>
          </a:xfrm>
          <a:prstGeom prst="rect">
            <a:avLst/>
          </a:prstGeom>
        </p:spPr>
      </p:pic>
      <p:grpSp>
        <p:nvGrpSpPr>
          <p:cNvPr id="59" name="Group 58">
            <a:extLst>
              <a:ext uri="{FF2B5EF4-FFF2-40B4-BE49-F238E27FC236}">
                <a16:creationId xmlns:a16="http://schemas.microsoft.com/office/drawing/2014/main" id="{7B86E6E0-DA38-4A31-B5BE-0BD4E2D89B0E}"/>
              </a:ext>
            </a:extLst>
          </p:cNvPr>
          <p:cNvGrpSpPr/>
          <p:nvPr/>
        </p:nvGrpSpPr>
        <p:grpSpPr>
          <a:xfrm>
            <a:off x="5879700" y="1557971"/>
            <a:ext cx="7322967" cy="1509078"/>
            <a:chOff x="7278734" y="2284781"/>
            <a:chExt cx="4654790" cy="1257493"/>
          </a:xfrm>
        </p:grpSpPr>
        <p:sp>
          <p:nvSpPr>
            <p:cNvPr id="60" name="Freeform 48">
              <a:extLst>
                <a:ext uri="{FF2B5EF4-FFF2-40B4-BE49-F238E27FC236}">
                  <a16:creationId xmlns:a16="http://schemas.microsoft.com/office/drawing/2014/main" id="{252CCC4B-4871-499E-A0E5-5DEFCCF4DC6A}"/>
                </a:ext>
              </a:extLst>
            </p:cNvPr>
            <p:cNvSpPr>
              <a:spLocks/>
            </p:cNvSpPr>
            <p:nvPr>
              <p:custDataLst>
                <p:tags r:id="rId1"/>
              </p:custDataLst>
            </p:nvPr>
          </p:nvSpPr>
          <p:spPr bwMode="auto">
            <a:xfrm>
              <a:off x="7278734" y="2345962"/>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61" name="Freeform: Shape 18">
              <a:extLst>
                <a:ext uri="{FF2B5EF4-FFF2-40B4-BE49-F238E27FC236}">
                  <a16:creationId xmlns:a16="http://schemas.microsoft.com/office/drawing/2014/main" id="{9A8A75E5-92C7-4271-B097-58937EE9482F}"/>
                </a:ext>
              </a:extLst>
            </p:cNvPr>
            <p:cNvSpPr/>
            <p:nvPr/>
          </p:nvSpPr>
          <p:spPr>
            <a:xfrm>
              <a:off x="7812958" y="2326729"/>
              <a:ext cx="3405489" cy="121554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US" sz="3200" dirty="0">
                  <a:solidFill>
                    <a:schemeClr val="bg1"/>
                  </a:solidFill>
                  <a:latin typeface="Arial" panose="020B0604020202020204" pitchFamily="34" charset="0"/>
                  <a:cs typeface="Arial" panose="020B0604020202020204" pitchFamily="34" charset="0"/>
                </a:rPr>
                <a:t>C</a:t>
              </a:r>
              <a:r>
                <a:rPr lang="vi-VN" sz="3200" dirty="0">
                  <a:solidFill>
                    <a:schemeClr val="bg1"/>
                  </a:solidFill>
                  <a:latin typeface="Arial" panose="020B0604020202020204" pitchFamily="34" charset="0"/>
                  <a:cs typeface="Arial" panose="020B0604020202020204" pitchFamily="34" charset="0"/>
                </a:rPr>
                <a:t>ác nhóm đố nhau về chức năng các bộ phận: rễ, thân, lá, hoa, quả của cây </a:t>
              </a:r>
              <a:endPar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EE2E0A2-A713-4799-97B7-10977AC62CD4}"/>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573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3</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VẬN</a:t>
            </a:r>
            <a:r>
              <a:rPr kumimoji="0" lang="en-US" altLang="zh-CN" sz="8800" b="1" i="0" u="none" strike="noStrike" kern="1200" cap="none" spc="0" normalizeH="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 DỤNG</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65263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289206" y="0"/>
            <a:ext cx="11655143" cy="255384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vi-VN" sz="2400" b="1" dirty="0">
                <a:solidFill>
                  <a:srgbClr val="FF0000"/>
                </a:solidFill>
                <a:latin typeface="Calibri" panose="020F0502020204030204" pitchFamily="34" charset="0"/>
                <a:ea typeface="Calibri"/>
                <a:cs typeface="Calibri" panose="020F0502020204030204" pitchFamily="34" charset="0"/>
                <a:sym typeface="Calibri"/>
              </a:rPr>
              <a:t>1. Trong một chuyến về quê thăm ông, Minh muốn đóng một chiếc hộp bằng giấy bìa cứng để đựng một cây nhỏ tặng ông. Hãy giúp Minh:</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Trả lời câu hỏi: Chiếc hộp cần có đặc điểm gì để cây không bị hỏng sau một ngày vận chuyển?</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Trao đổi với bạn để làm chiếc hộp có chiều cao, chiều rộng phù hợp với kích thước của cây.</a:t>
            </a:r>
          </a:p>
        </p:txBody>
      </p:sp>
      <p:pic>
        <p:nvPicPr>
          <p:cNvPr id="3" name="Picture 2">
            <a:extLst>
              <a:ext uri="{FF2B5EF4-FFF2-40B4-BE49-F238E27FC236}">
                <a16:creationId xmlns:a16="http://schemas.microsoft.com/office/drawing/2014/main" id="{A9DD20CE-7469-4249-AD2F-4B0BF6CFA71D}"/>
              </a:ext>
            </a:extLst>
          </p:cNvPr>
          <p:cNvPicPr>
            <a:picLocks noChangeAspect="1"/>
          </p:cNvPicPr>
          <p:nvPr/>
        </p:nvPicPr>
        <p:blipFill>
          <a:blip r:embed="rId5"/>
          <a:stretch>
            <a:fillRect/>
          </a:stretch>
        </p:blipFill>
        <p:spPr>
          <a:xfrm>
            <a:off x="85725" y="2971800"/>
            <a:ext cx="2876550" cy="2990850"/>
          </a:xfrm>
          <a:prstGeom prst="rect">
            <a:avLst/>
          </a:prstGeom>
        </p:spPr>
      </p:pic>
      <p:grpSp>
        <p:nvGrpSpPr>
          <p:cNvPr id="16" name="Group 15">
            <a:extLst>
              <a:ext uri="{FF2B5EF4-FFF2-40B4-BE49-F238E27FC236}">
                <a16:creationId xmlns:a16="http://schemas.microsoft.com/office/drawing/2014/main" id="{53D7420B-3DB8-44DF-9045-DBE5BA432E5E}"/>
              </a:ext>
            </a:extLst>
          </p:cNvPr>
          <p:cNvGrpSpPr/>
          <p:nvPr/>
        </p:nvGrpSpPr>
        <p:grpSpPr>
          <a:xfrm>
            <a:off x="7820025" y="3429000"/>
            <a:ext cx="4095750" cy="2305050"/>
            <a:chOff x="892354" y="3758439"/>
            <a:chExt cx="4278451" cy="2175001"/>
          </a:xfrm>
        </p:grpSpPr>
        <p:pic>
          <p:nvPicPr>
            <p:cNvPr id="17" name="Picture 16">
              <a:extLst>
                <a:ext uri="{FF2B5EF4-FFF2-40B4-BE49-F238E27FC236}">
                  <a16:creationId xmlns:a16="http://schemas.microsoft.com/office/drawing/2014/main" id="{E920648D-2DEE-443E-8523-D05D055CD0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6A370183-83C8-46D3-9FC4-DFF31C4294F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grpSp>
        <p:nvGrpSpPr>
          <p:cNvPr id="19" name="Group 18">
            <a:extLst>
              <a:ext uri="{FF2B5EF4-FFF2-40B4-BE49-F238E27FC236}">
                <a16:creationId xmlns:a16="http://schemas.microsoft.com/office/drawing/2014/main" id="{39E4D63F-F341-4308-A43D-0FA94E41F3F9}"/>
              </a:ext>
            </a:extLst>
          </p:cNvPr>
          <p:cNvGrpSpPr/>
          <p:nvPr/>
        </p:nvGrpSpPr>
        <p:grpSpPr>
          <a:xfrm>
            <a:off x="2743199" y="4629136"/>
            <a:ext cx="9276239" cy="970911"/>
            <a:chOff x="7254516" y="2284781"/>
            <a:chExt cx="4720743" cy="809046"/>
          </a:xfrm>
        </p:grpSpPr>
        <p:sp>
          <p:nvSpPr>
            <p:cNvPr id="20" name="Freeform 48">
              <a:extLst>
                <a:ext uri="{FF2B5EF4-FFF2-40B4-BE49-F238E27FC236}">
                  <a16:creationId xmlns:a16="http://schemas.microsoft.com/office/drawing/2014/main" id="{ACC8B193-8E9D-49F9-ABA4-82AFF2FF0E18}"/>
                </a:ext>
              </a:extLst>
            </p:cNvPr>
            <p:cNvSpPr>
              <a:spLocks/>
            </p:cNvSpPr>
            <p:nvPr>
              <p:custDataLst>
                <p:tags r:id="rId2"/>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1" name="Freeform: Shape 18">
              <a:extLst>
                <a:ext uri="{FF2B5EF4-FFF2-40B4-BE49-F238E27FC236}">
                  <a16:creationId xmlns:a16="http://schemas.microsoft.com/office/drawing/2014/main" id="{E1494CF2-C277-4B2E-948C-FDD49CAE8758}"/>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8E7CEF6-FFD5-4022-847D-1389D1EDBB6F}"/>
                </a:ext>
              </a:extLst>
            </p:cNvPr>
            <p:cNvSpPr txBox="1"/>
            <p:nvPr/>
          </p:nvSpPr>
          <p:spPr>
            <a:xfrm>
              <a:off x="7895994" y="2284781"/>
              <a:ext cx="4037530" cy="781579"/>
            </a:xfrm>
            <a:prstGeom prst="rect">
              <a:avLst/>
            </a:prstGeom>
            <a:noFill/>
          </p:spPr>
          <p:txBody>
            <a:bodyPr wrap="square" rtlCol="0">
              <a:spAutoFit/>
            </a:bodyPr>
            <a:lstStyle/>
            <a:p>
              <a:pPr marL="0" marR="0" algn="just">
                <a:lnSpc>
                  <a:spcPct val="120000"/>
                </a:lnSpc>
                <a:spcBef>
                  <a:spcPts val="0"/>
                </a:spcBef>
                <a:spcAft>
                  <a:spcPts val="0"/>
                </a:spcAft>
              </a:pPr>
              <a:r>
                <a:rPr lang="vi-VN" sz="2400" dirty="0">
                  <a:latin typeface="Arial" panose="020B0604020202020204" pitchFamily="34" charset="0"/>
                  <a:ea typeface="Times New Roman" panose="02020603050405020304" pitchFamily="18" charset="0"/>
                  <a:cs typeface="Arial" panose="020B0604020202020204" pitchFamily="34" charset="0"/>
                </a:rPr>
                <a:t>Chiếc hộp có chiều cao 20, chiều rộng 15 phù hợp với kích thước của cây nhỏ.</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75AD86B2-5F7A-4A62-ADBB-ACD3B40FCB97}"/>
              </a:ext>
            </a:extLst>
          </p:cNvPr>
          <p:cNvGrpSpPr/>
          <p:nvPr/>
        </p:nvGrpSpPr>
        <p:grpSpPr>
          <a:xfrm>
            <a:off x="2733674" y="2695575"/>
            <a:ext cx="9229725" cy="1485899"/>
            <a:chOff x="6995355" y="3429000"/>
            <a:chExt cx="7007104" cy="1320355"/>
          </a:xfrm>
        </p:grpSpPr>
        <p:sp>
          <p:nvSpPr>
            <p:cNvPr id="34" name="Freeform: Shape 19">
              <a:extLst>
                <a:ext uri="{FF2B5EF4-FFF2-40B4-BE49-F238E27FC236}">
                  <a16:creationId xmlns:a16="http://schemas.microsoft.com/office/drawing/2014/main" id="{47059DE4-6E0E-4484-898B-1956F8D41E57}"/>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8370AB9-B75E-4167-843A-5E09ED3CC975}"/>
                </a:ext>
              </a:extLst>
            </p:cNvPr>
            <p:cNvSpPr txBox="1"/>
            <p:nvPr/>
          </p:nvSpPr>
          <p:spPr>
            <a:xfrm>
              <a:off x="7905240" y="3465596"/>
              <a:ext cx="5812762" cy="1227273"/>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Arial" panose="020B0604020202020204" pitchFamily="34" charset="0"/>
                  <a:ea typeface="Times New Roman" panose="02020603050405020304" pitchFamily="18" charset="0"/>
                  <a:cs typeface="Arial" panose="020B0604020202020204" pitchFamily="34" charset="0"/>
                </a:rPr>
                <a:t>Chiếc hộp cần có đặc điểm chắn chắn, kín đáo, độ lớn vừa phải, không dễ bị móp méo để cây không bị hỏng sau một ngày vận chuyển.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6" name="Freeform 48">
              <a:extLst>
                <a:ext uri="{FF2B5EF4-FFF2-40B4-BE49-F238E27FC236}">
                  <a16:creationId xmlns:a16="http://schemas.microsoft.com/office/drawing/2014/main" id="{7E66EC6F-D0B2-463E-9382-F6B1ED34E35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345366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3743325" y="0"/>
            <a:ext cx="5476874"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600" b="1" dirty="0">
                <a:solidFill>
                  <a:srgbClr val="FF0000"/>
                </a:solidFill>
                <a:latin typeface="Calibri" panose="020F0502020204030204" pitchFamily="34" charset="0"/>
                <a:ea typeface="Calibri"/>
                <a:cs typeface="Calibri" panose="020F0502020204030204" pitchFamily="34" charset="0"/>
                <a:sym typeface="Calibri"/>
              </a:rPr>
              <a:t>2</a:t>
            </a:r>
            <a:r>
              <a:rPr lang="en-US" sz="3600" b="1" dirty="0">
                <a:solidFill>
                  <a:srgbClr val="FF0000"/>
                </a:solidFill>
                <a:latin typeface="Calibri" panose="020F0502020204030204" pitchFamily="34" charset="0"/>
                <a:ea typeface="Calibri"/>
                <a:cs typeface="Calibri" panose="020F0502020204030204" pitchFamily="34" charset="0"/>
                <a:sym typeface="Calibri"/>
              </a:rPr>
              <a:t>.</a:t>
            </a:r>
            <a:r>
              <a:rPr lang="vi-VN" sz="3600" b="1" dirty="0">
                <a:solidFill>
                  <a:srgbClr val="FF0000"/>
                </a:solidFill>
                <a:latin typeface="Calibri" panose="020F0502020204030204" pitchFamily="34" charset="0"/>
                <a:ea typeface="Calibri"/>
                <a:cs typeface="Calibri" panose="020F0502020204030204" pitchFamily="34" charset="0"/>
                <a:sym typeface="Calibri"/>
              </a:rPr>
              <a:t> Thực hiện làm hộp.</a:t>
            </a:r>
            <a:endParaRPr kumimoji="0" lang="vi-VN" sz="3600" b="1" i="0" u="none" strike="noStrike" kern="120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207BDB8E-930A-426A-B6B4-A3653853E80D}"/>
              </a:ext>
            </a:extLst>
          </p:cNvPr>
          <p:cNvPicPr>
            <a:picLocks noChangeAspect="1"/>
          </p:cNvPicPr>
          <p:nvPr/>
        </p:nvPicPr>
        <p:blipFill>
          <a:blip r:embed="rId5"/>
          <a:stretch>
            <a:fillRect/>
          </a:stretch>
        </p:blipFill>
        <p:spPr>
          <a:xfrm>
            <a:off x="133350" y="1447800"/>
            <a:ext cx="6381750" cy="4232108"/>
          </a:xfrm>
          <a:prstGeom prst="rect">
            <a:avLst/>
          </a:prstGeom>
        </p:spPr>
      </p:pic>
      <p:grpSp>
        <p:nvGrpSpPr>
          <p:cNvPr id="22" name="Group 21">
            <a:extLst>
              <a:ext uri="{FF2B5EF4-FFF2-40B4-BE49-F238E27FC236}">
                <a16:creationId xmlns:a16="http://schemas.microsoft.com/office/drawing/2014/main" id="{6B0BFA8E-821E-49B4-885B-6AA74FC9F64E}"/>
              </a:ext>
            </a:extLst>
          </p:cNvPr>
          <p:cNvGrpSpPr/>
          <p:nvPr/>
        </p:nvGrpSpPr>
        <p:grpSpPr>
          <a:xfrm>
            <a:off x="6219825" y="1409701"/>
            <a:ext cx="5972175" cy="1770548"/>
            <a:chOff x="6995355" y="3429000"/>
            <a:chExt cx="7007104" cy="1573291"/>
          </a:xfrm>
        </p:grpSpPr>
        <p:sp>
          <p:nvSpPr>
            <p:cNvPr id="23" name="Freeform: Shape 19">
              <a:extLst>
                <a:ext uri="{FF2B5EF4-FFF2-40B4-BE49-F238E27FC236}">
                  <a16:creationId xmlns:a16="http://schemas.microsoft.com/office/drawing/2014/main" id="{A48E3E4D-5FFB-4710-B6FB-579324CFC1E0}"/>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AD88393-A317-49CE-A7E6-E0295B09E8D1}"/>
                </a:ext>
              </a:extLst>
            </p:cNvPr>
            <p:cNvSpPr txBox="1"/>
            <p:nvPr/>
          </p:nvSpPr>
          <p:spPr>
            <a:xfrm>
              <a:off x="7928794" y="3584089"/>
              <a:ext cx="5932346" cy="1418202"/>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Chuẩn bị: Bìa catton, thước, kéo, keo dán, bút.....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48">
              <a:extLst>
                <a:ext uri="{FF2B5EF4-FFF2-40B4-BE49-F238E27FC236}">
                  <a16:creationId xmlns:a16="http://schemas.microsoft.com/office/drawing/2014/main" id="{3EAB278B-0CC0-4BBC-9941-83B55271BF54}"/>
                </a:ext>
              </a:extLst>
            </p:cNvPr>
            <p:cNvSpPr>
              <a:spLocks/>
            </p:cNvSpPr>
            <p:nvPr>
              <p:custDataLst>
                <p:tags r:id="rId2"/>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E6EDD1-1AB8-421A-AA4F-B333F31D8B26}"/>
              </a:ext>
            </a:extLst>
          </p:cNvPr>
          <p:cNvGrpSpPr/>
          <p:nvPr/>
        </p:nvGrpSpPr>
        <p:grpSpPr>
          <a:xfrm>
            <a:off x="6219825" y="3324223"/>
            <a:ext cx="5972175" cy="857251"/>
            <a:chOff x="6995355" y="3429000"/>
            <a:chExt cx="7007104" cy="761745"/>
          </a:xfrm>
        </p:grpSpPr>
        <p:sp>
          <p:nvSpPr>
            <p:cNvPr id="27" name="Freeform: Shape 19">
              <a:extLst>
                <a:ext uri="{FF2B5EF4-FFF2-40B4-BE49-F238E27FC236}">
                  <a16:creationId xmlns:a16="http://schemas.microsoft.com/office/drawing/2014/main" id="{22C050B0-1FBA-48E2-BE89-48FE3CB7E109}"/>
                </a:ext>
              </a:extLst>
            </p:cNvPr>
            <p:cNvSpPr/>
            <p:nvPr/>
          </p:nvSpPr>
          <p:spPr>
            <a:xfrm>
              <a:off x="7812958" y="3452037"/>
              <a:ext cx="6189501" cy="73870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AAADB27-65E0-49D1-9FA1-3DFC993DBFCA}"/>
                </a:ext>
              </a:extLst>
            </p:cNvPr>
            <p:cNvSpPr txBox="1"/>
            <p:nvPr/>
          </p:nvSpPr>
          <p:spPr>
            <a:xfrm>
              <a:off x="7928794" y="3584089"/>
              <a:ext cx="5932346" cy="499285"/>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Thực hành làm hộp</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Freeform 48">
              <a:extLst>
                <a:ext uri="{FF2B5EF4-FFF2-40B4-BE49-F238E27FC236}">
                  <a16:creationId xmlns:a16="http://schemas.microsoft.com/office/drawing/2014/main" id="{D34E3383-05CF-4624-B702-4970EA994C6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14577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086334" y="3723472"/>
            <a:ext cx="2867358" cy="3132854"/>
          </a:xfrm>
          <a:prstGeom prst="rect">
            <a:avLst/>
          </a:prstGeom>
        </p:spPr>
      </p:pic>
      <p:pic>
        <p:nvPicPr>
          <p:cNvPr id="3" name="Picture 2">
            <a:extLst>
              <a:ext uri="{FF2B5EF4-FFF2-40B4-BE49-F238E27FC236}">
                <a16:creationId xmlns:a16="http://schemas.microsoft.com/office/drawing/2014/main" id="{E9BD4716-D32C-48A2-9673-1E9FB7484A0B}"/>
              </a:ext>
            </a:extLst>
          </p:cNvPr>
          <p:cNvPicPr>
            <a:picLocks noChangeAspect="1"/>
          </p:cNvPicPr>
          <p:nvPr/>
        </p:nvPicPr>
        <p:blipFill>
          <a:blip r:embed="rId14"/>
          <a:stretch>
            <a:fillRect/>
          </a:stretch>
        </p:blipFill>
        <p:spPr>
          <a:xfrm>
            <a:off x="3244339" y="1217600"/>
            <a:ext cx="5931922" cy="1755800"/>
          </a:xfrm>
          <a:prstGeom prst="rect">
            <a:avLst/>
          </a:prstGeom>
        </p:spPr>
      </p:pic>
    </p:spTree>
    <p:extLst>
      <p:ext uri="{BB962C8B-B14F-4D97-AF65-F5344CB8AC3E}">
        <p14:creationId xmlns:p14="http://schemas.microsoft.com/office/powerpoint/2010/main" val="321585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9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CB993073-CCE9-4FB2-86C5-A0A9ADF8494F}"/>
              </a:ext>
            </a:extLst>
          </p:cNvPr>
          <p:cNvPicPr>
            <a:picLocks noChangeAspect="1"/>
          </p:cNvPicPr>
          <p:nvPr/>
        </p:nvPicPr>
        <p:blipFill>
          <a:blip r:embed="rId2"/>
          <a:stretch>
            <a:fillRect/>
          </a:stretch>
        </p:blipFill>
        <p:spPr>
          <a:xfrm>
            <a:off x="864951" y="643467"/>
            <a:ext cx="10462097" cy="5571066"/>
          </a:xfrm>
          <a:prstGeom prst="rect">
            <a:avLst/>
          </a:prstGeom>
        </p:spPr>
      </p:pic>
    </p:spTree>
    <p:extLst>
      <p:ext uri="{BB962C8B-B14F-4D97-AF65-F5344CB8AC3E}">
        <p14:creationId xmlns:p14="http://schemas.microsoft.com/office/powerpoint/2010/main" val="571544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7" name="Picture 6">
            <a:extLst>
              <a:ext uri="{FF2B5EF4-FFF2-40B4-BE49-F238E27FC236}">
                <a16:creationId xmlns:a16="http://schemas.microsoft.com/office/drawing/2014/main" id="{14E88591-DEF4-4F6E-8526-E1FC7343374B}"/>
              </a:ext>
            </a:extLst>
          </p:cNvPr>
          <p:cNvPicPr>
            <a:picLocks noChangeAspect="1"/>
          </p:cNvPicPr>
          <p:nvPr/>
        </p:nvPicPr>
        <p:blipFill>
          <a:blip r:embed="rId5"/>
          <a:stretch>
            <a:fillRect/>
          </a:stretch>
        </p:blipFill>
        <p:spPr>
          <a:xfrm>
            <a:off x="4085037" y="211317"/>
            <a:ext cx="7011008" cy="4462659"/>
          </a:xfrm>
          <a:prstGeom prst="rect">
            <a:avLst/>
          </a:prstGeom>
        </p:spPr>
      </p:pic>
    </p:spTree>
    <p:extLst>
      <p:ext uri="{BB962C8B-B14F-4D97-AF65-F5344CB8AC3E}">
        <p14:creationId xmlns:p14="http://schemas.microsoft.com/office/powerpoint/2010/main" val="305002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repeatCount="indefinite" fill="hold" display="0">
                  <p:stCondLst>
                    <p:cond delay="indefinite"/>
                  </p:stCondLst>
                  <p:endCondLst>
                    <p:cond evt="onStopAudio" delay="0">
                      <p:tgtEl>
                        <p:sldTgt/>
                      </p:tgtEl>
                    </p:cond>
                  </p:endCondLst>
                </p:cTn>
                <p:tgtEl>
                  <p:spTgt spid="18"/>
                </p:tgtEl>
              </p:cMediaNode>
            </p:audio>
            <p:audio>
              <p:cMediaNode vol="15094" numSld="999">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3895725"/>
            <a:ext cx="885139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Rễ</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lan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rộng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cắm</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sâu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vào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đất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không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bị</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đổ</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33339" y="2538955"/>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A. </a:t>
            </a:r>
            <a:r>
              <a:rPr lang="vi-VN" sz="4000" dirty="0">
                <a:solidFill>
                  <a:srgbClr val="002060"/>
                </a:solidFill>
                <a:latin typeface="Arial-Rounded" pitchFamily="34" charset="0"/>
                <a:ea typeface="Arial-Rounded" pitchFamily="34" charset="0"/>
                <a:cs typeface="Arial-Rounded" pitchFamily="34" charset="0"/>
              </a:rPr>
              <a:t>Rễ hút nước, muối khoáng nuôi cây</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24635" y="2615909"/>
            <a:ext cx="807556" cy="778352"/>
          </a:xfrm>
          <a:prstGeom prst="rect">
            <a:avLst/>
          </a:prstGeom>
        </p:spPr>
      </p:pic>
      <p:sp>
        <p:nvSpPr>
          <p:cNvPr id="22" name="Rectangle 21"/>
          <p:cNvSpPr/>
          <p:nvPr/>
        </p:nvSpPr>
        <p:spPr>
          <a:xfrm>
            <a:off x="1419225" y="335450"/>
            <a:ext cx="10130349"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rễ</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da">
            <a:hlinkClick r:id="rId15"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85850" y="1790701"/>
            <a:ext cx="9673590" cy="156259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4400" dirty="0">
                <a:solidFill>
                  <a:srgbClr val="002060"/>
                </a:solidFill>
                <a:latin typeface="Arial-Rounded" pitchFamily="34" charset="0"/>
                <a:ea typeface="Arial-Rounded" pitchFamily="34" charset="0"/>
                <a:cs typeface="Arial-Rounded" pitchFamily="34" charset="0"/>
              </a:rPr>
              <a:t>A. </a:t>
            </a:r>
            <a:r>
              <a:rPr lang="vi-VN" sz="4400" dirty="0">
                <a:solidFill>
                  <a:srgbClr val="002060"/>
                </a:solidFill>
                <a:latin typeface="Arial-Rounded" pitchFamily="34" charset="0"/>
                <a:ea typeface="Arial-Rounded" pitchFamily="34" charset="0"/>
                <a:cs typeface="Arial-Rounded" pitchFamily="34" charset="0"/>
              </a:rPr>
              <a:t>Thân vận chuyển nước, muối khoáng từ rễ lên cành, lá và nâng đỡ cho cây</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052869" y="4132192"/>
            <a:ext cx="9738955"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r>
              <a:rPr lang="en-US" sz="4400" dirty="0">
                <a:solidFill>
                  <a:srgbClr val="002060"/>
                </a:solidFill>
                <a:latin typeface="Arial-Rounded" pitchFamily="34" charset="0"/>
                <a:ea typeface="Arial-Rounded" pitchFamily="34" charset="0"/>
                <a:cs typeface="Arial-Rounded" pitchFamily="34" charset="0"/>
              </a:rPr>
              <a:t>B. </a:t>
            </a:r>
            <a:r>
              <a:rPr lang="vi-VN" sz="4400" dirty="0">
                <a:solidFill>
                  <a:srgbClr val="002060"/>
                </a:solidFill>
                <a:latin typeface="Arial-Rounded" pitchFamily="34" charset="0"/>
                <a:ea typeface="Arial-Rounded" pitchFamily="34" charset="0"/>
                <a:cs typeface="Arial-Rounded" pitchFamily="34" charset="0"/>
              </a:rPr>
              <a:t>Thân vận chuyển </a:t>
            </a:r>
            <a:r>
              <a:rPr lang="en-US" sz="4400" dirty="0" err="1">
                <a:solidFill>
                  <a:srgbClr val="002060"/>
                </a:solidFill>
                <a:latin typeface="Arial-Rounded" pitchFamily="34" charset="0"/>
                <a:ea typeface="Arial-Rounded" pitchFamily="34" charset="0"/>
                <a:cs typeface="Arial-Rounded" pitchFamily="34" charset="0"/>
              </a:rPr>
              <a:t>khí</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oxi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cho</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cây</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6309" y="176858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69962" y="4206052"/>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thân</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4" name="Picture 23">
            <a:hlinkClick r:id="rId15"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96943" y="0"/>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3.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lá</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đỏ gần">
            <a:hlinkClick r:id="rId13"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
        <p:nvSpPr>
          <p:cNvPr id="31" name="Rectangle 30">
            <a:extLst>
              <a:ext uri="{FF2B5EF4-FFF2-40B4-BE49-F238E27FC236}">
                <a16:creationId xmlns:a16="http://schemas.microsoft.com/office/drawing/2014/main" id="{577C7D98-6AF5-44B8-9882-AD9462DE4DBA}"/>
              </a:ext>
            </a:extLst>
          </p:cNvPr>
          <p:cNvSpPr/>
          <p:nvPr/>
        </p:nvSpPr>
        <p:spPr>
          <a:xfrm>
            <a:off x="1631073" y="454580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32" name="Rectangle 31">
            <a:extLst>
              <a:ext uri="{FF2B5EF4-FFF2-40B4-BE49-F238E27FC236}">
                <a16:creationId xmlns:a16="http://schemas.microsoft.com/office/drawing/2014/main" id="{32F2ADC2-3BF8-46C6-9798-93F8489A6C9D}"/>
              </a:ext>
            </a:extLst>
          </p:cNvPr>
          <p:cNvSpPr/>
          <p:nvPr/>
        </p:nvSpPr>
        <p:spPr>
          <a:xfrm>
            <a:off x="1623620" y="2962275"/>
            <a:ext cx="885139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Lá</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hô</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hấp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suốt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ngày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đêm</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3" name="Picture 32">
            <a:extLst>
              <a:ext uri="{FF2B5EF4-FFF2-40B4-BE49-F238E27FC236}">
                <a16:creationId xmlns:a16="http://schemas.microsoft.com/office/drawing/2014/main" id="{F58D860E-7E06-44C8-AF27-21E6D3FB65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79379" y="4605739"/>
            <a:ext cx="798097" cy="782741"/>
          </a:xfrm>
          <a:prstGeom prst="rect">
            <a:avLst/>
          </a:prstGeom>
        </p:spPr>
      </p:pic>
      <p:pic>
        <p:nvPicPr>
          <p:cNvPr id="34" name="Picture 33">
            <a:extLst>
              <a:ext uri="{FF2B5EF4-FFF2-40B4-BE49-F238E27FC236}">
                <a16:creationId xmlns:a16="http://schemas.microsoft.com/office/drawing/2014/main" id="{269139FA-6D27-4A75-801A-BF7528A0BD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96010" y="3373328"/>
            <a:ext cx="807556" cy="778352"/>
          </a:xfrm>
          <a:prstGeom prst="rect">
            <a:avLst/>
          </a:prstGeom>
        </p:spPr>
      </p:pic>
      <p:sp>
        <p:nvSpPr>
          <p:cNvPr id="35" name="Rectangle 34">
            <a:extLst>
              <a:ext uri="{FF2B5EF4-FFF2-40B4-BE49-F238E27FC236}">
                <a16:creationId xmlns:a16="http://schemas.microsoft.com/office/drawing/2014/main" id="{89273723-1F58-47D5-8450-0A2C047B86F7}"/>
              </a:ext>
            </a:extLst>
          </p:cNvPr>
          <p:cNvSpPr/>
          <p:nvPr/>
        </p:nvSpPr>
        <p:spPr>
          <a:xfrm>
            <a:off x="1600014" y="1605505"/>
            <a:ext cx="8851392" cy="110912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3600" dirty="0">
                <a:solidFill>
                  <a:srgbClr val="002060"/>
                </a:solidFill>
                <a:latin typeface="Arial-Rounded" pitchFamily="34" charset="0"/>
                <a:ea typeface="Arial-Rounded" pitchFamily="34" charset="0"/>
                <a:cs typeface="Arial-Rounded" pitchFamily="34" charset="0"/>
              </a:rPr>
              <a:t>A. </a:t>
            </a:r>
            <a:r>
              <a:rPr lang="en-US" sz="3600" dirty="0" err="1">
                <a:solidFill>
                  <a:srgbClr val="002060"/>
                </a:solidFill>
                <a:latin typeface="Arial-Rounded" pitchFamily="34" charset="0"/>
                <a:ea typeface="Arial-Rounded" pitchFamily="34" charset="0"/>
                <a:cs typeface="Arial-Rounded" pitchFamily="34" charset="0"/>
              </a:rPr>
              <a:t>Lá</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sử</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dụng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ánh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sáng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mặt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trời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để</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quang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hợp</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tạo</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ra</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chất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dinh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dưỡng</a:t>
            </a:r>
            <a:endParaRPr kumimoji="0" lang="en-US" sz="36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6" name="Picture 35">
            <a:extLst>
              <a:ext uri="{FF2B5EF4-FFF2-40B4-BE49-F238E27FC236}">
                <a16:creationId xmlns:a16="http://schemas.microsoft.com/office/drawing/2014/main" id="{467DBDAB-C16C-4126-BE3B-4125AF9CF9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91310" y="1682459"/>
            <a:ext cx="807556" cy="778352"/>
          </a:xfrm>
          <a:prstGeom prst="rect">
            <a:avLst/>
          </a:prstGeom>
        </p:spPr>
      </p:pic>
    </p:spTree>
    <p:extLst>
      <p:ext uri="{BB962C8B-B14F-4D97-AF65-F5344CB8AC3E}">
        <p14:creationId xmlns:p14="http://schemas.microsoft.com/office/powerpoint/2010/main" val="3525361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strVal val="#ppt_w*0.70"/>
                                          </p:val>
                                        </p:tav>
                                        <p:tav tm="100000">
                                          <p:val>
                                            <p:strVal val="#ppt_w"/>
                                          </p:val>
                                        </p:tav>
                                      </p:tavLst>
                                    </p:anim>
                                    <p:anim calcmode="lin" valueType="num">
                                      <p:cBhvr>
                                        <p:cTn id="17" dur="1000" fill="hold"/>
                                        <p:tgtEl>
                                          <p:spTgt spid="31"/>
                                        </p:tgtEl>
                                        <p:attrNameLst>
                                          <p:attrName>ppt_h</p:attrName>
                                        </p:attrNameLst>
                                      </p:cBhvr>
                                      <p:tavLst>
                                        <p:tav tm="0">
                                          <p:val>
                                            <p:strVal val="#ppt_h"/>
                                          </p:val>
                                        </p:tav>
                                        <p:tav tm="100000">
                                          <p:val>
                                            <p:strVal val="#ppt_h"/>
                                          </p:val>
                                        </p:tav>
                                      </p:tavLst>
                                    </p:anim>
                                    <p:animEffect transition="in" filter="fade">
                                      <p:cBhvr>
                                        <p:cTn id="18" dur="1000"/>
                                        <p:tgtEl>
                                          <p:spTgt spid="31"/>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strVal val="#ppt_w*0.70"/>
                                          </p:val>
                                        </p:tav>
                                        <p:tav tm="100000">
                                          <p:val>
                                            <p:strVal val="#ppt_w"/>
                                          </p:val>
                                        </p:tav>
                                      </p:tavLst>
                                    </p:anim>
                                    <p:anim calcmode="lin" valueType="num">
                                      <p:cBhvr>
                                        <p:cTn id="23" dur="1000" fill="hold"/>
                                        <p:tgtEl>
                                          <p:spTgt spid="32"/>
                                        </p:tgtEl>
                                        <p:attrNameLst>
                                          <p:attrName>ppt_h</p:attrName>
                                        </p:attrNameLst>
                                      </p:cBhvr>
                                      <p:tavLst>
                                        <p:tav tm="0">
                                          <p:val>
                                            <p:strVal val="#ppt_h"/>
                                          </p:val>
                                        </p:tav>
                                        <p:tav tm="100000">
                                          <p:val>
                                            <p:strVal val="#ppt_h"/>
                                          </p:val>
                                        </p:tav>
                                      </p:tavLst>
                                    </p:anim>
                                    <p:animEffect transition="in" filter="fade">
                                      <p:cBhvr>
                                        <p:cTn id="24" dur="1000"/>
                                        <p:tgtEl>
                                          <p:spTgt spid="32"/>
                                        </p:tgtEl>
                                      </p:cBhvr>
                                    </p:animEffect>
                                  </p:childTnLst>
                                </p:cTn>
                              </p:par>
                            </p:childTnLst>
                          </p:cTn>
                        </p:par>
                        <p:par>
                          <p:cTn id="25" fill="hold">
                            <p:stCondLst>
                              <p:cond delay="3000"/>
                            </p:stCondLst>
                            <p:childTnLst>
                              <p:par>
                                <p:cTn id="26" presetID="55"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strVal val="#ppt_w*0.70"/>
                                          </p:val>
                                        </p:tav>
                                        <p:tav tm="100000">
                                          <p:val>
                                            <p:strVal val="#ppt_w"/>
                                          </p:val>
                                        </p:tav>
                                      </p:tavLst>
                                    </p:anim>
                                    <p:anim calcmode="lin" valueType="num">
                                      <p:cBhvr>
                                        <p:cTn id="29" dur="1000" fill="hold"/>
                                        <p:tgtEl>
                                          <p:spTgt spid="35"/>
                                        </p:tgtEl>
                                        <p:attrNameLst>
                                          <p:attrName>ppt_h</p:attrName>
                                        </p:attrNameLst>
                                      </p:cBhvr>
                                      <p:tavLst>
                                        <p:tav tm="0">
                                          <p:val>
                                            <p:strVal val="#ppt_h"/>
                                          </p:val>
                                        </p:tav>
                                        <p:tav tm="100000">
                                          <p:val>
                                            <p:strVal val="#ppt_h"/>
                                          </p:val>
                                        </p:tav>
                                      </p:tavLst>
                                    </p:anim>
                                    <p:animEffect transition="in" filter="fade">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31"/>
                                        </p:tgtEl>
                                        <p:attrNameLst>
                                          <p:attrName>fillcolor</p:attrName>
                                        </p:attrNameLst>
                                      </p:cBhvr>
                                      <p:to>
                                        <a:schemeClr val="bg2"/>
                                      </p:to>
                                    </p:animClr>
                                    <p:set>
                                      <p:cBhvr>
                                        <p:cTn id="37" dur="250" fill="hold"/>
                                        <p:tgtEl>
                                          <p:spTgt spid="31"/>
                                        </p:tgtEl>
                                        <p:attrNameLst>
                                          <p:attrName>fill.type</p:attrName>
                                        </p:attrNameLst>
                                      </p:cBhvr>
                                      <p:to>
                                        <p:strVal val="solid"/>
                                      </p:to>
                                    </p:set>
                                    <p:set>
                                      <p:cBhvr>
                                        <p:cTn id="38" dur="250" fill="hold"/>
                                        <p:tgtEl>
                                          <p:spTgt spid="3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31"/>
                                        </p:tgtEl>
                                        <p:attrNameLst>
                                          <p:attrName>fillcolor</p:attrName>
                                        </p:attrNameLst>
                                      </p:cBhvr>
                                      <p:to>
                                        <a:schemeClr val="bg2"/>
                                      </p:to>
                                    </p:animClr>
                                    <p:set>
                                      <p:cBhvr>
                                        <p:cTn id="41" dur="250" fill="hold"/>
                                        <p:tgtEl>
                                          <p:spTgt spid="31"/>
                                        </p:tgtEl>
                                        <p:attrNameLst>
                                          <p:attrName>fill.type</p:attrName>
                                        </p:attrNameLst>
                                      </p:cBhvr>
                                      <p:to>
                                        <p:strVal val="solid"/>
                                      </p:to>
                                    </p:set>
                                    <p:set>
                                      <p:cBhvr>
                                        <p:cTn id="42" dur="250" fill="hold"/>
                                        <p:tgtEl>
                                          <p:spTgt spid="31"/>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33"/>
                                        </p:tgtEl>
                                        <p:attrNameLst>
                                          <p:attrName>style.visibility</p:attrName>
                                        </p:attrNameLst>
                                      </p:cBhvr>
                                      <p:to>
                                        <p:strVal val="visible"/>
                                      </p:to>
                                    </p:set>
                                    <p:anim calcmode="lin" valueType="num">
                                      <p:cBhvr>
                                        <p:cTn id="45" dur="250" fill="hold"/>
                                        <p:tgtEl>
                                          <p:spTgt spid="33"/>
                                        </p:tgtEl>
                                        <p:attrNameLst>
                                          <p:attrName>ppt_w</p:attrName>
                                        </p:attrNameLst>
                                      </p:cBhvr>
                                      <p:tavLst>
                                        <p:tav tm="0">
                                          <p:val>
                                            <p:strVal val="4*#ppt_w"/>
                                          </p:val>
                                        </p:tav>
                                        <p:tav tm="100000">
                                          <p:val>
                                            <p:strVal val="#ppt_w"/>
                                          </p:val>
                                        </p:tav>
                                      </p:tavLst>
                                    </p:anim>
                                    <p:anim calcmode="lin" valueType="num">
                                      <p:cBhvr>
                                        <p:cTn id="4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32"/>
                                        </p:tgtEl>
                                        <p:attrNameLst>
                                          <p:attrName>fillcolor</p:attrName>
                                        </p:attrNameLst>
                                      </p:cBhvr>
                                      <p:to>
                                        <a:schemeClr val="accent1"/>
                                      </p:to>
                                    </p:animClr>
                                    <p:set>
                                      <p:cBhvr>
                                        <p:cTn id="52" dur="250" fill="hold"/>
                                        <p:tgtEl>
                                          <p:spTgt spid="32"/>
                                        </p:tgtEl>
                                        <p:attrNameLst>
                                          <p:attrName>fill.type</p:attrName>
                                        </p:attrNameLst>
                                      </p:cBhvr>
                                      <p:to>
                                        <p:strVal val="solid"/>
                                      </p:to>
                                    </p:set>
                                    <p:set>
                                      <p:cBhvr>
                                        <p:cTn id="53" dur="250" fill="hold"/>
                                        <p:tgtEl>
                                          <p:spTgt spid="3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32"/>
                                        </p:tgtEl>
                                        <p:attrNameLst>
                                          <p:attrName>fillcolor</p:attrName>
                                        </p:attrNameLst>
                                      </p:cBhvr>
                                      <p:to>
                                        <a:schemeClr val="accent1"/>
                                      </p:to>
                                    </p:animClr>
                                    <p:set>
                                      <p:cBhvr>
                                        <p:cTn id="56" dur="250" fill="hold"/>
                                        <p:tgtEl>
                                          <p:spTgt spid="32"/>
                                        </p:tgtEl>
                                        <p:attrNameLst>
                                          <p:attrName>fill.type</p:attrName>
                                        </p:attrNameLst>
                                      </p:cBhvr>
                                      <p:to>
                                        <p:strVal val="solid"/>
                                      </p:to>
                                    </p:set>
                                    <p:set>
                                      <p:cBhvr>
                                        <p:cTn id="57" dur="250" fill="hold"/>
                                        <p:tgtEl>
                                          <p:spTgt spid="32"/>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34"/>
                                        </p:tgtEl>
                                        <p:attrNameLst>
                                          <p:attrName>style.visibility</p:attrName>
                                        </p:attrNameLst>
                                      </p:cBhvr>
                                      <p:to>
                                        <p:strVal val="visible"/>
                                      </p:to>
                                    </p:set>
                                    <p:anim calcmode="lin" valueType="num">
                                      <p:cBhvr>
                                        <p:cTn id="60" dur="250" fill="hold"/>
                                        <p:tgtEl>
                                          <p:spTgt spid="34"/>
                                        </p:tgtEl>
                                        <p:attrNameLst>
                                          <p:attrName>ppt_w</p:attrName>
                                        </p:attrNameLst>
                                      </p:cBhvr>
                                      <p:tavLst>
                                        <p:tav tm="0">
                                          <p:val>
                                            <p:strVal val="4*#ppt_w"/>
                                          </p:val>
                                        </p:tav>
                                        <p:tav tm="100000">
                                          <p:val>
                                            <p:strVal val="#ppt_w"/>
                                          </p:val>
                                        </p:tav>
                                      </p:tavLst>
                                    </p:anim>
                                    <p:anim calcmode="lin" valueType="num">
                                      <p:cBhvr>
                                        <p:cTn id="61"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35"/>
                                        </p:tgtEl>
                                        <p:attrNameLst>
                                          <p:attrName>fillcolor</p:attrName>
                                        </p:attrNameLst>
                                      </p:cBhvr>
                                      <p:to>
                                        <a:schemeClr val="accent1"/>
                                      </p:to>
                                    </p:animClr>
                                    <p:set>
                                      <p:cBhvr>
                                        <p:cTn id="67" dur="250" fill="hold"/>
                                        <p:tgtEl>
                                          <p:spTgt spid="35"/>
                                        </p:tgtEl>
                                        <p:attrNameLst>
                                          <p:attrName>fill.type</p:attrName>
                                        </p:attrNameLst>
                                      </p:cBhvr>
                                      <p:to>
                                        <p:strVal val="solid"/>
                                      </p:to>
                                    </p:set>
                                    <p:set>
                                      <p:cBhvr>
                                        <p:cTn id="68" dur="250" fill="hold"/>
                                        <p:tgtEl>
                                          <p:spTgt spid="3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35"/>
                                        </p:tgtEl>
                                        <p:attrNameLst>
                                          <p:attrName>fillcolor</p:attrName>
                                        </p:attrNameLst>
                                      </p:cBhvr>
                                      <p:to>
                                        <a:schemeClr val="accent1"/>
                                      </p:to>
                                    </p:animClr>
                                    <p:set>
                                      <p:cBhvr>
                                        <p:cTn id="71" dur="250" fill="hold"/>
                                        <p:tgtEl>
                                          <p:spTgt spid="35"/>
                                        </p:tgtEl>
                                        <p:attrNameLst>
                                          <p:attrName>fill.type</p:attrName>
                                        </p:attrNameLst>
                                      </p:cBhvr>
                                      <p:to>
                                        <p:strVal val="solid"/>
                                      </p:to>
                                    </p:set>
                                    <p:set>
                                      <p:cBhvr>
                                        <p:cTn id="72" dur="250" fill="hold"/>
                                        <p:tgtEl>
                                          <p:spTgt spid="35"/>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36"/>
                                        </p:tgtEl>
                                        <p:attrNameLst>
                                          <p:attrName>style.visibility</p:attrName>
                                        </p:attrNameLst>
                                      </p:cBhvr>
                                      <p:to>
                                        <p:strVal val="visible"/>
                                      </p:to>
                                    </p:set>
                                    <p:anim calcmode="lin" valueType="num">
                                      <p:cBhvr>
                                        <p:cTn id="75" dur="250" fill="hold"/>
                                        <p:tgtEl>
                                          <p:spTgt spid="36"/>
                                        </p:tgtEl>
                                        <p:attrNameLst>
                                          <p:attrName>ppt_w</p:attrName>
                                        </p:attrNameLst>
                                      </p:cBhvr>
                                      <p:tavLst>
                                        <p:tav tm="0">
                                          <p:val>
                                            <p:strVal val="4*#ppt_w"/>
                                          </p:val>
                                        </p:tav>
                                        <p:tav tm="100000">
                                          <p:val>
                                            <p:strVal val="#ppt_w"/>
                                          </p:val>
                                        </p:tav>
                                      </p:tavLst>
                                    </p:anim>
                                    <p:anim calcmode="lin" valueType="num">
                                      <p:cBhvr>
                                        <p:cTn id="7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5"/>
                  </p:tgtEl>
                </p:cond>
              </p:nextCondLst>
            </p:seq>
          </p:childTnLst>
        </p:cTn>
      </p:par>
    </p:tnLst>
    <p:bldLst>
      <p:bldP spid="31" grpId="0" animBg="1"/>
      <p:bldP spid="32"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8" name="Picture 7">
            <a:extLst>
              <a:ext uri="{FF2B5EF4-FFF2-40B4-BE49-F238E27FC236}">
                <a16:creationId xmlns:a16="http://schemas.microsoft.com/office/drawing/2014/main" id="{1D3BB1DB-1F1E-4A1B-9BEA-49DC86188F94}"/>
              </a:ext>
            </a:extLst>
          </p:cNvPr>
          <p:cNvPicPr>
            <a:picLocks noChangeAspect="1"/>
          </p:cNvPicPr>
          <p:nvPr/>
        </p:nvPicPr>
        <p:blipFill>
          <a:blip r:embed="rId6"/>
          <a:stretch>
            <a:fillRect/>
          </a:stretch>
        </p:blipFill>
        <p:spPr>
          <a:xfrm>
            <a:off x="6744721" y="885418"/>
            <a:ext cx="2798307" cy="591363"/>
          </a:xfrm>
          <a:prstGeom prst="rect">
            <a:avLst/>
          </a:prstGeom>
        </p:spPr>
      </p:pic>
      <p:pic>
        <p:nvPicPr>
          <p:cNvPr id="10" name="Picture 9">
            <a:extLst>
              <a:ext uri="{FF2B5EF4-FFF2-40B4-BE49-F238E27FC236}">
                <a16:creationId xmlns:a16="http://schemas.microsoft.com/office/drawing/2014/main" id="{38486673-ED29-41FC-AFF3-783E914D3673}"/>
              </a:ext>
            </a:extLst>
          </p:cNvPr>
          <p:cNvPicPr>
            <a:picLocks noChangeAspect="1"/>
          </p:cNvPicPr>
          <p:nvPr/>
        </p:nvPicPr>
        <p:blipFill>
          <a:blip r:embed="rId7"/>
          <a:stretch>
            <a:fillRect/>
          </a:stretch>
        </p:blipFill>
        <p:spPr>
          <a:xfrm>
            <a:off x="4168969" y="1596305"/>
            <a:ext cx="8023031" cy="1950889"/>
          </a:xfrm>
          <a:prstGeom prst="rect">
            <a:avLst/>
          </a:prstGeom>
        </p:spPr>
      </p:pic>
      <p:pic>
        <p:nvPicPr>
          <p:cNvPr id="12" name="Picture 11">
            <a:extLst>
              <a:ext uri="{FF2B5EF4-FFF2-40B4-BE49-F238E27FC236}">
                <a16:creationId xmlns:a16="http://schemas.microsoft.com/office/drawing/2014/main" id="{A47E7390-FE79-4D9C-B165-54F25D23D017}"/>
              </a:ext>
            </a:extLst>
          </p:cNvPr>
          <p:cNvPicPr>
            <a:picLocks noChangeAspect="1"/>
          </p:cNvPicPr>
          <p:nvPr/>
        </p:nvPicPr>
        <p:blipFill>
          <a:blip r:embed="rId8"/>
          <a:stretch>
            <a:fillRect/>
          </a:stretch>
        </p:blipFill>
        <p:spPr>
          <a:xfrm>
            <a:off x="7387499" y="3199586"/>
            <a:ext cx="2103302" cy="1182727"/>
          </a:xfrm>
          <a:prstGeom prst="rect">
            <a:avLst/>
          </a:prstGeom>
        </p:spPr>
      </p:pic>
    </p:spTree>
    <p:extLst>
      <p:ext uri="{BB962C8B-B14F-4D97-AF65-F5344CB8AC3E}">
        <p14:creationId xmlns:p14="http://schemas.microsoft.com/office/powerpoint/2010/main" val="398808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defTabSz="914377"/>
            <a:r>
              <a:rPr lang="en-US" altLang="zh-CN" sz="10666" b="1" dirty="0">
                <a:solidFill>
                  <a:srgbClr val="F8F8F8"/>
                </a:solidFill>
                <a:latin typeface="微软雅黑" panose="020B0503020204020204" pitchFamily="34" charset="-122"/>
                <a:ea typeface="微软雅黑" panose="020B0503020204020204" pitchFamily="34" charset="-122"/>
              </a:rPr>
              <a:t>1</a:t>
            </a:r>
            <a:endParaRPr lang="zh-CN" altLang="en-US" sz="10666" b="1" dirty="0">
              <a:solidFill>
                <a:srgbClr val="F8F8F8"/>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defTabSz="914377"/>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KHÁM PHÁ</a:t>
            </a:r>
            <a:endParaRPr lang="zh-CN" altLang="en-US"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endParaRPr>
          </a:p>
        </p:txBody>
      </p:sp>
    </p:spTree>
    <p:extLst>
      <p:ext uri="{BB962C8B-B14F-4D97-AF65-F5344CB8AC3E}">
        <p14:creationId xmlns:p14="http://schemas.microsoft.com/office/powerpoint/2010/main" val="413725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973;p10">
            <a:extLst>
              <a:ext uri="{FF2B5EF4-FFF2-40B4-BE49-F238E27FC236}">
                <a16:creationId xmlns:a16="http://schemas.microsoft.com/office/drawing/2014/main" id="{511A9B58-FF66-413E-8E88-E8270C8D45DA}"/>
              </a:ext>
            </a:extLst>
          </p:cNvPr>
          <p:cNvSpPr/>
          <p:nvPr/>
        </p:nvSpPr>
        <p:spPr>
          <a:xfrm>
            <a:off x="289206" y="0"/>
            <a:ext cx="11655143"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en-US" sz="3200" b="1" dirty="0">
                <a:solidFill>
                  <a:srgbClr val="244061"/>
                </a:solidFill>
                <a:ea typeface="Calibri"/>
                <a:cs typeface="Calibri"/>
                <a:sym typeface="Calibri"/>
              </a:rPr>
              <a:t>1. Quan </a:t>
            </a:r>
            <a:r>
              <a:rPr lang="en-US" sz="3200" b="1" dirty="0" err="1">
                <a:solidFill>
                  <a:srgbClr val="244061"/>
                </a:solidFill>
                <a:ea typeface="Calibri"/>
                <a:cs typeface="Calibri"/>
                <a:sym typeface="Calibri"/>
              </a:rPr>
              <a:t>sát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từ</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5 </a:t>
            </a:r>
            <a:r>
              <a:rPr lang="en-US" sz="3200" b="1" dirty="0" err="1">
                <a:solidFill>
                  <a:srgbClr val="244061"/>
                </a:solidFill>
                <a:ea typeface="Calibri"/>
                <a:cs typeface="Calibri"/>
                <a:sym typeface="Calibri"/>
              </a:rPr>
              <a:t>đến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9 </a:t>
            </a:r>
            <a:r>
              <a:rPr lang="en-US" sz="3200" b="1" dirty="0" err="1">
                <a:solidFill>
                  <a:srgbClr val="244061"/>
                </a:solidFill>
                <a:ea typeface="Calibri"/>
                <a:cs typeface="Calibri"/>
                <a:sym typeface="Calibri"/>
              </a:rPr>
              <a:t>và</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mô</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tả</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quá</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trình</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phát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triển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của</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cây</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đu</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đủ</a:t>
            </a:r>
            <a:r>
              <a:rPr lang="en-US" sz="3200" b="1" dirty="0">
                <a:solidFill>
                  <a:srgbClr val="244061"/>
                </a:solidFill>
                <a:ea typeface="Calibri"/>
                <a:cs typeface="Calibri"/>
                <a:sym typeface="Calibri"/>
              </a:rPr>
              <a:t>.</a:t>
            </a:r>
            <a:endParaRPr sz="3200" b="1" dirty="0">
              <a:solidFill>
                <a:srgbClr val="24406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DE2323D-6D47-46BB-BBFB-B9FD6DF89814}"/>
              </a:ext>
            </a:extLst>
          </p:cNvPr>
          <p:cNvPicPr>
            <a:picLocks noChangeAspect="1"/>
          </p:cNvPicPr>
          <p:nvPr/>
        </p:nvPicPr>
        <p:blipFill>
          <a:blip r:embed="rId3"/>
          <a:stretch>
            <a:fillRect/>
          </a:stretch>
        </p:blipFill>
        <p:spPr>
          <a:xfrm>
            <a:off x="1533525" y="1266824"/>
            <a:ext cx="9610725" cy="3861214"/>
          </a:xfrm>
          <a:prstGeom prst="rect">
            <a:avLst/>
          </a:prstGeom>
        </p:spPr>
      </p:pic>
      <p:sp>
        <p:nvSpPr>
          <p:cNvPr id="47" name="Rectangle: Rounded Corners 46">
            <a:extLst>
              <a:ext uri="{FF2B5EF4-FFF2-40B4-BE49-F238E27FC236}">
                <a16:creationId xmlns:a16="http://schemas.microsoft.com/office/drawing/2014/main" id="{26F177CF-7DC8-4F00-BDE2-83507BA3879C}"/>
              </a:ext>
            </a:extLst>
          </p:cNvPr>
          <p:cNvSpPr/>
          <p:nvPr/>
        </p:nvSpPr>
        <p:spPr>
          <a:xfrm>
            <a:off x="1609724"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Hạt</a:t>
            </a:r>
            <a:r>
              <a:rPr lang="en-US" sz="2200" b="1" dirty="0">
                <a:solidFill>
                  <a:srgbClr val="002060"/>
                </a:solidFill>
              </a:rPr>
              <a:t> </a:t>
            </a:r>
            <a:r>
              <a:rPr lang="en-US" sz="2200" b="1" dirty="0" err="1">
                <a:solidFill>
                  <a:srgbClr val="002060"/>
                </a:solidFill>
              </a:rPr>
              <a:t>nảy</a:t>
            </a:r>
            <a:r>
              <a:rPr lang="en-US" sz="2200" b="1" dirty="0">
                <a:solidFill>
                  <a:srgbClr val="002060"/>
                </a:solidFill>
              </a:rPr>
              <a:t> </a:t>
            </a:r>
            <a:r>
              <a:rPr lang="en-US" sz="2200" b="1" dirty="0" err="1">
                <a:solidFill>
                  <a:srgbClr val="002060"/>
                </a:solidFill>
              </a:rPr>
              <a:t>mầm</a:t>
            </a:r>
            <a:endParaRPr lang="en-US" sz="2200" b="1" dirty="0">
              <a:solidFill>
                <a:srgbClr val="002060"/>
              </a:solidFill>
            </a:endParaRPr>
          </a:p>
        </p:txBody>
      </p:sp>
      <p:sp>
        <p:nvSpPr>
          <p:cNvPr id="48" name="Rectangle: Rounded Corners 47">
            <a:extLst>
              <a:ext uri="{FF2B5EF4-FFF2-40B4-BE49-F238E27FC236}">
                <a16:creationId xmlns:a16="http://schemas.microsoft.com/office/drawing/2014/main" id="{5E685B4C-5892-4497-92C8-6F92F7DD68AE}"/>
              </a:ext>
            </a:extLst>
          </p:cNvPr>
          <p:cNvSpPr/>
          <p:nvPr/>
        </p:nvSpPr>
        <p:spPr>
          <a:xfrm>
            <a:off x="3019424" y="502919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Lớn</a:t>
            </a:r>
            <a:r>
              <a:rPr lang="en-US" sz="2200" b="1" dirty="0">
                <a:solidFill>
                  <a:srgbClr val="002060"/>
                </a:solidFill>
              </a:rPr>
              <a:t> </a:t>
            </a:r>
            <a:r>
              <a:rPr lang="en-US" sz="2200" b="1" dirty="0" err="1">
                <a:solidFill>
                  <a:srgbClr val="002060"/>
                </a:solidFill>
              </a:rPr>
              <a:t>lên</a:t>
            </a:r>
            <a:endParaRPr lang="en-US" sz="2200" b="1" dirty="0">
              <a:solidFill>
                <a:srgbClr val="002060"/>
              </a:solidFill>
            </a:endParaRPr>
          </a:p>
        </p:txBody>
      </p:sp>
      <p:sp>
        <p:nvSpPr>
          <p:cNvPr id="49" name="Rectangle: Rounded Corners 48">
            <a:extLst>
              <a:ext uri="{FF2B5EF4-FFF2-40B4-BE49-F238E27FC236}">
                <a16:creationId xmlns:a16="http://schemas.microsoft.com/office/drawing/2014/main" id="{C8FDB9C3-E5A7-45ED-AC0B-5F40597E835B}"/>
              </a:ext>
            </a:extLst>
          </p:cNvPr>
          <p:cNvSpPr/>
          <p:nvPr/>
        </p:nvSpPr>
        <p:spPr>
          <a:xfrm>
            <a:off x="4476749"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Nở</a:t>
            </a:r>
            <a:r>
              <a:rPr lang="en-US" sz="2200" b="1" dirty="0">
                <a:solidFill>
                  <a:srgbClr val="002060"/>
                </a:solidFill>
              </a:rPr>
              <a:t> </a:t>
            </a:r>
            <a:r>
              <a:rPr lang="en-US" sz="2200" b="1" dirty="0" err="1">
                <a:solidFill>
                  <a:srgbClr val="002060"/>
                </a:solidFill>
              </a:rPr>
              <a:t>hoa</a:t>
            </a:r>
            <a:endParaRPr lang="en-US" sz="2200" b="1" dirty="0">
              <a:solidFill>
                <a:srgbClr val="002060"/>
              </a:solidFill>
            </a:endParaRPr>
          </a:p>
        </p:txBody>
      </p:sp>
      <p:sp>
        <p:nvSpPr>
          <p:cNvPr id="50" name="Rectangle: Rounded Corners 49">
            <a:extLst>
              <a:ext uri="{FF2B5EF4-FFF2-40B4-BE49-F238E27FC236}">
                <a16:creationId xmlns:a16="http://schemas.microsoft.com/office/drawing/2014/main" id="{C0A5D4D2-7CFD-4CD3-923E-77F087F7A1A8}"/>
              </a:ext>
            </a:extLst>
          </p:cNvPr>
          <p:cNvSpPr/>
          <p:nvPr/>
        </p:nvSpPr>
        <p:spPr>
          <a:xfrm>
            <a:off x="6715124" y="501967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Kết</a:t>
            </a:r>
            <a:r>
              <a:rPr lang="en-US" sz="2200" b="1" dirty="0">
                <a:solidFill>
                  <a:srgbClr val="002060"/>
                </a:solidFill>
              </a:rPr>
              <a:t> </a:t>
            </a:r>
            <a:r>
              <a:rPr lang="en-US" sz="2200" b="1" dirty="0" err="1">
                <a:solidFill>
                  <a:srgbClr val="002060"/>
                </a:solidFill>
              </a:rPr>
              <a:t>trái</a:t>
            </a:r>
            <a:endParaRPr lang="en-US" sz="2200" b="1" dirty="0">
              <a:solidFill>
                <a:srgbClr val="002060"/>
              </a:solidFill>
            </a:endParaRPr>
          </a:p>
        </p:txBody>
      </p:sp>
      <p:sp>
        <p:nvSpPr>
          <p:cNvPr id="51" name="Rectangle: Rounded Corners 50">
            <a:extLst>
              <a:ext uri="{FF2B5EF4-FFF2-40B4-BE49-F238E27FC236}">
                <a16:creationId xmlns:a16="http://schemas.microsoft.com/office/drawing/2014/main" id="{F2B1646B-CA4A-4BD0-95DD-71218C24FE28}"/>
              </a:ext>
            </a:extLst>
          </p:cNvPr>
          <p:cNvSpPr/>
          <p:nvPr/>
        </p:nvSpPr>
        <p:spPr>
          <a:xfrm>
            <a:off x="9105899" y="503872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Gieo</a:t>
            </a:r>
            <a:r>
              <a:rPr lang="en-US" sz="2200" b="1" dirty="0">
                <a:solidFill>
                  <a:srgbClr val="002060"/>
                </a:solidFill>
              </a:rPr>
              <a:t> </a:t>
            </a:r>
            <a:r>
              <a:rPr lang="en-US" sz="2200" b="1" dirty="0" err="1">
                <a:solidFill>
                  <a:srgbClr val="002060"/>
                </a:solidFill>
              </a:rPr>
              <a:t>hạt</a:t>
            </a:r>
            <a:r>
              <a:rPr lang="en-US" sz="2200" b="1" dirty="0">
                <a:solidFill>
                  <a:srgbClr val="002060"/>
                </a:solidFill>
              </a:rPr>
              <a:t> </a:t>
            </a:r>
            <a:r>
              <a:rPr lang="en-US" sz="2200" b="1" dirty="0" err="1">
                <a:solidFill>
                  <a:srgbClr val="002060"/>
                </a:solidFill>
              </a:rPr>
              <a:t>mọc</a:t>
            </a:r>
            <a:r>
              <a:rPr lang="en-US" sz="2200" b="1" dirty="0">
                <a:solidFill>
                  <a:srgbClr val="002060"/>
                </a:solidFill>
              </a:rPr>
              <a:t> </a:t>
            </a:r>
            <a:r>
              <a:rPr lang="en-US" sz="2200" b="1" dirty="0" err="1">
                <a:solidFill>
                  <a:srgbClr val="002060"/>
                </a:solidFill>
              </a:rPr>
              <a:t>cây</a:t>
            </a:r>
            <a:endParaRPr lang="en-US" sz="2200" b="1" dirty="0">
              <a:solidFill>
                <a:srgbClr val="002060"/>
              </a:solidFill>
            </a:endParaRPr>
          </a:p>
        </p:txBody>
      </p:sp>
    </p:spTree>
    <p:extLst>
      <p:ext uri="{BB962C8B-B14F-4D97-AF65-F5344CB8AC3E}">
        <p14:creationId xmlns:p14="http://schemas.microsoft.com/office/powerpoint/2010/main" val="8994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567</Words>
  <Application>Microsoft Office PowerPoint</Application>
  <PresentationFormat>Widescreen</PresentationFormat>
  <Paragraphs>70</Paragraphs>
  <Slides>19</Slides>
  <Notes>17</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等线</vt:lpstr>
      <vt:lpstr>微软雅黑</vt:lpstr>
      <vt:lpstr>Arial</vt:lpstr>
      <vt:lpstr>Arial-Rounded</vt:lpstr>
      <vt:lpstr>Calibri</vt:lpstr>
      <vt:lpstr>Calibri Light</vt:lpstr>
      <vt:lpstr>Coiny</vt:lpstr>
      <vt:lpstr>iCiel Cadena</vt:lpstr>
      <vt:lpstr>Office 主题​​</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2022-09-13T00:31:04Z</dcterms:created>
  <dcterms:modified xsi:type="dcterms:W3CDTF">2023-03-16T07:44:30Z</dcterms:modified>
</cp:coreProperties>
</file>