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20" r:id="rId2"/>
  </p:sldMasterIdLst>
  <p:notesMasterIdLst>
    <p:notesMasterId r:id="rId17"/>
  </p:notesMasterIdLst>
  <p:sldIdLst>
    <p:sldId id="256" r:id="rId3"/>
    <p:sldId id="264" r:id="rId4"/>
    <p:sldId id="288" r:id="rId5"/>
    <p:sldId id="290" r:id="rId6"/>
    <p:sldId id="292" r:id="rId7"/>
    <p:sldId id="279" r:id="rId8"/>
    <p:sldId id="294" r:id="rId9"/>
    <p:sldId id="289" r:id="rId10"/>
    <p:sldId id="296" r:id="rId11"/>
    <p:sldId id="297" r:id="rId12"/>
    <p:sldId id="295" r:id="rId13"/>
    <p:sldId id="291" r:id="rId14"/>
    <p:sldId id="293"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200"/>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07" autoAdjust="0"/>
    <p:restoredTop sz="93950" autoAdjust="0"/>
  </p:normalViewPr>
  <p:slideViewPr>
    <p:cSldViewPr snapToGrid="0">
      <p:cViewPr varScale="1">
        <p:scale>
          <a:sx n="66" d="100"/>
          <a:sy n="66" d="100"/>
        </p:scale>
        <p:origin x="804" y="60"/>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246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EAD26F-197A-4344-8006-41ADEB63EE52}" type="datetimeFigureOut">
              <a:rPr lang="en-US" smtClean="0"/>
              <a:t>10/20/2023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410672-AB2C-4B15-8A81-455247B6250E}" type="slidenum">
              <a:rPr lang="en-US" smtClean="0"/>
              <a:t>‹#›</a:t>
            </a:fld>
            <a:endParaRPr lang="en-US"/>
          </a:p>
        </p:txBody>
      </p:sp>
    </p:spTree>
    <p:extLst>
      <p:ext uri="{BB962C8B-B14F-4D97-AF65-F5344CB8AC3E}">
        <p14:creationId xmlns:p14="http://schemas.microsoft.com/office/powerpoint/2010/main" val="1694786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solidFill>
                  <a:prstClr val="black"/>
                </a:solidFill>
              </a:rPr>
              <a:pPr/>
              <a:t>2</a:t>
            </a:fld>
            <a:endParaRPr lang="zh-CN" altLang="en-US">
              <a:solidFill>
                <a:prstClr val="black"/>
              </a:solidFill>
            </a:endParaRPr>
          </a:p>
        </p:txBody>
      </p:sp>
    </p:spTree>
    <p:extLst>
      <p:ext uri="{BB962C8B-B14F-4D97-AF65-F5344CB8AC3E}">
        <p14:creationId xmlns:p14="http://schemas.microsoft.com/office/powerpoint/2010/main" val="3476701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969049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851706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89C5F93-887A-4481-A204-754FB144E4BE}" type="datetimeFigureOut">
              <a:rPr lang="en-US" smtClean="0"/>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3197907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9C5F93-887A-4481-A204-754FB144E4BE}" type="datetimeFigureOut">
              <a:rPr lang="en-US" smtClean="0"/>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870143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9C5F93-887A-4481-A204-754FB144E4BE}" type="datetimeFigureOut">
              <a:rPr lang="en-US" smtClean="0"/>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7620203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10/20/2023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33905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10/20/2023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2408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10/20/2023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25920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3567E14-3BA2-4243-B9EA-E2C7FD4D8806}" type="datetimeFigureOut">
              <a:rPr lang="en-US" smtClean="0">
                <a:solidFill>
                  <a:prstClr val="black">
                    <a:tint val="75000"/>
                  </a:prstClr>
                </a:solidFill>
              </a:rPr>
              <a:pPr/>
              <a:t>10/20/2023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66528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3567E14-3BA2-4243-B9EA-E2C7FD4D8806}" type="datetimeFigureOut">
              <a:rPr lang="en-US" smtClean="0">
                <a:solidFill>
                  <a:prstClr val="black">
                    <a:tint val="75000"/>
                  </a:prstClr>
                </a:solidFill>
              </a:rPr>
              <a:pPr/>
              <a:t>10/20/2023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2646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3567E14-3BA2-4243-B9EA-E2C7FD4D8806}" type="datetimeFigureOut">
              <a:rPr lang="en-US" smtClean="0">
                <a:solidFill>
                  <a:prstClr val="black">
                    <a:tint val="75000"/>
                  </a:prstClr>
                </a:solidFill>
              </a:rPr>
              <a:pPr/>
              <a:t>10/20/2023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012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567E14-3BA2-4243-B9EA-E2C7FD4D8806}" type="datetimeFigureOut">
              <a:rPr lang="en-US" smtClean="0">
                <a:solidFill>
                  <a:prstClr val="black">
                    <a:tint val="75000"/>
                  </a:prstClr>
                </a:solidFill>
              </a:rPr>
              <a:pPr/>
              <a:t>10/20/2023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81094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567E14-3BA2-4243-B9EA-E2C7FD4D8806}" type="datetimeFigureOut">
              <a:rPr lang="en-US" smtClean="0">
                <a:solidFill>
                  <a:prstClr val="black">
                    <a:tint val="75000"/>
                  </a:prstClr>
                </a:solidFill>
              </a:rPr>
              <a:pPr/>
              <a:t>10/20/2023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3017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9C5F93-887A-4481-A204-754FB144E4BE}" type="datetimeFigureOut">
              <a:rPr lang="en-US" smtClean="0"/>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7379086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567E14-3BA2-4243-B9EA-E2C7FD4D8806}" type="datetimeFigureOut">
              <a:rPr lang="en-US" smtClean="0">
                <a:solidFill>
                  <a:prstClr val="black">
                    <a:tint val="75000"/>
                  </a:prstClr>
                </a:solidFill>
              </a:rPr>
              <a:pPr/>
              <a:t>10/20/2023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70589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10/20/2023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47040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10/20/2023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7249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9C5F93-887A-4481-A204-754FB144E4BE}" type="datetimeFigureOut">
              <a:rPr lang="en-US" smtClean="0"/>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3482972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89C5F93-887A-4481-A204-754FB144E4BE}" type="datetimeFigureOut">
              <a:rPr lang="en-US" smtClean="0"/>
              <a:t>10/20/2023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339521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89C5F93-887A-4481-A204-754FB144E4BE}" type="datetimeFigureOut">
              <a:rPr lang="en-US" smtClean="0"/>
              <a:t>10/20/2023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509433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89C5F93-887A-4481-A204-754FB144E4BE}" type="datetimeFigureOut">
              <a:rPr lang="en-US" smtClean="0"/>
              <a:t>10/20/2023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832749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9C5F93-887A-4481-A204-754FB144E4BE}" type="datetimeFigureOut">
              <a:rPr lang="en-US" smtClean="0"/>
              <a:t>10/20/2023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321336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89C5F93-887A-4481-A204-754FB144E4BE}" type="datetimeFigureOut">
              <a:rPr lang="en-US" smtClean="0"/>
              <a:t>10/20/2023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131135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89C5F93-887A-4481-A204-754FB144E4BE}" type="datetimeFigureOut">
              <a:rPr lang="en-US" smtClean="0"/>
              <a:t>10/20/2023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730828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C5F93-887A-4481-A204-754FB144E4BE}" type="datetimeFigureOut">
              <a:rPr lang="en-US" smtClean="0"/>
              <a:t>10/20/2023</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E047B-2186-4570-B73E-AAD78CC2AB62}" type="slidenum">
              <a:rPr lang="en-US" smtClean="0"/>
              <a:t>‹#›</a:t>
            </a:fld>
            <a:endParaRPr lang="en-US"/>
          </a:p>
        </p:txBody>
      </p:sp>
    </p:spTree>
    <p:extLst>
      <p:ext uri="{BB962C8B-B14F-4D97-AF65-F5344CB8AC3E}">
        <p14:creationId xmlns:p14="http://schemas.microsoft.com/office/powerpoint/2010/main" val="22391529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C5F93-887A-4481-A204-754FB144E4BE}" type="datetimeFigureOut">
              <a:rPr lang="en-US" smtClean="0"/>
              <a:t>10/20/2023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E047B-2186-4570-B73E-AAD78CC2AB62}" type="slidenum">
              <a:rPr lang="en-US" smtClean="0"/>
              <a:t>‹#›</a:t>
            </a:fld>
            <a:endParaRPr lang="en-US"/>
          </a:p>
        </p:txBody>
      </p:sp>
    </p:spTree>
    <p:extLst>
      <p:ext uri="{BB962C8B-B14F-4D97-AF65-F5344CB8AC3E}">
        <p14:creationId xmlns:p14="http://schemas.microsoft.com/office/powerpoint/2010/main" val="292298179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emf"/><Relationship Id="rId10" Type="http://schemas.openxmlformats.org/officeDocument/2006/relationships/image" Target="../media/image16.png"/><Relationship Id="rId4" Type="http://schemas.openxmlformats.org/officeDocument/2006/relationships/image" Target="../media/image10.emf"/><Relationship Id="rId9" Type="http://schemas.openxmlformats.org/officeDocument/2006/relationships/image" Target="../media/image15.png"/></Relationships>
</file>

<file path=ppt/slides/_rels/slide1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emf"/><Relationship Id="rId10" Type="http://schemas.openxmlformats.org/officeDocument/2006/relationships/image" Target="../media/image16.png"/><Relationship Id="rId4" Type="http://schemas.openxmlformats.org/officeDocument/2006/relationships/image" Target="../media/image10.emf"/><Relationship Id="rId9" Type="http://schemas.openxmlformats.org/officeDocument/2006/relationships/image" Target="../media/image15.png"/></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emf"/><Relationship Id="rId10" Type="http://schemas.openxmlformats.org/officeDocument/2006/relationships/image" Target="../media/image16.png"/><Relationship Id="rId4" Type="http://schemas.openxmlformats.org/officeDocument/2006/relationships/image" Target="../media/image10.emf"/><Relationship Id="rId9"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图片 4">
            <a:extLst>
              <a:ext uri="{FF2B5EF4-FFF2-40B4-BE49-F238E27FC236}">
                <a16:creationId xmlns:a16="http://schemas.microsoft.com/office/drawing/2014/main" id="{1D7BF903-E6F8-4C5D-84EC-8C9BF12F5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65" y="1072362"/>
            <a:ext cx="9163665" cy="4415460"/>
          </a:xfrm>
          <a:prstGeom prst="rect">
            <a:avLst/>
          </a:prstGeom>
        </p:spPr>
      </p:pic>
      <p:pic>
        <p:nvPicPr>
          <p:cNvPr id="33" name="图片 6">
            <a:extLst>
              <a:ext uri="{FF2B5EF4-FFF2-40B4-BE49-F238E27FC236}">
                <a16:creationId xmlns:a16="http://schemas.microsoft.com/office/drawing/2014/main" id="{5B0CAB89-445F-470E-840C-54C5DA35E9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8382" y="-1141"/>
            <a:ext cx="1478610" cy="1474614"/>
          </a:xfrm>
          <a:prstGeom prst="rect">
            <a:avLst/>
          </a:prstGeom>
        </p:spPr>
      </p:pic>
      <p:pic>
        <p:nvPicPr>
          <p:cNvPr id="34" name="图片 8">
            <a:extLst>
              <a:ext uri="{FF2B5EF4-FFF2-40B4-BE49-F238E27FC236}">
                <a16:creationId xmlns:a16="http://schemas.microsoft.com/office/drawing/2014/main" id="{94FBAD47-784A-4C0F-979F-57263443B8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008" y="192060"/>
            <a:ext cx="1478610" cy="1485498"/>
          </a:xfrm>
          <a:prstGeom prst="rect">
            <a:avLst/>
          </a:prstGeom>
        </p:spPr>
      </p:pic>
      <p:pic>
        <p:nvPicPr>
          <p:cNvPr id="35" name="图片 15">
            <a:extLst>
              <a:ext uri="{FF2B5EF4-FFF2-40B4-BE49-F238E27FC236}">
                <a16:creationId xmlns:a16="http://schemas.microsoft.com/office/drawing/2014/main" id="{A765284F-11EF-436D-9C9D-7896B801D4D1}"/>
              </a:ext>
            </a:extLst>
          </p:cNvPr>
          <p:cNvPicPr>
            <a:picLocks noChangeAspect="1"/>
          </p:cNvPicPr>
          <p:nvPr/>
        </p:nvPicPr>
        <p:blipFill rotWithShape="1">
          <a:blip r:embed="rId5">
            <a:extLst>
              <a:ext uri="{28A0092B-C50C-407E-A947-70E740481C1C}">
                <a14:useLocalDpi xmlns:a14="http://schemas.microsoft.com/office/drawing/2010/main" val="0"/>
              </a:ext>
            </a:extLst>
          </a:blip>
          <a:srcRect b="15181"/>
          <a:stretch/>
        </p:blipFill>
        <p:spPr>
          <a:xfrm>
            <a:off x="511193" y="4761374"/>
            <a:ext cx="885808" cy="640027"/>
          </a:xfrm>
          <a:prstGeom prst="rect">
            <a:avLst/>
          </a:prstGeom>
        </p:spPr>
      </p:pic>
      <p:pic>
        <p:nvPicPr>
          <p:cNvPr id="36" name="图片 17">
            <a:extLst>
              <a:ext uri="{FF2B5EF4-FFF2-40B4-BE49-F238E27FC236}">
                <a16:creationId xmlns:a16="http://schemas.microsoft.com/office/drawing/2014/main" id="{77D7C6D6-7AA4-4EF6-ABAF-743E23FC993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0909" y="4333988"/>
            <a:ext cx="2290244" cy="1064313"/>
          </a:xfrm>
          <a:prstGeom prst="rect">
            <a:avLst/>
          </a:prstGeom>
        </p:spPr>
      </p:pic>
      <p:grpSp>
        <p:nvGrpSpPr>
          <p:cNvPr id="37" name="组合 3">
            <a:extLst>
              <a:ext uri="{FF2B5EF4-FFF2-40B4-BE49-F238E27FC236}">
                <a16:creationId xmlns:a16="http://schemas.microsoft.com/office/drawing/2014/main" id="{BC54C152-1D09-4988-AA2C-D57010631322}"/>
              </a:ext>
            </a:extLst>
          </p:cNvPr>
          <p:cNvGrpSpPr/>
          <p:nvPr/>
        </p:nvGrpSpPr>
        <p:grpSpPr>
          <a:xfrm>
            <a:off x="-1524000" y="5468293"/>
            <a:ext cx="12198968" cy="1474614"/>
            <a:chOff x="0" y="3698571"/>
            <a:chExt cx="12198968" cy="3159429"/>
          </a:xfrm>
        </p:grpSpPr>
        <p:pic>
          <p:nvPicPr>
            <p:cNvPr id="38" name="图片 19">
              <a:extLst>
                <a:ext uri="{FF2B5EF4-FFF2-40B4-BE49-F238E27FC236}">
                  <a16:creationId xmlns:a16="http://schemas.microsoft.com/office/drawing/2014/main" id="{6587BE9E-773D-452D-81E2-07211AEE6C1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0510" y="5338507"/>
              <a:ext cx="1703070" cy="1446783"/>
            </a:xfrm>
            <a:prstGeom prst="rect">
              <a:avLst/>
            </a:prstGeom>
          </p:spPr>
        </p:pic>
        <p:pic>
          <p:nvPicPr>
            <p:cNvPr id="39" name="图片 20">
              <a:extLst>
                <a:ext uri="{FF2B5EF4-FFF2-40B4-BE49-F238E27FC236}">
                  <a16:creationId xmlns:a16="http://schemas.microsoft.com/office/drawing/2014/main" id="{7F37D3A7-2A2E-4FC7-8760-996DF282EF3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79189" y="5776804"/>
              <a:ext cx="1066800" cy="906262"/>
            </a:xfrm>
            <a:prstGeom prst="rect">
              <a:avLst/>
            </a:prstGeom>
          </p:spPr>
        </p:pic>
        <p:pic>
          <p:nvPicPr>
            <p:cNvPr id="40" name="图片 21">
              <a:extLst>
                <a:ext uri="{FF2B5EF4-FFF2-40B4-BE49-F238E27FC236}">
                  <a16:creationId xmlns:a16="http://schemas.microsoft.com/office/drawing/2014/main" id="{AC575159-D9FC-41B4-AF27-E7BB990A446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4802218" y="5583980"/>
              <a:ext cx="1293782" cy="1099086"/>
            </a:xfrm>
            <a:prstGeom prst="rect">
              <a:avLst/>
            </a:prstGeom>
          </p:spPr>
        </p:pic>
        <p:pic>
          <p:nvPicPr>
            <p:cNvPr id="41" name="图片 22">
              <a:extLst>
                <a:ext uri="{FF2B5EF4-FFF2-40B4-BE49-F238E27FC236}">
                  <a16:creationId xmlns:a16="http://schemas.microsoft.com/office/drawing/2014/main" id="{6B369BAD-0E1E-4C47-9783-7172BAEC475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7774018" y="5685077"/>
              <a:ext cx="1056402" cy="897428"/>
            </a:xfrm>
            <a:prstGeom prst="rect">
              <a:avLst/>
            </a:prstGeom>
          </p:spPr>
        </p:pic>
        <p:pic>
          <p:nvPicPr>
            <p:cNvPr id="42" name="图片 13">
              <a:extLst>
                <a:ext uri="{FF2B5EF4-FFF2-40B4-BE49-F238E27FC236}">
                  <a16:creationId xmlns:a16="http://schemas.microsoft.com/office/drawing/2014/main" id="{9DC54091-DCC2-4AD2-8134-50ACEEAD3A0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71944" y="3698571"/>
              <a:ext cx="3227024" cy="3086719"/>
            </a:xfrm>
            <a:prstGeom prst="rect">
              <a:avLst/>
            </a:prstGeom>
          </p:spPr>
        </p:pic>
        <p:pic>
          <p:nvPicPr>
            <p:cNvPr id="43" name="图片 23">
              <a:extLst>
                <a:ext uri="{FF2B5EF4-FFF2-40B4-BE49-F238E27FC236}">
                  <a16:creationId xmlns:a16="http://schemas.microsoft.com/office/drawing/2014/main" id="{A3D72380-9D48-4756-AFB0-BB8489517F3D}"/>
                </a:ext>
              </a:extLst>
            </p:cNvPr>
            <p:cNvPicPr>
              <a:picLocks noChangeAspect="1"/>
            </p:cNvPicPr>
            <p:nvPr/>
          </p:nvPicPr>
          <p:blipFill rotWithShape="1">
            <a:blip r:embed="rId9">
              <a:extLst>
                <a:ext uri="{28A0092B-C50C-407E-A947-70E740481C1C}">
                  <a14:useLocalDpi xmlns:a14="http://schemas.microsoft.com/office/drawing/2010/main" val="0"/>
                </a:ext>
              </a:extLst>
            </a:blip>
            <a:srcRect t="82569" b="8666"/>
            <a:stretch/>
          </p:blipFill>
          <p:spPr>
            <a:xfrm>
              <a:off x="0" y="6308726"/>
              <a:ext cx="12192000" cy="549274"/>
            </a:xfrm>
            <a:prstGeom prst="rect">
              <a:avLst/>
            </a:prstGeom>
          </p:spPr>
        </p:pic>
      </p:grpSp>
      <p:sp>
        <p:nvSpPr>
          <p:cNvPr id="2" name="Rectangle 1"/>
          <p:cNvSpPr/>
          <p:nvPr/>
        </p:nvSpPr>
        <p:spPr>
          <a:xfrm>
            <a:off x="3308291" y="2080798"/>
            <a:ext cx="2605265" cy="707886"/>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iCiel Cadena" panose="02000503000000020004" pitchFamily="2" charset="0"/>
              </a:rPr>
              <a:t>LUYỆN TẬP </a:t>
            </a:r>
          </a:p>
        </p:txBody>
      </p:sp>
      <p:sp>
        <p:nvSpPr>
          <p:cNvPr id="17" name="文本框 22">
            <a:extLst>
              <a:ext uri="{FF2B5EF4-FFF2-40B4-BE49-F238E27FC236}">
                <a16:creationId xmlns:a16="http://schemas.microsoft.com/office/drawing/2014/main" id="{8E852256-A333-49D6-ADCD-2215C66790B1}"/>
              </a:ext>
            </a:extLst>
          </p:cNvPr>
          <p:cNvSpPr txBox="1"/>
          <p:nvPr/>
        </p:nvSpPr>
        <p:spPr>
          <a:xfrm>
            <a:off x="3637615" y="1208681"/>
            <a:ext cx="2454500" cy="923330"/>
          </a:xfrm>
          <a:prstGeom prst="rect">
            <a:avLst/>
          </a:prstGeom>
          <a:noFill/>
        </p:spPr>
        <p:txBody>
          <a:bodyPr wrap="square" rtlCol="0">
            <a:spAutoFit/>
          </a:bodyPr>
          <a:lstStyle/>
          <a:p>
            <a:r>
              <a:rPr lang="en-US" altLang="zh-CN" sz="5400" dirty="0" err="1">
                <a:solidFill>
                  <a:srgbClr val="FF0000"/>
                </a:solidFill>
                <a:latin typeface="iCiel Cadena" panose="02000503000000020004" pitchFamily="2" charset="0"/>
                <a:ea typeface="思源黑体 CN Bold" panose="020B0800000000000000" pitchFamily="34" charset="-122"/>
              </a:rPr>
              <a:t>Tuần</a:t>
            </a:r>
            <a:r>
              <a:rPr lang="en-US" altLang="zh-CN" sz="5400" dirty="0">
                <a:solidFill>
                  <a:srgbClr val="FF0000"/>
                </a:solidFill>
                <a:latin typeface="iCiel Cadena" panose="02000503000000020004" pitchFamily="2" charset="0"/>
                <a:ea typeface="思源黑体 CN Bold" panose="020B0800000000000000" pitchFamily="34" charset="-122"/>
              </a:rPr>
              <a:t> 7</a:t>
            </a:r>
            <a:endParaRPr lang="zh-CN" altLang="en-US" sz="5400" dirty="0">
              <a:solidFill>
                <a:srgbClr val="FF0000"/>
              </a:solidFill>
              <a:latin typeface="iCiel Cadena" panose="02000503000000020004" pitchFamily="2" charset="0"/>
              <a:ea typeface="思源黑体 CN Bold" panose="020B0800000000000000" pitchFamily="34" charset="-122"/>
            </a:endParaRPr>
          </a:p>
        </p:txBody>
      </p:sp>
      <p:sp>
        <p:nvSpPr>
          <p:cNvPr id="3" name="TextBox 2">
            <a:extLst>
              <a:ext uri="{FF2B5EF4-FFF2-40B4-BE49-F238E27FC236}">
                <a16:creationId xmlns:a16="http://schemas.microsoft.com/office/drawing/2014/main" id="{C5C3D63C-2CF2-EAF2-B18B-0C350A5DA2E8}"/>
              </a:ext>
            </a:extLst>
          </p:cNvPr>
          <p:cNvSpPr txBox="1"/>
          <p:nvPr/>
        </p:nvSpPr>
        <p:spPr>
          <a:xfrm>
            <a:off x="157319" y="3145114"/>
            <a:ext cx="8634989"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VIẾT ĐOẠN VĂN GIỚI THIỆU MỘT ĐỒ VẬT (61)</a:t>
            </a:r>
          </a:p>
        </p:txBody>
      </p:sp>
    </p:spTree>
    <p:extLst>
      <p:ext uri="{BB962C8B-B14F-4D97-AF65-F5344CB8AC3E}">
        <p14:creationId xmlns:p14="http://schemas.microsoft.com/office/powerpoint/2010/main" val="223284501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500" fill="hold"/>
                                        <p:tgtEl>
                                          <p:spTgt spid="26"/>
                                        </p:tgtEl>
                                        <p:attrNameLst>
                                          <p:attrName>ppt_w</p:attrName>
                                        </p:attrNameLst>
                                      </p:cBhvr>
                                      <p:tavLst>
                                        <p:tav tm="0">
                                          <p:val>
                                            <p:fltVal val="0"/>
                                          </p:val>
                                        </p:tav>
                                        <p:tav tm="100000">
                                          <p:val>
                                            <p:strVal val="#ppt_w"/>
                                          </p:val>
                                        </p:tav>
                                      </p:tavLst>
                                    </p:anim>
                                    <p:anim calcmode="lin" valueType="num">
                                      <p:cBhvr>
                                        <p:cTn id="14" dur="500" fill="hold"/>
                                        <p:tgtEl>
                                          <p:spTgt spid="26"/>
                                        </p:tgtEl>
                                        <p:attrNameLst>
                                          <p:attrName>ppt_h</p:attrName>
                                        </p:attrNameLst>
                                      </p:cBhvr>
                                      <p:tavLst>
                                        <p:tav tm="0">
                                          <p:val>
                                            <p:fltVal val="0"/>
                                          </p:val>
                                        </p:tav>
                                        <p:tav tm="100000">
                                          <p:val>
                                            <p:strVal val="#ppt_h"/>
                                          </p:val>
                                        </p:tav>
                                      </p:tavLst>
                                    </p:anim>
                                    <p:animEffect transition="in" filter="fade">
                                      <p:cBhvr>
                                        <p:cTn id="15" dur="500"/>
                                        <p:tgtEl>
                                          <p:spTgt spid="26"/>
                                        </p:tgtEl>
                                      </p:cBhvr>
                                    </p:animEffect>
                                  </p:childTnLst>
                                </p:cTn>
                              </p:par>
                            </p:childTnLst>
                          </p:cTn>
                        </p:par>
                        <p:par>
                          <p:cTn id="16" fill="hold">
                            <p:stCondLst>
                              <p:cond delay="1500"/>
                            </p:stCondLst>
                            <p:childTnLst>
                              <p:par>
                                <p:cTn id="17" presetID="2" presetClass="entr" presetSubtype="9"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fill="hold"/>
                                        <p:tgtEl>
                                          <p:spTgt spid="34"/>
                                        </p:tgtEl>
                                        <p:attrNameLst>
                                          <p:attrName>ppt_x</p:attrName>
                                        </p:attrNameLst>
                                      </p:cBhvr>
                                      <p:tavLst>
                                        <p:tav tm="0">
                                          <p:val>
                                            <p:strVal val="0-#ppt_w/2"/>
                                          </p:val>
                                        </p:tav>
                                        <p:tav tm="100000">
                                          <p:val>
                                            <p:strVal val="#ppt_x"/>
                                          </p:val>
                                        </p:tav>
                                      </p:tavLst>
                                    </p:anim>
                                    <p:anim calcmode="lin" valueType="num">
                                      <p:cBhvr additive="base">
                                        <p:cTn id="20" dur="500" fill="hold"/>
                                        <p:tgtEl>
                                          <p:spTgt spid="34"/>
                                        </p:tgtEl>
                                        <p:attrNameLst>
                                          <p:attrName>ppt_y</p:attrName>
                                        </p:attrNameLst>
                                      </p:cBhvr>
                                      <p:tavLst>
                                        <p:tav tm="0">
                                          <p:val>
                                            <p:strVal val="0-#ppt_h/2"/>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p:cTn id="24" dur="500" fill="hold"/>
                                        <p:tgtEl>
                                          <p:spTgt spid="33"/>
                                        </p:tgtEl>
                                        <p:attrNameLst>
                                          <p:attrName>ppt_w</p:attrName>
                                        </p:attrNameLst>
                                      </p:cBhvr>
                                      <p:tavLst>
                                        <p:tav tm="0">
                                          <p:val>
                                            <p:fltVal val="0"/>
                                          </p:val>
                                        </p:tav>
                                        <p:tav tm="100000">
                                          <p:val>
                                            <p:strVal val="#ppt_w"/>
                                          </p:val>
                                        </p:tav>
                                      </p:tavLst>
                                    </p:anim>
                                    <p:anim calcmode="lin" valueType="num">
                                      <p:cBhvr>
                                        <p:cTn id="25" dur="500" fill="hold"/>
                                        <p:tgtEl>
                                          <p:spTgt spid="33"/>
                                        </p:tgtEl>
                                        <p:attrNameLst>
                                          <p:attrName>ppt_h</p:attrName>
                                        </p:attrNameLst>
                                      </p:cBhvr>
                                      <p:tavLst>
                                        <p:tav tm="0">
                                          <p:val>
                                            <p:fltVal val="0"/>
                                          </p:val>
                                        </p:tav>
                                        <p:tav tm="100000">
                                          <p:val>
                                            <p:strVal val="#ppt_h"/>
                                          </p:val>
                                        </p:tav>
                                      </p:tavLst>
                                    </p:anim>
                                    <p:animEffect transition="in" filter="fade">
                                      <p:cBhvr>
                                        <p:cTn id="26" dur="500"/>
                                        <p:tgtEl>
                                          <p:spTgt spid="33"/>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500"/>
                                        <p:tgtEl>
                                          <p:spTgt spid="36"/>
                                        </p:tgtEl>
                                      </p:cBhvr>
                                    </p:animEffect>
                                  </p:childTnLst>
                                </p:cTn>
                              </p:par>
                              <p:par>
                                <p:cTn id="31" presetID="10" presetClass="entr" presetSubtype="0" fill="hold"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childTnLst>
                                </p:cTn>
                              </p:par>
                            </p:childTnLst>
                          </p:cTn>
                        </p:par>
                        <p:par>
                          <p:cTn id="34" fill="hold">
                            <p:stCondLst>
                              <p:cond delay="3000"/>
                            </p:stCondLst>
                            <p:childTnLst>
                              <p:par>
                                <p:cTn id="35" presetID="16" presetClass="entr" presetSubtype="21"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arn(inVertical)">
                                      <p:cBhvr>
                                        <p:cTn id="37" dur="500"/>
                                        <p:tgtEl>
                                          <p:spTgt spid="2"/>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500" fill="hold"/>
                                        <p:tgtEl>
                                          <p:spTgt spid="17"/>
                                        </p:tgtEl>
                                        <p:attrNameLst>
                                          <p:attrName>ppt_w</p:attrName>
                                        </p:attrNameLst>
                                      </p:cBhvr>
                                      <p:tavLst>
                                        <p:tav tm="0">
                                          <p:val>
                                            <p:fltVal val="0"/>
                                          </p:val>
                                        </p:tav>
                                        <p:tav tm="100000">
                                          <p:val>
                                            <p:strVal val="#ppt_w"/>
                                          </p:val>
                                        </p:tav>
                                      </p:tavLst>
                                    </p:anim>
                                    <p:anim calcmode="lin" valueType="num">
                                      <p:cBhvr>
                                        <p:cTn id="41" dur="500" fill="hold"/>
                                        <p:tgtEl>
                                          <p:spTgt spid="17"/>
                                        </p:tgtEl>
                                        <p:attrNameLst>
                                          <p:attrName>ppt_h</p:attrName>
                                        </p:attrNameLst>
                                      </p:cBhvr>
                                      <p:tavLst>
                                        <p:tav tm="0">
                                          <p:val>
                                            <p:fltVal val="0"/>
                                          </p:val>
                                        </p:tav>
                                        <p:tav tm="100000">
                                          <p:val>
                                            <p:strVal val="#ppt_h"/>
                                          </p:val>
                                        </p:tav>
                                      </p:tavLst>
                                    </p:anim>
                                    <p:animEffect transition="in" filter="fad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305C553B-76D6-40C2-9444-290FF0CAAE6A}"/>
              </a:ext>
            </a:extLst>
          </p:cNvPr>
          <p:cNvSpPr txBox="1"/>
          <p:nvPr/>
        </p:nvSpPr>
        <p:spPr>
          <a:xfrm>
            <a:off x="168812" y="466330"/>
            <a:ext cx="8736037" cy="4631524"/>
          </a:xfrm>
          <a:prstGeom prst="rect">
            <a:avLst/>
          </a:prstGeom>
          <a:noFill/>
        </p:spPr>
        <p:txBody>
          <a:bodyPr wrap="square" rtlCol="0">
            <a:spAutoFit/>
          </a:bodyPr>
          <a:lstStyle/>
          <a:p>
            <a:pPr>
              <a:lnSpc>
                <a:spcPct val="150000"/>
              </a:lnSpc>
            </a:pPr>
            <a:r>
              <a:rPr lang="en-US" sz="32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Vào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năm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học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mới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mẹ</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mua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em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một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cái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tẩy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trông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nó</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thật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xinh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xắn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Cái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tẩy</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có</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hình</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vuông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mỗi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chiều</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là</a:t>
            </a:r>
            <a:r>
              <a:rPr lang="en-US" sz="2800" dirty="0">
                <a:solidFill>
                  <a:srgbClr val="002060"/>
                </a:solidFill>
                <a:latin typeface="Times New Roman" panose="02020603050405020304" pitchFamily="18" charset="0"/>
                <a:cs typeface="Times New Roman" panose="02020603050405020304" pitchFamily="18" charset="0"/>
              </a:rPr>
              <a:t> 4 cm. </a:t>
            </a:r>
            <a:r>
              <a:rPr lang="en-US" sz="2800" dirty="0" err="1">
                <a:solidFill>
                  <a:srgbClr val="002060"/>
                </a:solidFill>
                <a:latin typeface="Times New Roman" panose="02020603050405020304" pitchFamily="18" charset="0"/>
                <a:cs typeface="Times New Roman" panose="02020603050405020304" pitchFamily="18" charset="0"/>
              </a:rPr>
              <a:t>Tẩy</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được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làm</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bằng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cao</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su</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Nó</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được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khoác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tấm</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áo</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trắng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tinh</a:t>
            </a:r>
            <a:r>
              <a:rPr lang="en-US" sz="2800" dirty="0">
                <a:solidFill>
                  <a:srgbClr val="002060"/>
                </a:solidFill>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giúp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xóa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xóa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tờ</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đẹp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mới</a:t>
            </a:r>
            <a:r>
              <a:rPr lang="en-US" sz="2800" dirty="0">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Lúc</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mới</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mua</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nó</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rất</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đẹp</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và</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xinh</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xắn</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Bây</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giờ</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nó</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đã</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cũ</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đi</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rất</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nhiều</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nhưng</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em</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vẫn</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thích</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cái</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tẩy</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này</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vì</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nó</a:t>
            </a:r>
            <a:r>
              <a:rPr lang="en-US" sz="2800" dirty="0">
                <a:solidFill>
                  <a:srgbClr val="C00000"/>
                </a:solidFill>
                <a:latin typeface="Times New Roman" panose="02020603050405020304" pitchFamily="18" charset="0"/>
                <a:cs typeface="Times New Roman" panose="02020603050405020304" pitchFamily="18" charset="0"/>
              </a:rPr>
              <a:t> …..</a:t>
            </a:r>
            <a:endParaRPr lang="en-US" sz="32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063728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538461" y="228115"/>
            <a:ext cx="8605539" cy="1015663"/>
          </a:xfrm>
          <a:prstGeom prst="rect">
            <a:avLst/>
          </a:prstGeom>
          <a:noFill/>
        </p:spPr>
        <p:txBody>
          <a:bodyPr wrap="square" rtlCol="0">
            <a:spAutoFit/>
          </a:bodyPr>
          <a:lstStyle/>
          <a:p>
            <a:r>
              <a:rPr lang="en-US" sz="3200" b="1" dirty="0">
                <a:solidFill>
                  <a:srgbClr val="008200"/>
                </a:solidFill>
                <a:latin typeface="Arial" pitchFamily="34" charset="0"/>
                <a:cs typeface="Arial" pitchFamily="34" charset="0"/>
              </a:rPr>
              <a:t> </a:t>
            </a:r>
            <a:r>
              <a:rPr lang="en-US" sz="2800" b="1" dirty="0">
                <a:solidFill>
                  <a:srgbClr val="008200"/>
                </a:solidFill>
                <a:latin typeface="Arial" pitchFamily="34" charset="0"/>
                <a:cs typeface="Arial" pitchFamily="34" charset="0"/>
              </a:rPr>
              <a:t>Viết 3 – 4 câu giới thiệu về một đồ vật </a:t>
            </a:r>
            <a:r>
              <a:rPr lang="en-US" sz="2800" b="1" dirty="0" err="1">
                <a:solidFill>
                  <a:srgbClr val="008200"/>
                </a:solidFill>
                <a:latin typeface="Arial" pitchFamily="34" charset="0"/>
                <a:cs typeface="Arial" pitchFamily="34" charset="0"/>
              </a:rPr>
              <a:t>được</a:t>
            </a:r>
            <a:r>
              <a:rPr lang="en-US" sz="2800" b="1" dirty="0">
                <a:solidFill>
                  <a:srgbClr val="008200"/>
                </a:solidFill>
                <a:latin typeface="Arial" pitchFamily="34" charset="0"/>
                <a:cs typeface="Arial" pitchFamily="34" charset="0"/>
              </a:rPr>
              <a:t> dung </a:t>
            </a:r>
            <a:r>
              <a:rPr lang="en-US" sz="2800" b="1" dirty="0" err="1">
                <a:solidFill>
                  <a:srgbClr val="008200"/>
                </a:solidFill>
                <a:latin typeface="Arial" pitchFamily="34" charset="0"/>
                <a:cs typeface="Arial" pitchFamily="34" charset="0"/>
              </a:rPr>
              <a:t>để</a:t>
            </a:r>
            <a:r>
              <a:rPr lang="en-US" sz="2800" b="1" dirty="0">
                <a:solidFill>
                  <a:srgbClr val="008200"/>
                </a:solidFill>
                <a:latin typeface="Arial" pitchFamily="34" charset="0"/>
                <a:cs typeface="Arial" pitchFamily="34" charset="0"/>
              </a:rPr>
              <a:t> </a:t>
            </a:r>
            <a:r>
              <a:rPr lang="en-US" sz="2800" b="1" dirty="0" err="1">
                <a:solidFill>
                  <a:srgbClr val="008200"/>
                </a:solidFill>
                <a:latin typeface="Arial" pitchFamily="34" charset="0"/>
                <a:cs typeface="Arial" pitchFamily="34" charset="0"/>
              </a:rPr>
              <a:t>vẽ</a:t>
            </a:r>
            <a:endParaRPr lang="en-US" sz="2800" b="1" dirty="0">
              <a:solidFill>
                <a:srgbClr val="008200"/>
              </a:solidFill>
              <a:latin typeface="Arial" pitchFamily="34" charset="0"/>
              <a:cs typeface="Arial" pitchFamily="34" charset="0"/>
            </a:endParaRPr>
          </a:p>
        </p:txBody>
      </p:sp>
      <p:pic>
        <p:nvPicPr>
          <p:cNvPr id="2050"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31901" b="74479" l="31618" r="71324"/>
                    </a14:imgEffect>
                  </a14:imgLayer>
                </a14:imgProps>
              </a:ext>
              <a:ext uri="{28A0092B-C50C-407E-A947-70E740481C1C}">
                <a14:useLocalDpi xmlns:a14="http://schemas.microsoft.com/office/drawing/2010/main" val="0"/>
              </a:ext>
            </a:extLst>
          </a:blip>
          <a:srcRect l="31703" t="31798" r="29040" b="24781"/>
          <a:stretch/>
        </p:blipFill>
        <p:spPr bwMode="auto">
          <a:xfrm>
            <a:off x="112542" y="1269684"/>
            <a:ext cx="8893806" cy="527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a:extLst>
              <a:ext uri="{FF2B5EF4-FFF2-40B4-BE49-F238E27FC236}">
                <a16:creationId xmlns:a16="http://schemas.microsoft.com/office/drawing/2014/main" id="{918DFBE7-CEA6-9DEC-4695-1AB3519E123E}"/>
              </a:ext>
            </a:extLst>
          </p:cNvPr>
          <p:cNvCxnSpPr>
            <a:cxnSpLocks/>
          </p:cNvCxnSpPr>
          <p:nvPr/>
        </p:nvCxnSpPr>
        <p:spPr>
          <a:xfrm>
            <a:off x="918783" y="799833"/>
            <a:ext cx="8087565"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8A5D20EC-34DD-3CC7-F89A-BFE326F6BB2C}"/>
              </a:ext>
            </a:extLst>
          </p:cNvPr>
          <p:cNvSpPr/>
          <p:nvPr/>
        </p:nvSpPr>
        <p:spPr>
          <a:xfrm>
            <a:off x="112542" y="309716"/>
            <a:ext cx="579357" cy="819607"/>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Arial" pitchFamily="34" charset="0"/>
                <a:cs typeface="Arial" pitchFamily="34" charset="0"/>
              </a:rPr>
              <a:t>2</a:t>
            </a:r>
          </a:p>
        </p:txBody>
      </p:sp>
      <p:sp>
        <p:nvSpPr>
          <p:cNvPr id="2" name="TextBox 1">
            <a:extLst>
              <a:ext uri="{FF2B5EF4-FFF2-40B4-BE49-F238E27FC236}">
                <a16:creationId xmlns:a16="http://schemas.microsoft.com/office/drawing/2014/main" id="{5D21EFEB-3CFA-B501-AD53-ADC4CB347AEC}"/>
              </a:ext>
            </a:extLst>
          </p:cNvPr>
          <p:cNvSpPr txBox="1"/>
          <p:nvPr/>
        </p:nvSpPr>
        <p:spPr>
          <a:xfrm>
            <a:off x="6605263" y="4242219"/>
            <a:ext cx="2563318" cy="646331"/>
          </a:xfrm>
          <a:prstGeom prst="rect">
            <a:avLst/>
          </a:prstGeom>
          <a:noFill/>
        </p:spPr>
        <p:txBody>
          <a:bodyPr wrap="square" rtlCol="0">
            <a:spAutoFit/>
          </a:bodyPr>
          <a:lstStyle/>
          <a:p>
            <a:r>
              <a:rPr lang="en-US" dirty="0" err="1"/>
              <a:t>Màu</a:t>
            </a:r>
            <a:r>
              <a:rPr lang="en-US" dirty="0"/>
              <a:t> </a:t>
            </a:r>
            <a:r>
              <a:rPr lang="en-US" dirty="0" err="1"/>
              <a:t>sắc</a:t>
            </a:r>
            <a:r>
              <a:rPr lang="en-US" dirty="0"/>
              <a:t>, </a:t>
            </a:r>
            <a:r>
              <a:rPr lang="en-US" dirty="0" err="1"/>
              <a:t>hình</a:t>
            </a:r>
            <a:r>
              <a:rPr lang="en-US" dirty="0"/>
              <a:t> </a:t>
            </a:r>
            <a:r>
              <a:rPr lang="en-US" dirty="0" err="1"/>
              <a:t>dạng</a:t>
            </a:r>
            <a:r>
              <a:rPr lang="en-US" dirty="0"/>
              <a:t>, </a:t>
            </a:r>
            <a:r>
              <a:rPr lang="en-US" dirty="0" err="1"/>
              <a:t>kích</a:t>
            </a:r>
            <a:r>
              <a:rPr lang="en-US" dirty="0"/>
              <a:t> </a:t>
            </a:r>
            <a:r>
              <a:rPr lang="en-US" dirty="0" err="1"/>
              <a:t>thước</a:t>
            </a:r>
            <a:r>
              <a:rPr lang="en-US" dirty="0"/>
              <a:t>, </a:t>
            </a:r>
            <a:r>
              <a:rPr lang="en-US" dirty="0" err="1"/>
              <a:t>chất</a:t>
            </a:r>
            <a:r>
              <a:rPr lang="en-US" dirty="0"/>
              <a:t> </a:t>
            </a:r>
            <a:r>
              <a:rPr lang="en-US" dirty="0" err="1"/>
              <a:t>liệu</a:t>
            </a:r>
            <a:endParaRPr lang="vi-VN" dirty="0"/>
          </a:p>
        </p:txBody>
      </p:sp>
      <p:cxnSp>
        <p:nvCxnSpPr>
          <p:cNvPr id="4" name="Straight Connector 3">
            <a:extLst>
              <a:ext uri="{FF2B5EF4-FFF2-40B4-BE49-F238E27FC236}">
                <a16:creationId xmlns:a16="http://schemas.microsoft.com/office/drawing/2014/main" id="{CC1D3733-4600-9488-D567-62FD133AAA92}"/>
              </a:ext>
            </a:extLst>
          </p:cNvPr>
          <p:cNvCxnSpPr>
            <a:cxnSpLocks/>
          </p:cNvCxnSpPr>
          <p:nvPr/>
        </p:nvCxnSpPr>
        <p:spPr>
          <a:xfrm>
            <a:off x="691899" y="1269684"/>
            <a:ext cx="1731987"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3248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p:cTn id="11" dur="500" fill="hold"/>
                                        <p:tgtEl>
                                          <p:spTgt spid="2050"/>
                                        </p:tgtEl>
                                        <p:attrNameLst>
                                          <p:attrName>ppt_w</p:attrName>
                                        </p:attrNameLst>
                                      </p:cBhvr>
                                      <p:tavLst>
                                        <p:tav tm="0">
                                          <p:val>
                                            <p:fltVal val="0"/>
                                          </p:val>
                                        </p:tav>
                                        <p:tav tm="100000">
                                          <p:val>
                                            <p:strVal val="#ppt_w"/>
                                          </p:val>
                                        </p:tav>
                                      </p:tavLst>
                                    </p:anim>
                                    <p:anim calcmode="lin" valueType="num">
                                      <p:cBhvr>
                                        <p:cTn id="12" dur="500" fill="hold"/>
                                        <p:tgtEl>
                                          <p:spTgt spid="2050"/>
                                        </p:tgtEl>
                                        <p:attrNameLst>
                                          <p:attrName>ppt_h</p:attrName>
                                        </p:attrNameLst>
                                      </p:cBhvr>
                                      <p:tavLst>
                                        <p:tav tm="0">
                                          <p:val>
                                            <p:fltVal val="0"/>
                                          </p:val>
                                        </p:tav>
                                        <p:tav tm="100000">
                                          <p:val>
                                            <p:strVal val="#ppt_h"/>
                                          </p:val>
                                        </p:tav>
                                      </p:tavLst>
                                    </p:anim>
                                    <p:animEffect transition="in" filter="fade">
                                      <p:cBhvr>
                                        <p:cTn id="13" dur="500"/>
                                        <p:tgtEl>
                                          <p:spTgt spid="2050"/>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五角星 32"/>
          <p:cNvSpPr/>
          <p:nvPr/>
        </p:nvSpPr>
        <p:spPr>
          <a:xfrm rot="2121297">
            <a:off x="8078120" y="838824"/>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prstClr val="white"/>
              </a:solidFill>
              <a:latin typeface="Calibri"/>
              <a:ea typeface="宋体" panose="02010600030101010101" pitchFamily="2" charset="-122"/>
            </a:endParaRPr>
          </a:p>
        </p:txBody>
      </p:sp>
      <p:sp>
        <p:nvSpPr>
          <p:cNvPr id="27" name="五角星 36"/>
          <p:cNvSpPr/>
          <p:nvPr/>
        </p:nvSpPr>
        <p:spPr>
          <a:xfrm rot="2755789">
            <a:off x="521833" y="467352"/>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prstClr val="white"/>
              </a:solidFill>
              <a:latin typeface="Calibri"/>
              <a:ea typeface="宋体" panose="02010600030101010101" pitchFamily="2" charset="-122"/>
            </a:endParaRPr>
          </a:p>
        </p:txBody>
      </p:sp>
      <p:sp>
        <p:nvSpPr>
          <p:cNvPr id="28" name="五角星 35"/>
          <p:cNvSpPr/>
          <p:nvPr/>
        </p:nvSpPr>
        <p:spPr>
          <a:xfrm rot="19384917">
            <a:off x="821421" y="404941"/>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prstClr val="white"/>
              </a:solidFill>
              <a:latin typeface="Calibri"/>
              <a:ea typeface="宋体" panose="02010600030101010101" pitchFamily="2" charset="-122"/>
            </a:endParaRPr>
          </a:p>
        </p:txBody>
      </p:sp>
      <p:sp>
        <p:nvSpPr>
          <p:cNvPr id="29" name="五角星 34"/>
          <p:cNvSpPr/>
          <p:nvPr/>
        </p:nvSpPr>
        <p:spPr>
          <a:xfrm rot="337835">
            <a:off x="7018926" y="232449"/>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prstClr val="white"/>
              </a:solidFill>
              <a:latin typeface="Calibri"/>
              <a:ea typeface="宋体" panose="02010600030101010101" pitchFamily="2" charset="-122"/>
            </a:endParaRPr>
          </a:p>
        </p:txBody>
      </p:sp>
      <p:sp>
        <p:nvSpPr>
          <p:cNvPr id="30" name="五角星 36"/>
          <p:cNvSpPr/>
          <p:nvPr/>
        </p:nvSpPr>
        <p:spPr>
          <a:xfrm rot="20248740">
            <a:off x="8564783" y="48985"/>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prstClr val="white"/>
              </a:solidFill>
              <a:latin typeface="Calibri"/>
              <a:ea typeface="宋体" panose="02010600030101010101" pitchFamily="2" charset="-122"/>
            </a:endParaRPr>
          </a:p>
        </p:txBody>
      </p:sp>
      <p:pic>
        <p:nvPicPr>
          <p:cNvPr id="31" name="Picture 30"/>
          <p:cNvPicPr>
            <a:picLocks noChangeAspect="1"/>
          </p:cNvPicPr>
          <p:nvPr/>
        </p:nvPicPr>
        <p:blipFill rotWithShape="1">
          <a:blip r:embed="rId3"/>
          <a:srcRect l="7607" t="9720" r="7737" b="54882"/>
          <a:stretch/>
        </p:blipFill>
        <p:spPr>
          <a:xfrm>
            <a:off x="-1543050" y="5753100"/>
            <a:ext cx="12211050" cy="1104900"/>
          </a:xfrm>
          <a:prstGeom prst="rect">
            <a:avLst/>
          </a:prstGeom>
        </p:spPr>
      </p:pic>
      <p:pic>
        <p:nvPicPr>
          <p:cNvPr id="32" name="图片 7"/>
          <p:cNvPicPr>
            <a:picLocks noChangeAspect="1"/>
          </p:cNvPicPr>
          <p:nvPr/>
        </p:nvPicPr>
        <p:blipFill>
          <a:blip r:embed="rId4"/>
          <a:stretch>
            <a:fillRect/>
          </a:stretch>
        </p:blipFill>
        <p:spPr>
          <a:xfrm>
            <a:off x="298440" y="5887784"/>
            <a:ext cx="694099" cy="906357"/>
          </a:xfrm>
          <a:prstGeom prst="rect">
            <a:avLst/>
          </a:prstGeom>
          <a:noFill/>
          <a:ln w="9525">
            <a:noFill/>
          </a:ln>
        </p:spPr>
      </p:pic>
      <p:pic>
        <p:nvPicPr>
          <p:cNvPr id="33" name="图片 8"/>
          <p:cNvPicPr>
            <a:picLocks noChangeAspect="1"/>
          </p:cNvPicPr>
          <p:nvPr/>
        </p:nvPicPr>
        <p:blipFill>
          <a:blip r:embed="rId5"/>
          <a:stretch>
            <a:fillRect/>
          </a:stretch>
        </p:blipFill>
        <p:spPr>
          <a:xfrm>
            <a:off x="7985382" y="5656962"/>
            <a:ext cx="869271" cy="1201038"/>
          </a:xfrm>
          <a:prstGeom prst="rect">
            <a:avLst/>
          </a:prstGeom>
          <a:noFill/>
          <a:ln w="9525">
            <a:noFill/>
          </a:ln>
        </p:spPr>
      </p:pic>
      <p:sp>
        <p:nvSpPr>
          <p:cNvPr id="24" name="文本框 22">
            <a:extLst>
              <a:ext uri="{FF2B5EF4-FFF2-40B4-BE49-F238E27FC236}">
                <a16:creationId xmlns:a16="http://schemas.microsoft.com/office/drawing/2014/main" id="{8E852256-A333-49D6-ADCD-2215C66790B1}"/>
              </a:ext>
            </a:extLst>
          </p:cNvPr>
          <p:cNvSpPr txBox="1"/>
          <p:nvPr/>
        </p:nvSpPr>
        <p:spPr>
          <a:xfrm>
            <a:off x="1593662" y="142973"/>
            <a:ext cx="6701611" cy="769441"/>
          </a:xfrm>
          <a:prstGeom prst="rect">
            <a:avLst/>
          </a:prstGeom>
          <a:noFill/>
        </p:spPr>
        <p:txBody>
          <a:bodyPr wrap="square" rtlCol="0">
            <a:spAutoFit/>
          </a:bodyPr>
          <a:lstStyle/>
          <a:p>
            <a:pPr>
              <a:defRPr/>
            </a:pPr>
            <a:r>
              <a:rPr lang="en-US" altLang="zh-CN" sz="4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YÊU CẦU CẦN ĐẠT</a:t>
            </a:r>
            <a:endParaRPr lang="zh-CN" altLang="en-US" sz="4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endParaRPr>
          </a:p>
        </p:txBody>
      </p:sp>
      <p:grpSp>
        <p:nvGrpSpPr>
          <p:cNvPr id="2" name="Group 1">
            <a:extLst>
              <a:ext uri="{FF2B5EF4-FFF2-40B4-BE49-F238E27FC236}">
                <a16:creationId xmlns:a16="http://schemas.microsoft.com/office/drawing/2014/main" id="{AC28F713-904E-4259-9070-57BE1EFD4B24}"/>
              </a:ext>
            </a:extLst>
          </p:cNvPr>
          <p:cNvGrpSpPr/>
          <p:nvPr/>
        </p:nvGrpSpPr>
        <p:grpSpPr>
          <a:xfrm>
            <a:off x="94256" y="1234902"/>
            <a:ext cx="8760397" cy="1196466"/>
            <a:chOff x="774356" y="888444"/>
            <a:chExt cx="10187293" cy="1196466"/>
          </a:xfrm>
        </p:grpSpPr>
        <p:grpSp>
          <p:nvGrpSpPr>
            <p:cNvPr id="6" name="Group 5"/>
            <p:cNvGrpSpPr/>
            <p:nvPr/>
          </p:nvGrpSpPr>
          <p:grpSpPr>
            <a:xfrm>
              <a:off x="774356" y="888444"/>
              <a:ext cx="1085297" cy="714672"/>
              <a:chOff x="2485459" y="1975436"/>
              <a:chExt cx="1772914" cy="1393004"/>
            </a:xfrm>
          </p:grpSpPr>
          <p:pic>
            <p:nvPicPr>
              <p:cNvPr id="15"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5459" y="1975436"/>
                <a:ext cx="1772914" cy="1393004"/>
              </a:xfrm>
              <a:prstGeom prst="rect">
                <a:avLst/>
              </a:prstGeom>
            </p:spPr>
          </p:pic>
          <p:pic>
            <p:nvPicPr>
              <p:cNvPr id="16"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74444" y="2576026"/>
                <a:ext cx="341348" cy="792414"/>
              </a:xfrm>
              <a:prstGeom prst="rect">
                <a:avLst/>
              </a:prstGeom>
            </p:spPr>
          </p:pic>
          <p:pic>
            <p:nvPicPr>
              <p:cNvPr id="18" name="图片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69695" y="2331298"/>
                <a:ext cx="596041" cy="841269"/>
              </a:xfrm>
              <a:prstGeom prst="rect">
                <a:avLst/>
              </a:prstGeom>
            </p:spPr>
          </p:pic>
        </p:grpSp>
        <p:sp>
          <p:nvSpPr>
            <p:cNvPr id="26" name="TextBox 25">
              <a:extLst>
                <a:ext uri="{FF2B5EF4-FFF2-40B4-BE49-F238E27FC236}">
                  <a16:creationId xmlns:a16="http://schemas.microsoft.com/office/drawing/2014/main" id="{14B26D2C-1BC9-4238-BC4C-795267AEDD6F}"/>
                </a:ext>
              </a:extLst>
            </p:cNvPr>
            <p:cNvSpPr txBox="1"/>
            <p:nvPr/>
          </p:nvSpPr>
          <p:spPr>
            <a:xfrm>
              <a:off x="2056569" y="1093292"/>
              <a:ext cx="8905080" cy="991618"/>
            </a:xfrm>
            <a:prstGeom prst="rect">
              <a:avLst/>
            </a:prstGeom>
            <a:noFill/>
          </p:spPr>
          <p:txBody>
            <a:bodyPr wrap="square" rtlCol="0">
              <a:spAutoFit/>
            </a:bodyPr>
            <a:lstStyle/>
            <a:p>
              <a:pPr algn="just">
                <a:lnSpc>
                  <a:spcPct val="107000"/>
                </a:lnSpc>
                <a:spcAft>
                  <a:spcPts val="800"/>
                </a:spcAft>
                <a:defRPr/>
              </a:pPr>
              <a:r>
                <a:rPr lang="vi-VN"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Nhìn tranh, nói được tên của đồ vật và nêu được công dụng của chúng</a:t>
              </a:r>
              <a:endPar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3" name="Group 2">
            <a:extLst>
              <a:ext uri="{FF2B5EF4-FFF2-40B4-BE49-F238E27FC236}">
                <a16:creationId xmlns:a16="http://schemas.microsoft.com/office/drawing/2014/main" id="{4C1EF139-4416-44FF-AC02-49D6B4DBE8EA}"/>
              </a:ext>
            </a:extLst>
          </p:cNvPr>
          <p:cNvGrpSpPr/>
          <p:nvPr/>
        </p:nvGrpSpPr>
        <p:grpSpPr>
          <a:xfrm>
            <a:off x="196273" y="3139254"/>
            <a:ext cx="8905080" cy="755486"/>
            <a:chOff x="752655" y="2065203"/>
            <a:chExt cx="10209001" cy="755486"/>
          </a:xfrm>
        </p:grpSpPr>
        <p:grpSp>
          <p:nvGrpSpPr>
            <p:cNvPr id="22" name="Group 21"/>
            <p:cNvGrpSpPr/>
            <p:nvPr/>
          </p:nvGrpSpPr>
          <p:grpSpPr>
            <a:xfrm>
              <a:off x="752655" y="2065203"/>
              <a:ext cx="1085297" cy="714672"/>
              <a:chOff x="5056546" y="1975436"/>
              <a:chExt cx="1772914" cy="1393004"/>
            </a:xfrm>
          </p:grpSpPr>
          <p:pic>
            <p:nvPicPr>
              <p:cNvPr id="14" name="图片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56546" y="1975436"/>
                <a:ext cx="1772914" cy="1393004"/>
              </a:xfrm>
              <a:prstGeom prst="rect">
                <a:avLst/>
              </a:prstGeom>
            </p:spPr>
          </p:pic>
          <p:pic>
            <p:nvPicPr>
              <p:cNvPr id="17" name="图片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69550" y="2383789"/>
                <a:ext cx="455161" cy="736288"/>
              </a:xfrm>
              <a:prstGeom prst="rect">
                <a:avLst/>
              </a:prstGeom>
            </p:spPr>
          </p:pic>
          <p:pic>
            <p:nvPicPr>
              <p:cNvPr id="20" name="图片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42409" y="2576026"/>
                <a:ext cx="469353" cy="792414"/>
              </a:xfrm>
              <a:prstGeom prst="rect">
                <a:avLst/>
              </a:prstGeom>
            </p:spPr>
          </p:pic>
        </p:grpSp>
        <p:sp>
          <p:nvSpPr>
            <p:cNvPr id="34" name="TextBox 33">
              <a:extLst>
                <a:ext uri="{FF2B5EF4-FFF2-40B4-BE49-F238E27FC236}">
                  <a16:creationId xmlns:a16="http://schemas.microsoft.com/office/drawing/2014/main" id="{D4F928FB-968A-4666-9173-178A617D7C9E}"/>
                </a:ext>
              </a:extLst>
            </p:cNvPr>
            <p:cNvSpPr txBox="1"/>
            <p:nvPr/>
          </p:nvSpPr>
          <p:spPr>
            <a:xfrm>
              <a:off x="2056576" y="2297469"/>
              <a:ext cx="8905080" cy="523220"/>
            </a:xfrm>
            <a:prstGeom prst="rect">
              <a:avLst/>
            </a:prstGeom>
            <a:noFill/>
          </p:spPr>
          <p:txBody>
            <a:bodyPr wrap="square" rtlCol="0">
              <a:spAutoFit/>
            </a:bodyPr>
            <a:lstStyle/>
            <a:p>
              <a:pPr>
                <a:defRPr/>
              </a:pPr>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a:t>
              </a:r>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hát triển vốn từ chỉ sự vật (từ chỉ đồ dùng học tập)</a:t>
              </a:r>
              <a:endPar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4" name="Group 3">
            <a:extLst>
              <a:ext uri="{FF2B5EF4-FFF2-40B4-BE49-F238E27FC236}">
                <a16:creationId xmlns:a16="http://schemas.microsoft.com/office/drawing/2014/main" id="{24926BE0-6FEB-4035-95CC-8282BD1C87A0}"/>
              </a:ext>
            </a:extLst>
          </p:cNvPr>
          <p:cNvGrpSpPr/>
          <p:nvPr/>
        </p:nvGrpSpPr>
        <p:grpSpPr>
          <a:xfrm>
            <a:off x="155152" y="4598196"/>
            <a:ext cx="8699501" cy="714672"/>
            <a:chOff x="778314" y="3315253"/>
            <a:chExt cx="10126397" cy="714672"/>
          </a:xfrm>
        </p:grpSpPr>
        <p:grpSp>
          <p:nvGrpSpPr>
            <p:cNvPr id="23" name="Group 22"/>
            <p:cNvGrpSpPr/>
            <p:nvPr/>
          </p:nvGrpSpPr>
          <p:grpSpPr>
            <a:xfrm>
              <a:off x="778314" y="3315253"/>
              <a:ext cx="1085297" cy="714672"/>
              <a:chOff x="8317164" y="2100522"/>
              <a:chExt cx="1772914" cy="1393004"/>
            </a:xfrm>
          </p:grpSpPr>
          <p:pic>
            <p:nvPicPr>
              <p:cNvPr id="13" name="图片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17164" y="2100522"/>
                <a:ext cx="1772914" cy="1393004"/>
              </a:xfrm>
              <a:prstGeom prst="rect">
                <a:avLst/>
              </a:prstGeom>
            </p:spPr>
          </p:pic>
          <p:pic>
            <p:nvPicPr>
              <p:cNvPr id="19" name="图片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539363" y="2383789"/>
                <a:ext cx="560164" cy="826471"/>
              </a:xfrm>
              <a:prstGeom prst="rect">
                <a:avLst/>
              </a:prstGeom>
            </p:spPr>
          </p:pic>
          <p:pic>
            <p:nvPicPr>
              <p:cNvPr id="21" name="图片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202645" y="2582875"/>
                <a:ext cx="560786" cy="865560"/>
              </a:xfrm>
              <a:prstGeom prst="rect">
                <a:avLst/>
              </a:prstGeom>
            </p:spPr>
          </p:pic>
        </p:grpSp>
        <p:sp>
          <p:nvSpPr>
            <p:cNvPr id="35" name="TextBox 34">
              <a:extLst>
                <a:ext uri="{FF2B5EF4-FFF2-40B4-BE49-F238E27FC236}">
                  <a16:creationId xmlns:a16="http://schemas.microsoft.com/office/drawing/2014/main" id="{4EB37731-1288-4647-AC02-0AF79C340C8B}"/>
                </a:ext>
              </a:extLst>
            </p:cNvPr>
            <p:cNvSpPr txBox="1"/>
            <p:nvPr/>
          </p:nvSpPr>
          <p:spPr>
            <a:xfrm>
              <a:off x="1999631" y="3352346"/>
              <a:ext cx="8905080" cy="523220"/>
            </a:xfrm>
            <a:prstGeom prst="rect">
              <a:avLst/>
            </a:prstGeom>
            <a:noFill/>
          </p:spPr>
          <p:txBody>
            <a:bodyPr wrap="square" rtlCol="0">
              <a:spAutoFit/>
            </a:bodyPr>
            <a:lstStyle/>
            <a:p>
              <a:pPr>
                <a:defRPr/>
              </a:pPr>
              <a:r>
                <a:rPr lang="en-US" dirty="0">
                  <a:solidFill>
                    <a:prstClr val="black"/>
                  </a:solidFill>
                  <a:latin typeface="Times New Roman" panose="02020603050405020304" pitchFamily="18" charset="0"/>
                  <a:ea typeface="Times New Roman" panose="02020603050405020304" pitchFamily="18" charset="0"/>
                </a:rPr>
                <a:t> </a:t>
              </a:r>
              <a:r>
                <a:rPr lang="en-US" sz="2800" dirty="0">
                  <a:solidFill>
                    <a:prstClr val="black"/>
                  </a:solidFill>
                  <a:latin typeface="Times New Roman" panose="02020603050405020304" pitchFamily="18" charset="0"/>
                  <a:ea typeface="Times New Roman" panose="02020603050405020304" pitchFamily="18" charset="0"/>
                </a:rPr>
                <a:t>V</a:t>
              </a:r>
              <a:r>
                <a:rPr lang="vi-VN" sz="2800" dirty="0">
                  <a:solidFill>
                    <a:prstClr val="black"/>
                  </a:solidFill>
                  <a:latin typeface="Times New Roman" panose="02020603050405020304" pitchFamily="18" charset="0"/>
                  <a:ea typeface="Times New Roman" panose="02020603050405020304" pitchFamily="18" charset="0"/>
                </a:rPr>
                <a:t>iết được 3 - 4 câu giới thiệu về một đồ vật được dùng để vẽ</a:t>
              </a:r>
              <a:endParaRPr lang="en-US" sz="2800" b="1" dirty="0">
                <a:solidFill>
                  <a:srgbClr val="00206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55895407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27" presetClass="emph" presetSubtype="0" repeatCount="indefinite" fill="remove" grpId="1" nodeType="withEffect">
                                  <p:stCondLst>
                                    <p:cond delay="0"/>
                                  </p:stCondLst>
                                  <p:childTnLst>
                                    <p:animClr clrSpc="rgb" dir="cw">
                                      <p:cBhvr override="childStyle">
                                        <p:cTn id="14" dur="625" autoRev="1" fill="remove"/>
                                        <p:tgtEl>
                                          <p:spTgt spid="25"/>
                                        </p:tgtEl>
                                        <p:attrNameLst>
                                          <p:attrName>style.color</p:attrName>
                                        </p:attrNameLst>
                                      </p:cBhvr>
                                      <p:to>
                                        <a:srgbClr val="66CCFF"/>
                                      </p:to>
                                    </p:animClr>
                                    <p:animClr clrSpc="rgb" dir="cw">
                                      <p:cBhvr>
                                        <p:cTn id="15" dur="625" autoRev="1" fill="remove"/>
                                        <p:tgtEl>
                                          <p:spTgt spid="25"/>
                                        </p:tgtEl>
                                        <p:attrNameLst>
                                          <p:attrName>fillcolor</p:attrName>
                                        </p:attrNameLst>
                                      </p:cBhvr>
                                      <p:to>
                                        <a:srgbClr val="66CCFF"/>
                                      </p:to>
                                    </p:animClr>
                                    <p:set>
                                      <p:cBhvr>
                                        <p:cTn id="16" dur="625" autoRev="1" fill="remove"/>
                                        <p:tgtEl>
                                          <p:spTgt spid="25"/>
                                        </p:tgtEl>
                                        <p:attrNameLst>
                                          <p:attrName>fill.type</p:attrName>
                                        </p:attrNameLst>
                                      </p:cBhvr>
                                      <p:to>
                                        <p:strVal val="solid"/>
                                      </p:to>
                                    </p:set>
                                    <p:set>
                                      <p:cBhvr>
                                        <p:cTn id="17" dur="625" autoRev="1" fill="remove"/>
                                        <p:tgtEl>
                                          <p:spTgt spid="25"/>
                                        </p:tgtEl>
                                        <p:attrNameLst>
                                          <p:attrName>fill.on</p:attrName>
                                        </p:attrNameLst>
                                      </p:cBhvr>
                                      <p:to>
                                        <p:strVal val="true"/>
                                      </p:to>
                                    </p:set>
                                  </p:childTnLst>
                                </p:cTn>
                              </p:par>
                              <p:par>
                                <p:cTn id="18" presetID="10"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par>
                                <p:cTn id="21" presetID="27" presetClass="emph" presetSubtype="0" repeatCount="indefinite" fill="remove" grpId="1" nodeType="withEffect">
                                  <p:stCondLst>
                                    <p:cond delay="0"/>
                                  </p:stCondLst>
                                  <p:childTnLst>
                                    <p:animClr clrSpc="rgb" dir="cw">
                                      <p:cBhvr override="childStyle">
                                        <p:cTn id="22" dur="625" autoRev="1" fill="remove"/>
                                        <p:tgtEl>
                                          <p:spTgt spid="27"/>
                                        </p:tgtEl>
                                        <p:attrNameLst>
                                          <p:attrName>style.color</p:attrName>
                                        </p:attrNameLst>
                                      </p:cBhvr>
                                      <p:to>
                                        <a:srgbClr val="FF6699"/>
                                      </p:to>
                                    </p:animClr>
                                    <p:animClr clrSpc="rgb" dir="cw">
                                      <p:cBhvr>
                                        <p:cTn id="23" dur="625" autoRev="1" fill="remove"/>
                                        <p:tgtEl>
                                          <p:spTgt spid="27"/>
                                        </p:tgtEl>
                                        <p:attrNameLst>
                                          <p:attrName>fillcolor</p:attrName>
                                        </p:attrNameLst>
                                      </p:cBhvr>
                                      <p:to>
                                        <a:srgbClr val="FF6699"/>
                                      </p:to>
                                    </p:animClr>
                                    <p:set>
                                      <p:cBhvr>
                                        <p:cTn id="24" dur="625" autoRev="1" fill="remove"/>
                                        <p:tgtEl>
                                          <p:spTgt spid="27"/>
                                        </p:tgtEl>
                                        <p:attrNameLst>
                                          <p:attrName>fill.type</p:attrName>
                                        </p:attrNameLst>
                                      </p:cBhvr>
                                      <p:to>
                                        <p:strVal val="solid"/>
                                      </p:to>
                                    </p:set>
                                    <p:set>
                                      <p:cBhvr>
                                        <p:cTn id="25" dur="625" autoRev="1" fill="remove"/>
                                        <p:tgtEl>
                                          <p:spTgt spid="27"/>
                                        </p:tgtEl>
                                        <p:attrNameLst>
                                          <p:attrName>fill.on</p:attrName>
                                        </p:attrNameLst>
                                      </p:cBhvr>
                                      <p:to>
                                        <p:strVal val="true"/>
                                      </p:to>
                                    </p:set>
                                  </p:childTnLst>
                                </p:cTn>
                              </p:par>
                              <p:par>
                                <p:cTn id="26" presetID="10"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27" presetClass="emph" presetSubtype="0" repeatCount="indefinite" fill="remove" grpId="1" nodeType="withEffect">
                                  <p:stCondLst>
                                    <p:cond delay="0"/>
                                  </p:stCondLst>
                                  <p:childTnLst>
                                    <p:animClr clrSpc="rgb" dir="cw">
                                      <p:cBhvr override="childStyle">
                                        <p:cTn id="30" dur="625" autoRev="1" fill="remove"/>
                                        <p:tgtEl>
                                          <p:spTgt spid="28"/>
                                        </p:tgtEl>
                                        <p:attrNameLst>
                                          <p:attrName>style.color</p:attrName>
                                        </p:attrNameLst>
                                      </p:cBhvr>
                                      <p:to>
                                        <a:srgbClr val="CCFF66"/>
                                      </p:to>
                                    </p:animClr>
                                    <p:animClr clrSpc="rgb" dir="cw">
                                      <p:cBhvr>
                                        <p:cTn id="31" dur="625" autoRev="1" fill="remove"/>
                                        <p:tgtEl>
                                          <p:spTgt spid="28"/>
                                        </p:tgtEl>
                                        <p:attrNameLst>
                                          <p:attrName>fillcolor</p:attrName>
                                        </p:attrNameLst>
                                      </p:cBhvr>
                                      <p:to>
                                        <a:srgbClr val="CCFF66"/>
                                      </p:to>
                                    </p:animClr>
                                    <p:set>
                                      <p:cBhvr>
                                        <p:cTn id="32" dur="625" autoRev="1" fill="remove"/>
                                        <p:tgtEl>
                                          <p:spTgt spid="28"/>
                                        </p:tgtEl>
                                        <p:attrNameLst>
                                          <p:attrName>fill.type</p:attrName>
                                        </p:attrNameLst>
                                      </p:cBhvr>
                                      <p:to>
                                        <p:strVal val="solid"/>
                                      </p:to>
                                    </p:set>
                                    <p:set>
                                      <p:cBhvr>
                                        <p:cTn id="33" dur="625" autoRev="1" fill="remove"/>
                                        <p:tgtEl>
                                          <p:spTgt spid="28"/>
                                        </p:tgtEl>
                                        <p:attrNameLst>
                                          <p:attrName>fill.on</p:attrName>
                                        </p:attrNameLst>
                                      </p:cBhvr>
                                      <p:to>
                                        <p:strVal val="true"/>
                                      </p:to>
                                    </p:set>
                                  </p:childTnLst>
                                </p:cTn>
                              </p:par>
                              <p:par>
                                <p:cTn id="34" presetID="10"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par>
                                <p:cTn id="37" presetID="27" presetClass="emph" presetSubtype="0" repeatCount="indefinite" fill="remove" grpId="1" nodeType="withEffect">
                                  <p:stCondLst>
                                    <p:cond delay="0"/>
                                  </p:stCondLst>
                                  <p:childTnLst>
                                    <p:animClr clrSpc="rgb" dir="cw">
                                      <p:cBhvr override="childStyle">
                                        <p:cTn id="38" dur="500" autoRev="1" fill="remove"/>
                                        <p:tgtEl>
                                          <p:spTgt spid="29"/>
                                        </p:tgtEl>
                                        <p:attrNameLst>
                                          <p:attrName>style.color</p:attrName>
                                        </p:attrNameLst>
                                      </p:cBhvr>
                                      <p:to>
                                        <a:schemeClr val="bg1"/>
                                      </p:to>
                                    </p:animClr>
                                    <p:animClr clrSpc="rgb" dir="cw">
                                      <p:cBhvr>
                                        <p:cTn id="39" dur="500" autoRev="1" fill="remove"/>
                                        <p:tgtEl>
                                          <p:spTgt spid="29"/>
                                        </p:tgtEl>
                                        <p:attrNameLst>
                                          <p:attrName>fillcolor</p:attrName>
                                        </p:attrNameLst>
                                      </p:cBhvr>
                                      <p:to>
                                        <a:schemeClr val="bg1"/>
                                      </p:to>
                                    </p:animClr>
                                    <p:set>
                                      <p:cBhvr>
                                        <p:cTn id="40" dur="500" autoRev="1" fill="remove"/>
                                        <p:tgtEl>
                                          <p:spTgt spid="29"/>
                                        </p:tgtEl>
                                        <p:attrNameLst>
                                          <p:attrName>fill.type</p:attrName>
                                        </p:attrNameLst>
                                      </p:cBhvr>
                                      <p:to>
                                        <p:strVal val="solid"/>
                                      </p:to>
                                    </p:set>
                                    <p:set>
                                      <p:cBhvr>
                                        <p:cTn id="41" dur="500" autoRev="1" fill="remove"/>
                                        <p:tgtEl>
                                          <p:spTgt spid="29"/>
                                        </p:tgtEl>
                                        <p:attrNameLst>
                                          <p:attrName>fill.on</p:attrName>
                                        </p:attrNameLst>
                                      </p:cBhvr>
                                      <p:to>
                                        <p:strVal val="true"/>
                                      </p:to>
                                    </p:set>
                                  </p:childTnLst>
                                </p:cTn>
                              </p:par>
                              <p:par>
                                <p:cTn id="42" presetID="10" presetClass="entr" presetSubtype="0"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par>
                                <p:cTn id="45" presetID="27" presetClass="emph" presetSubtype="0" repeatCount="indefinite" fill="remove" grpId="1" nodeType="withEffect">
                                  <p:stCondLst>
                                    <p:cond delay="0"/>
                                  </p:stCondLst>
                                  <p:childTnLst>
                                    <p:animClr clrSpc="rgb" dir="cw">
                                      <p:cBhvr override="childStyle">
                                        <p:cTn id="46" dur="625" autoRev="1" fill="remove"/>
                                        <p:tgtEl>
                                          <p:spTgt spid="30"/>
                                        </p:tgtEl>
                                        <p:attrNameLst>
                                          <p:attrName>style.color</p:attrName>
                                        </p:attrNameLst>
                                      </p:cBhvr>
                                      <p:to>
                                        <a:srgbClr val="FF6699"/>
                                      </p:to>
                                    </p:animClr>
                                    <p:animClr clrSpc="rgb" dir="cw">
                                      <p:cBhvr>
                                        <p:cTn id="47" dur="625" autoRev="1" fill="remove"/>
                                        <p:tgtEl>
                                          <p:spTgt spid="30"/>
                                        </p:tgtEl>
                                        <p:attrNameLst>
                                          <p:attrName>fillcolor</p:attrName>
                                        </p:attrNameLst>
                                      </p:cBhvr>
                                      <p:to>
                                        <a:srgbClr val="FF6699"/>
                                      </p:to>
                                    </p:animClr>
                                    <p:set>
                                      <p:cBhvr>
                                        <p:cTn id="48" dur="625" autoRev="1" fill="remove"/>
                                        <p:tgtEl>
                                          <p:spTgt spid="30"/>
                                        </p:tgtEl>
                                        <p:attrNameLst>
                                          <p:attrName>fill.type</p:attrName>
                                        </p:attrNameLst>
                                      </p:cBhvr>
                                      <p:to>
                                        <p:strVal val="solid"/>
                                      </p:to>
                                    </p:set>
                                    <p:set>
                                      <p:cBhvr>
                                        <p:cTn id="49" dur="625" autoRev="1" fill="remove"/>
                                        <p:tgtEl>
                                          <p:spTgt spid="30"/>
                                        </p:tgtEl>
                                        <p:attrNameLst>
                                          <p:attrName>fill.on</p:attrName>
                                        </p:attrNameLst>
                                      </p:cBhvr>
                                      <p:to>
                                        <p:strVal val="true"/>
                                      </p:to>
                                    </p:set>
                                  </p:childTnLst>
                                </p:cTn>
                              </p:par>
                              <p:par>
                                <p:cTn id="50" presetID="22" presetClass="entr" presetSubtype="4" fill="hold"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down)">
                                      <p:cBhvr>
                                        <p:cTn id="52" dur="500"/>
                                        <p:tgtEl>
                                          <p:spTgt spid="32"/>
                                        </p:tgtEl>
                                      </p:cBhvr>
                                    </p:animEffect>
                                  </p:childTnLst>
                                </p:cTn>
                              </p:par>
                              <p:par>
                                <p:cTn id="53" presetID="22" presetClass="entr" presetSubtype="4"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down)">
                                      <p:cBhvr>
                                        <p:cTn id="55" dur="500"/>
                                        <p:tgtEl>
                                          <p:spTgt spid="33"/>
                                        </p:tgtEl>
                                      </p:cBhvr>
                                    </p:animEffect>
                                  </p:childTnLst>
                                </p:cTn>
                              </p:par>
                              <p:par>
                                <p:cTn id="56" presetID="32" presetClass="emph" presetSubtype="0" repeatCount="999000" fill="hold" nodeType="withEffect">
                                  <p:stCondLst>
                                    <p:cond delay="0"/>
                                  </p:stCondLst>
                                  <p:childTnLst>
                                    <p:animRot by="120000">
                                      <p:cBhvr>
                                        <p:cTn id="57" dur="100" fill="hold">
                                          <p:stCondLst>
                                            <p:cond delay="0"/>
                                          </p:stCondLst>
                                        </p:cTn>
                                        <p:tgtEl>
                                          <p:spTgt spid="32"/>
                                        </p:tgtEl>
                                        <p:attrNameLst>
                                          <p:attrName>r</p:attrName>
                                        </p:attrNameLst>
                                      </p:cBhvr>
                                    </p:animRot>
                                    <p:animRot by="-240000">
                                      <p:cBhvr>
                                        <p:cTn id="58" dur="200" fill="hold">
                                          <p:stCondLst>
                                            <p:cond delay="200"/>
                                          </p:stCondLst>
                                        </p:cTn>
                                        <p:tgtEl>
                                          <p:spTgt spid="32"/>
                                        </p:tgtEl>
                                        <p:attrNameLst>
                                          <p:attrName>r</p:attrName>
                                        </p:attrNameLst>
                                      </p:cBhvr>
                                    </p:animRot>
                                    <p:animRot by="240000">
                                      <p:cBhvr>
                                        <p:cTn id="59" dur="200" fill="hold">
                                          <p:stCondLst>
                                            <p:cond delay="400"/>
                                          </p:stCondLst>
                                        </p:cTn>
                                        <p:tgtEl>
                                          <p:spTgt spid="32"/>
                                        </p:tgtEl>
                                        <p:attrNameLst>
                                          <p:attrName>r</p:attrName>
                                        </p:attrNameLst>
                                      </p:cBhvr>
                                    </p:animRot>
                                    <p:animRot by="-240000">
                                      <p:cBhvr>
                                        <p:cTn id="60" dur="200" fill="hold">
                                          <p:stCondLst>
                                            <p:cond delay="600"/>
                                          </p:stCondLst>
                                        </p:cTn>
                                        <p:tgtEl>
                                          <p:spTgt spid="32"/>
                                        </p:tgtEl>
                                        <p:attrNameLst>
                                          <p:attrName>r</p:attrName>
                                        </p:attrNameLst>
                                      </p:cBhvr>
                                    </p:animRot>
                                    <p:animRot by="120000">
                                      <p:cBhvr>
                                        <p:cTn id="61" dur="200" fill="hold">
                                          <p:stCondLst>
                                            <p:cond delay="800"/>
                                          </p:stCondLst>
                                        </p:cTn>
                                        <p:tgtEl>
                                          <p:spTgt spid="32"/>
                                        </p:tgtEl>
                                        <p:attrNameLst>
                                          <p:attrName>r</p:attrName>
                                        </p:attrNameLst>
                                      </p:cBhvr>
                                    </p:animRot>
                                  </p:childTnLst>
                                </p:cTn>
                              </p:par>
                              <p:par>
                                <p:cTn id="62" presetID="32" presetClass="emph" presetSubtype="0" repeatCount="999000" fill="hold" nodeType="withEffect">
                                  <p:stCondLst>
                                    <p:cond delay="0"/>
                                  </p:stCondLst>
                                  <p:childTnLst>
                                    <p:animRot by="120000">
                                      <p:cBhvr>
                                        <p:cTn id="63" dur="100" fill="hold">
                                          <p:stCondLst>
                                            <p:cond delay="0"/>
                                          </p:stCondLst>
                                        </p:cTn>
                                        <p:tgtEl>
                                          <p:spTgt spid="33"/>
                                        </p:tgtEl>
                                        <p:attrNameLst>
                                          <p:attrName>r</p:attrName>
                                        </p:attrNameLst>
                                      </p:cBhvr>
                                    </p:animRot>
                                    <p:animRot by="-240000">
                                      <p:cBhvr>
                                        <p:cTn id="64" dur="200" fill="hold">
                                          <p:stCondLst>
                                            <p:cond delay="200"/>
                                          </p:stCondLst>
                                        </p:cTn>
                                        <p:tgtEl>
                                          <p:spTgt spid="33"/>
                                        </p:tgtEl>
                                        <p:attrNameLst>
                                          <p:attrName>r</p:attrName>
                                        </p:attrNameLst>
                                      </p:cBhvr>
                                    </p:animRot>
                                    <p:animRot by="240000">
                                      <p:cBhvr>
                                        <p:cTn id="65" dur="200" fill="hold">
                                          <p:stCondLst>
                                            <p:cond delay="400"/>
                                          </p:stCondLst>
                                        </p:cTn>
                                        <p:tgtEl>
                                          <p:spTgt spid="33"/>
                                        </p:tgtEl>
                                        <p:attrNameLst>
                                          <p:attrName>r</p:attrName>
                                        </p:attrNameLst>
                                      </p:cBhvr>
                                    </p:animRot>
                                    <p:animRot by="-240000">
                                      <p:cBhvr>
                                        <p:cTn id="66" dur="200" fill="hold">
                                          <p:stCondLst>
                                            <p:cond delay="600"/>
                                          </p:stCondLst>
                                        </p:cTn>
                                        <p:tgtEl>
                                          <p:spTgt spid="33"/>
                                        </p:tgtEl>
                                        <p:attrNameLst>
                                          <p:attrName>r</p:attrName>
                                        </p:attrNameLst>
                                      </p:cBhvr>
                                    </p:animRot>
                                    <p:animRot by="120000">
                                      <p:cBhvr>
                                        <p:cTn id="67" dur="200" fill="hold">
                                          <p:stCondLst>
                                            <p:cond delay="800"/>
                                          </p:stCondLst>
                                        </p:cTn>
                                        <p:tgtEl>
                                          <p:spTgt spid="3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5" grpId="1" bldLvl="0" animBg="1"/>
      <p:bldP spid="27" grpId="0" bldLvl="0" animBg="1"/>
      <p:bldP spid="27" grpId="1" bldLvl="0" animBg="1"/>
      <p:bldP spid="28" grpId="0" bldLvl="0" animBg="1"/>
      <p:bldP spid="28" grpId="1" bldLvl="0" animBg="1"/>
      <p:bldP spid="29" grpId="0" bldLvl="0" animBg="1"/>
      <p:bldP spid="29" grpId="1" bldLvl="0" animBg="1"/>
      <p:bldP spid="30" grpId="0" bldLvl="0" animBg="1"/>
      <p:bldP spid="30" grpId="1" bldLvl="0" animBg="1"/>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五角星 32"/>
          <p:cNvSpPr/>
          <p:nvPr/>
        </p:nvSpPr>
        <p:spPr>
          <a:xfrm rot="2121297">
            <a:off x="8399707" y="879430"/>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prstClr val="white"/>
              </a:solidFill>
              <a:latin typeface="Calibri"/>
              <a:ea typeface="宋体" panose="02010600030101010101" pitchFamily="2" charset="-122"/>
            </a:endParaRPr>
          </a:p>
        </p:txBody>
      </p:sp>
      <p:sp>
        <p:nvSpPr>
          <p:cNvPr id="27" name="五角星 36"/>
          <p:cNvSpPr/>
          <p:nvPr/>
        </p:nvSpPr>
        <p:spPr>
          <a:xfrm rot="2755789">
            <a:off x="262842" y="1093252"/>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prstClr val="white"/>
              </a:solidFill>
              <a:latin typeface="Calibri"/>
              <a:ea typeface="宋体" panose="02010600030101010101" pitchFamily="2" charset="-122"/>
            </a:endParaRPr>
          </a:p>
        </p:txBody>
      </p:sp>
      <p:sp>
        <p:nvSpPr>
          <p:cNvPr id="28" name="五角星 35"/>
          <p:cNvSpPr/>
          <p:nvPr/>
        </p:nvSpPr>
        <p:spPr>
          <a:xfrm rot="19384917">
            <a:off x="189768" y="309527"/>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prstClr val="white"/>
              </a:solidFill>
              <a:latin typeface="Calibri"/>
              <a:ea typeface="宋体" panose="02010600030101010101" pitchFamily="2" charset="-122"/>
            </a:endParaRPr>
          </a:p>
        </p:txBody>
      </p:sp>
      <p:sp>
        <p:nvSpPr>
          <p:cNvPr id="29" name="五角星 34"/>
          <p:cNvSpPr/>
          <p:nvPr/>
        </p:nvSpPr>
        <p:spPr>
          <a:xfrm rot="337835">
            <a:off x="8011368" y="21300"/>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prstClr val="white"/>
              </a:solidFill>
              <a:latin typeface="Calibri"/>
              <a:ea typeface="宋体" panose="02010600030101010101" pitchFamily="2" charset="-122"/>
            </a:endParaRPr>
          </a:p>
        </p:txBody>
      </p:sp>
      <p:sp>
        <p:nvSpPr>
          <p:cNvPr id="30" name="五角星 36"/>
          <p:cNvSpPr/>
          <p:nvPr/>
        </p:nvSpPr>
        <p:spPr>
          <a:xfrm rot="20248740">
            <a:off x="6911724" y="1112841"/>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prstClr val="white"/>
              </a:solidFill>
              <a:latin typeface="Calibri"/>
              <a:ea typeface="宋体" panose="02010600030101010101" pitchFamily="2" charset="-122"/>
            </a:endParaRPr>
          </a:p>
        </p:txBody>
      </p:sp>
      <p:pic>
        <p:nvPicPr>
          <p:cNvPr id="31" name="Picture 30"/>
          <p:cNvPicPr>
            <a:picLocks noChangeAspect="1"/>
          </p:cNvPicPr>
          <p:nvPr/>
        </p:nvPicPr>
        <p:blipFill rotWithShape="1">
          <a:blip r:embed="rId3"/>
          <a:srcRect l="7607" t="9720" r="7737" b="54882"/>
          <a:stretch/>
        </p:blipFill>
        <p:spPr>
          <a:xfrm>
            <a:off x="-1543050" y="5753100"/>
            <a:ext cx="12211050" cy="1104900"/>
          </a:xfrm>
          <a:prstGeom prst="rect">
            <a:avLst/>
          </a:prstGeom>
        </p:spPr>
      </p:pic>
      <p:pic>
        <p:nvPicPr>
          <p:cNvPr id="32" name="图片 7"/>
          <p:cNvPicPr>
            <a:picLocks noChangeAspect="1"/>
          </p:cNvPicPr>
          <p:nvPr/>
        </p:nvPicPr>
        <p:blipFill>
          <a:blip r:embed="rId4"/>
          <a:stretch>
            <a:fillRect/>
          </a:stretch>
        </p:blipFill>
        <p:spPr>
          <a:xfrm>
            <a:off x="-1335275" y="5824472"/>
            <a:ext cx="694099" cy="906357"/>
          </a:xfrm>
          <a:prstGeom prst="rect">
            <a:avLst/>
          </a:prstGeom>
          <a:noFill/>
          <a:ln w="9525">
            <a:noFill/>
          </a:ln>
        </p:spPr>
      </p:pic>
      <p:pic>
        <p:nvPicPr>
          <p:cNvPr id="33" name="图片 8"/>
          <p:cNvPicPr>
            <a:picLocks noChangeAspect="1"/>
          </p:cNvPicPr>
          <p:nvPr/>
        </p:nvPicPr>
        <p:blipFill>
          <a:blip r:embed="rId5"/>
          <a:stretch>
            <a:fillRect/>
          </a:stretch>
        </p:blipFill>
        <p:spPr>
          <a:xfrm>
            <a:off x="9743949" y="5632759"/>
            <a:ext cx="869271" cy="1201038"/>
          </a:xfrm>
          <a:prstGeom prst="rect">
            <a:avLst/>
          </a:prstGeom>
          <a:noFill/>
          <a:ln w="9525">
            <a:noFill/>
          </a:ln>
        </p:spPr>
      </p:pic>
      <p:sp>
        <p:nvSpPr>
          <p:cNvPr id="24" name="文本框 22">
            <a:extLst>
              <a:ext uri="{FF2B5EF4-FFF2-40B4-BE49-F238E27FC236}">
                <a16:creationId xmlns:a16="http://schemas.microsoft.com/office/drawing/2014/main" id="{8E852256-A333-49D6-ADCD-2215C66790B1}"/>
              </a:ext>
            </a:extLst>
          </p:cNvPr>
          <p:cNvSpPr txBox="1"/>
          <p:nvPr/>
        </p:nvSpPr>
        <p:spPr>
          <a:xfrm>
            <a:off x="1042108" y="703803"/>
            <a:ext cx="7942732" cy="523220"/>
          </a:xfrm>
          <a:prstGeom prst="rect">
            <a:avLst/>
          </a:prstGeom>
          <a:noFill/>
        </p:spPr>
        <p:txBody>
          <a:bodyPr wrap="square" rtlCol="0">
            <a:spAutoFit/>
          </a:bodyPr>
          <a:lstStyle/>
          <a:p>
            <a:pPr>
              <a:defRPr/>
            </a:pPr>
            <a:r>
              <a:rPr lang="en-US" altLang="zh-CN" sz="2800" b="1"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ĐỊNH HƯỚNG HỌC TẬP TIẾP THEO</a:t>
            </a:r>
            <a:endParaRPr lang="zh-CN" altLang="en-US" sz="2800" b="1"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endParaRPr>
          </a:p>
        </p:txBody>
      </p:sp>
      <p:grpSp>
        <p:nvGrpSpPr>
          <p:cNvPr id="2" name="Group 1">
            <a:extLst>
              <a:ext uri="{FF2B5EF4-FFF2-40B4-BE49-F238E27FC236}">
                <a16:creationId xmlns:a16="http://schemas.microsoft.com/office/drawing/2014/main" id="{AC28F713-904E-4259-9070-57BE1EFD4B24}"/>
              </a:ext>
            </a:extLst>
          </p:cNvPr>
          <p:cNvGrpSpPr/>
          <p:nvPr/>
        </p:nvGrpSpPr>
        <p:grpSpPr>
          <a:xfrm>
            <a:off x="444122" y="1676778"/>
            <a:ext cx="9212000" cy="798152"/>
            <a:chOff x="774356" y="888444"/>
            <a:chExt cx="10187293" cy="798152"/>
          </a:xfrm>
        </p:grpSpPr>
        <p:grpSp>
          <p:nvGrpSpPr>
            <p:cNvPr id="6" name="Group 5"/>
            <p:cNvGrpSpPr/>
            <p:nvPr/>
          </p:nvGrpSpPr>
          <p:grpSpPr>
            <a:xfrm>
              <a:off x="774356" y="888444"/>
              <a:ext cx="1085297" cy="714672"/>
              <a:chOff x="2485459" y="1975436"/>
              <a:chExt cx="1772914" cy="1393004"/>
            </a:xfrm>
          </p:grpSpPr>
          <p:pic>
            <p:nvPicPr>
              <p:cNvPr id="15"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5459" y="1975436"/>
                <a:ext cx="1772914" cy="1393004"/>
              </a:xfrm>
              <a:prstGeom prst="rect">
                <a:avLst/>
              </a:prstGeom>
            </p:spPr>
          </p:pic>
          <p:pic>
            <p:nvPicPr>
              <p:cNvPr id="16"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74444" y="2576026"/>
                <a:ext cx="341348" cy="792414"/>
              </a:xfrm>
              <a:prstGeom prst="rect">
                <a:avLst/>
              </a:prstGeom>
            </p:spPr>
          </p:pic>
          <p:pic>
            <p:nvPicPr>
              <p:cNvPr id="18" name="图片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69695" y="2331298"/>
                <a:ext cx="596041" cy="841269"/>
              </a:xfrm>
              <a:prstGeom prst="rect">
                <a:avLst/>
              </a:prstGeom>
            </p:spPr>
          </p:pic>
        </p:grpSp>
        <p:sp>
          <p:nvSpPr>
            <p:cNvPr id="26" name="TextBox 25">
              <a:extLst>
                <a:ext uri="{FF2B5EF4-FFF2-40B4-BE49-F238E27FC236}">
                  <a16:creationId xmlns:a16="http://schemas.microsoft.com/office/drawing/2014/main" id="{14B26D2C-1BC9-4238-BC4C-795267AEDD6F}"/>
                </a:ext>
              </a:extLst>
            </p:cNvPr>
            <p:cNvSpPr txBox="1"/>
            <p:nvPr/>
          </p:nvSpPr>
          <p:spPr>
            <a:xfrm>
              <a:off x="2056569" y="1093292"/>
              <a:ext cx="8905080" cy="593304"/>
            </a:xfrm>
            <a:prstGeom prst="rect">
              <a:avLst/>
            </a:prstGeom>
            <a:noFill/>
          </p:spPr>
          <p:txBody>
            <a:bodyPr wrap="square" rtlCol="0">
              <a:spAutoFit/>
            </a:bodyPr>
            <a:lstStyle/>
            <a:p>
              <a:pPr algn="just">
                <a:lnSpc>
                  <a:spcPct val="107000"/>
                </a:lnSpc>
                <a:spcAft>
                  <a:spcPts val="800"/>
                </a:spcAft>
                <a:defRPr/>
              </a:pPr>
              <a:r>
                <a:rPr lang="vi-VN"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Đọc</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lại</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đoạn</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văn</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cho</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thân</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nghe</a:t>
              </a:r>
              <a:endParaRPr lang="en-US" sz="3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3" name="Group 2">
            <a:extLst>
              <a:ext uri="{FF2B5EF4-FFF2-40B4-BE49-F238E27FC236}">
                <a16:creationId xmlns:a16="http://schemas.microsoft.com/office/drawing/2014/main" id="{4C1EF139-4416-44FF-AC02-49D6B4DBE8EA}"/>
              </a:ext>
            </a:extLst>
          </p:cNvPr>
          <p:cNvGrpSpPr/>
          <p:nvPr/>
        </p:nvGrpSpPr>
        <p:grpSpPr>
          <a:xfrm>
            <a:off x="620420" y="3739484"/>
            <a:ext cx="8052542" cy="817041"/>
            <a:chOff x="752655" y="2065203"/>
            <a:chExt cx="10209001" cy="817041"/>
          </a:xfrm>
        </p:grpSpPr>
        <p:grpSp>
          <p:nvGrpSpPr>
            <p:cNvPr id="22" name="Group 21"/>
            <p:cNvGrpSpPr/>
            <p:nvPr/>
          </p:nvGrpSpPr>
          <p:grpSpPr>
            <a:xfrm>
              <a:off x="752655" y="2065203"/>
              <a:ext cx="1085297" cy="714672"/>
              <a:chOff x="5056546" y="1975436"/>
              <a:chExt cx="1772914" cy="1393004"/>
            </a:xfrm>
          </p:grpSpPr>
          <p:pic>
            <p:nvPicPr>
              <p:cNvPr id="14" name="图片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56546" y="1975436"/>
                <a:ext cx="1772914" cy="1393004"/>
              </a:xfrm>
              <a:prstGeom prst="rect">
                <a:avLst/>
              </a:prstGeom>
            </p:spPr>
          </p:pic>
          <p:pic>
            <p:nvPicPr>
              <p:cNvPr id="17" name="图片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69550" y="2383789"/>
                <a:ext cx="455161" cy="736288"/>
              </a:xfrm>
              <a:prstGeom prst="rect">
                <a:avLst/>
              </a:prstGeom>
            </p:spPr>
          </p:pic>
          <p:pic>
            <p:nvPicPr>
              <p:cNvPr id="20" name="图片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42409" y="2576026"/>
                <a:ext cx="469353" cy="792414"/>
              </a:xfrm>
              <a:prstGeom prst="rect">
                <a:avLst/>
              </a:prstGeom>
            </p:spPr>
          </p:pic>
        </p:grpSp>
        <p:sp>
          <p:nvSpPr>
            <p:cNvPr id="34" name="TextBox 33">
              <a:extLst>
                <a:ext uri="{FF2B5EF4-FFF2-40B4-BE49-F238E27FC236}">
                  <a16:creationId xmlns:a16="http://schemas.microsoft.com/office/drawing/2014/main" id="{D4F928FB-968A-4666-9173-178A617D7C9E}"/>
                </a:ext>
              </a:extLst>
            </p:cNvPr>
            <p:cNvSpPr txBox="1"/>
            <p:nvPr/>
          </p:nvSpPr>
          <p:spPr>
            <a:xfrm>
              <a:off x="2056576" y="2297469"/>
              <a:ext cx="8905080" cy="584775"/>
            </a:xfrm>
            <a:prstGeom prst="rect">
              <a:avLst/>
            </a:prstGeom>
            <a:noFill/>
          </p:spPr>
          <p:txBody>
            <a:bodyPr wrap="square" rtlCol="0">
              <a:spAutoFit/>
            </a:bodyPr>
            <a:lstStyle/>
            <a:p>
              <a:pPr>
                <a:defRPr/>
              </a:pPr>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Chuẩn</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bị</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tả</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đồ</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dùng</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tập</a:t>
              </a:r>
              <a:endParaRPr lang="en-US" sz="3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82403210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27" presetClass="emph" presetSubtype="0" repeatCount="indefinite" fill="remove" grpId="1" nodeType="withEffect">
                                  <p:stCondLst>
                                    <p:cond delay="0"/>
                                  </p:stCondLst>
                                  <p:childTnLst>
                                    <p:animClr clrSpc="rgb" dir="cw">
                                      <p:cBhvr override="childStyle">
                                        <p:cTn id="14" dur="625" autoRev="1" fill="remove"/>
                                        <p:tgtEl>
                                          <p:spTgt spid="25"/>
                                        </p:tgtEl>
                                        <p:attrNameLst>
                                          <p:attrName>style.color</p:attrName>
                                        </p:attrNameLst>
                                      </p:cBhvr>
                                      <p:to>
                                        <a:srgbClr val="66CCFF"/>
                                      </p:to>
                                    </p:animClr>
                                    <p:animClr clrSpc="rgb" dir="cw">
                                      <p:cBhvr>
                                        <p:cTn id="15" dur="625" autoRev="1" fill="remove"/>
                                        <p:tgtEl>
                                          <p:spTgt spid="25"/>
                                        </p:tgtEl>
                                        <p:attrNameLst>
                                          <p:attrName>fillcolor</p:attrName>
                                        </p:attrNameLst>
                                      </p:cBhvr>
                                      <p:to>
                                        <a:srgbClr val="66CCFF"/>
                                      </p:to>
                                    </p:animClr>
                                    <p:set>
                                      <p:cBhvr>
                                        <p:cTn id="16" dur="625" autoRev="1" fill="remove"/>
                                        <p:tgtEl>
                                          <p:spTgt spid="25"/>
                                        </p:tgtEl>
                                        <p:attrNameLst>
                                          <p:attrName>fill.type</p:attrName>
                                        </p:attrNameLst>
                                      </p:cBhvr>
                                      <p:to>
                                        <p:strVal val="solid"/>
                                      </p:to>
                                    </p:set>
                                    <p:set>
                                      <p:cBhvr>
                                        <p:cTn id="17" dur="625" autoRev="1" fill="remove"/>
                                        <p:tgtEl>
                                          <p:spTgt spid="25"/>
                                        </p:tgtEl>
                                        <p:attrNameLst>
                                          <p:attrName>fill.on</p:attrName>
                                        </p:attrNameLst>
                                      </p:cBhvr>
                                      <p:to>
                                        <p:strVal val="true"/>
                                      </p:to>
                                    </p:set>
                                  </p:childTnLst>
                                </p:cTn>
                              </p:par>
                              <p:par>
                                <p:cTn id="18" presetID="10"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par>
                                <p:cTn id="21" presetID="27" presetClass="emph" presetSubtype="0" repeatCount="indefinite" fill="remove" grpId="1" nodeType="withEffect">
                                  <p:stCondLst>
                                    <p:cond delay="0"/>
                                  </p:stCondLst>
                                  <p:childTnLst>
                                    <p:animClr clrSpc="rgb" dir="cw">
                                      <p:cBhvr override="childStyle">
                                        <p:cTn id="22" dur="625" autoRev="1" fill="remove"/>
                                        <p:tgtEl>
                                          <p:spTgt spid="27"/>
                                        </p:tgtEl>
                                        <p:attrNameLst>
                                          <p:attrName>style.color</p:attrName>
                                        </p:attrNameLst>
                                      </p:cBhvr>
                                      <p:to>
                                        <a:srgbClr val="FF6699"/>
                                      </p:to>
                                    </p:animClr>
                                    <p:animClr clrSpc="rgb" dir="cw">
                                      <p:cBhvr>
                                        <p:cTn id="23" dur="625" autoRev="1" fill="remove"/>
                                        <p:tgtEl>
                                          <p:spTgt spid="27"/>
                                        </p:tgtEl>
                                        <p:attrNameLst>
                                          <p:attrName>fillcolor</p:attrName>
                                        </p:attrNameLst>
                                      </p:cBhvr>
                                      <p:to>
                                        <a:srgbClr val="FF6699"/>
                                      </p:to>
                                    </p:animClr>
                                    <p:set>
                                      <p:cBhvr>
                                        <p:cTn id="24" dur="625" autoRev="1" fill="remove"/>
                                        <p:tgtEl>
                                          <p:spTgt spid="27"/>
                                        </p:tgtEl>
                                        <p:attrNameLst>
                                          <p:attrName>fill.type</p:attrName>
                                        </p:attrNameLst>
                                      </p:cBhvr>
                                      <p:to>
                                        <p:strVal val="solid"/>
                                      </p:to>
                                    </p:set>
                                    <p:set>
                                      <p:cBhvr>
                                        <p:cTn id="25" dur="625" autoRev="1" fill="remove"/>
                                        <p:tgtEl>
                                          <p:spTgt spid="27"/>
                                        </p:tgtEl>
                                        <p:attrNameLst>
                                          <p:attrName>fill.on</p:attrName>
                                        </p:attrNameLst>
                                      </p:cBhvr>
                                      <p:to>
                                        <p:strVal val="true"/>
                                      </p:to>
                                    </p:set>
                                  </p:childTnLst>
                                </p:cTn>
                              </p:par>
                              <p:par>
                                <p:cTn id="26" presetID="10"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27" presetClass="emph" presetSubtype="0" repeatCount="indefinite" fill="remove" grpId="1" nodeType="withEffect">
                                  <p:stCondLst>
                                    <p:cond delay="0"/>
                                  </p:stCondLst>
                                  <p:childTnLst>
                                    <p:animClr clrSpc="rgb" dir="cw">
                                      <p:cBhvr override="childStyle">
                                        <p:cTn id="30" dur="625" autoRev="1" fill="remove"/>
                                        <p:tgtEl>
                                          <p:spTgt spid="28"/>
                                        </p:tgtEl>
                                        <p:attrNameLst>
                                          <p:attrName>style.color</p:attrName>
                                        </p:attrNameLst>
                                      </p:cBhvr>
                                      <p:to>
                                        <a:srgbClr val="CCFF66"/>
                                      </p:to>
                                    </p:animClr>
                                    <p:animClr clrSpc="rgb" dir="cw">
                                      <p:cBhvr>
                                        <p:cTn id="31" dur="625" autoRev="1" fill="remove"/>
                                        <p:tgtEl>
                                          <p:spTgt spid="28"/>
                                        </p:tgtEl>
                                        <p:attrNameLst>
                                          <p:attrName>fillcolor</p:attrName>
                                        </p:attrNameLst>
                                      </p:cBhvr>
                                      <p:to>
                                        <a:srgbClr val="CCFF66"/>
                                      </p:to>
                                    </p:animClr>
                                    <p:set>
                                      <p:cBhvr>
                                        <p:cTn id="32" dur="625" autoRev="1" fill="remove"/>
                                        <p:tgtEl>
                                          <p:spTgt spid="28"/>
                                        </p:tgtEl>
                                        <p:attrNameLst>
                                          <p:attrName>fill.type</p:attrName>
                                        </p:attrNameLst>
                                      </p:cBhvr>
                                      <p:to>
                                        <p:strVal val="solid"/>
                                      </p:to>
                                    </p:set>
                                    <p:set>
                                      <p:cBhvr>
                                        <p:cTn id="33" dur="625" autoRev="1" fill="remove"/>
                                        <p:tgtEl>
                                          <p:spTgt spid="28"/>
                                        </p:tgtEl>
                                        <p:attrNameLst>
                                          <p:attrName>fill.on</p:attrName>
                                        </p:attrNameLst>
                                      </p:cBhvr>
                                      <p:to>
                                        <p:strVal val="true"/>
                                      </p:to>
                                    </p:set>
                                  </p:childTnLst>
                                </p:cTn>
                              </p:par>
                              <p:par>
                                <p:cTn id="34" presetID="10"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par>
                                <p:cTn id="37" presetID="27" presetClass="emph" presetSubtype="0" repeatCount="indefinite" fill="remove" grpId="1" nodeType="withEffect">
                                  <p:stCondLst>
                                    <p:cond delay="0"/>
                                  </p:stCondLst>
                                  <p:childTnLst>
                                    <p:animClr clrSpc="rgb" dir="cw">
                                      <p:cBhvr override="childStyle">
                                        <p:cTn id="38" dur="500" autoRev="1" fill="remove"/>
                                        <p:tgtEl>
                                          <p:spTgt spid="29"/>
                                        </p:tgtEl>
                                        <p:attrNameLst>
                                          <p:attrName>style.color</p:attrName>
                                        </p:attrNameLst>
                                      </p:cBhvr>
                                      <p:to>
                                        <a:schemeClr val="bg1"/>
                                      </p:to>
                                    </p:animClr>
                                    <p:animClr clrSpc="rgb" dir="cw">
                                      <p:cBhvr>
                                        <p:cTn id="39" dur="500" autoRev="1" fill="remove"/>
                                        <p:tgtEl>
                                          <p:spTgt spid="29"/>
                                        </p:tgtEl>
                                        <p:attrNameLst>
                                          <p:attrName>fillcolor</p:attrName>
                                        </p:attrNameLst>
                                      </p:cBhvr>
                                      <p:to>
                                        <a:schemeClr val="bg1"/>
                                      </p:to>
                                    </p:animClr>
                                    <p:set>
                                      <p:cBhvr>
                                        <p:cTn id="40" dur="500" autoRev="1" fill="remove"/>
                                        <p:tgtEl>
                                          <p:spTgt spid="29"/>
                                        </p:tgtEl>
                                        <p:attrNameLst>
                                          <p:attrName>fill.type</p:attrName>
                                        </p:attrNameLst>
                                      </p:cBhvr>
                                      <p:to>
                                        <p:strVal val="solid"/>
                                      </p:to>
                                    </p:set>
                                    <p:set>
                                      <p:cBhvr>
                                        <p:cTn id="41" dur="500" autoRev="1" fill="remove"/>
                                        <p:tgtEl>
                                          <p:spTgt spid="29"/>
                                        </p:tgtEl>
                                        <p:attrNameLst>
                                          <p:attrName>fill.on</p:attrName>
                                        </p:attrNameLst>
                                      </p:cBhvr>
                                      <p:to>
                                        <p:strVal val="true"/>
                                      </p:to>
                                    </p:set>
                                  </p:childTnLst>
                                </p:cTn>
                              </p:par>
                              <p:par>
                                <p:cTn id="42" presetID="10" presetClass="entr" presetSubtype="0"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par>
                                <p:cTn id="45" presetID="27" presetClass="emph" presetSubtype="0" repeatCount="indefinite" fill="remove" grpId="1" nodeType="withEffect">
                                  <p:stCondLst>
                                    <p:cond delay="0"/>
                                  </p:stCondLst>
                                  <p:childTnLst>
                                    <p:animClr clrSpc="rgb" dir="cw">
                                      <p:cBhvr override="childStyle">
                                        <p:cTn id="46" dur="625" autoRev="1" fill="remove"/>
                                        <p:tgtEl>
                                          <p:spTgt spid="30"/>
                                        </p:tgtEl>
                                        <p:attrNameLst>
                                          <p:attrName>style.color</p:attrName>
                                        </p:attrNameLst>
                                      </p:cBhvr>
                                      <p:to>
                                        <a:srgbClr val="FF6699"/>
                                      </p:to>
                                    </p:animClr>
                                    <p:animClr clrSpc="rgb" dir="cw">
                                      <p:cBhvr>
                                        <p:cTn id="47" dur="625" autoRev="1" fill="remove"/>
                                        <p:tgtEl>
                                          <p:spTgt spid="30"/>
                                        </p:tgtEl>
                                        <p:attrNameLst>
                                          <p:attrName>fillcolor</p:attrName>
                                        </p:attrNameLst>
                                      </p:cBhvr>
                                      <p:to>
                                        <a:srgbClr val="FF6699"/>
                                      </p:to>
                                    </p:animClr>
                                    <p:set>
                                      <p:cBhvr>
                                        <p:cTn id="48" dur="625" autoRev="1" fill="remove"/>
                                        <p:tgtEl>
                                          <p:spTgt spid="30"/>
                                        </p:tgtEl>
                                        <p:attrNameLst>
                                          <p:attrName>fill.type</p:attrName>
                                        </p:attrNameLst>
                                      </p:cBhvr>
                                      <p:to>
                                        <p:strVal val="solid"/>
                                      </p:to>
                                    </p:set>
                                    <p:set>
                                      <p:cBhvr>
                                        <p:cTn id="49" dur="625" autoRev="1" fill="remove"/>
                                        <p:tgtEl>
                                          <p:spTgt spid="30"/>
                                        </p:tgtEl>
                                        <p:attrNameLst>
                                          <p:attrName>fill.on</p:attrName>
                                        </p:attrNameLst>
                                      </p:cBhvr>
                                      <p:to>
                                        <p:strVal val="true"/>
                                      </p:to>
                                    </p:set>
                                  </p:childTnLst>
                                </p:cTn>
                              </p:par>
                              <p:par>
                                <p:cTn id="50" presetID="22" presetClass="entr" presetSubtype="4" fill="hold"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down)">
                                      <p:cBhvr>
                                        <p:cTn id="52" dur="500"/>
                                        <p:tgtEl>
                                          <p:spTgt spid="32"/>
                                        </p:tgtEl>
                                      </p:cBhvr>
                                    </p:animEffect>
                                  </p:childTnLst>
                                </p:cTn>
                              </p:par>
                              <p:par>
                                <p:cTn id="53" presetID="22" presetClass="entr" presetSubtype="4"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down)">
                                      <p:cBhvr>
                                        <p:cTn id="55" dur="500"/>
                                        <p:tgtEl>
                                          <p:spTgt spid="33"/>
                                        </p:tgtEl>
                                      </p:cBhvr>
                                    </p:animEffect>
                                  </p:childTnLst>
                                </p:cTn>
                              </p:par>
                              <p:par>
                                <p:cTn id="56" presetID="32" presetClass="emph" presetSubtype="0" repeatCount="999000" fill="hold" nodeType="withEffect">
                                  <p:stCondLst>
                                    <p:cond delay="0"/>
                                  </p:stCondLst>
                                  <p:childTnLst>
                                    <p:animRot by="120000">
                                      <p:cBhvr>
                                        <p:cTn id="57" dur="100" fill="hold">
                                          <p:stCondLst>
                                            <p:cond delay="0"/>
                                          </p:stCondLst>
                                        </p:cTn>
                                        <p:tgtEl>
                                          <p:spTgt spid="32"/>
                                        </p:tgtEl>
                                        <p:attrNameLst>
                                          <p:attrName>r</p:attrName>
                                        </p:attrNameLst>
                                      </p:cBhvr>
                                    </p:animRot>
                                    <p:animRot by="-240000">
                                      <p:cBhvr>
                                        <p:cTn id="58" dur="200" fill="hold">
                                          <p:stCondLst>
                                            <p:cond delay="200"/>
                                          </p:stCondLst>
                                        </p:cTn>
                                        <p:tgtEl>
                                          <p:spTgt spid="32"/>
                                        </p:tgtEl>
                                        <p:attrNameLst>
                                          <p:attrName>r</p:attrName>
                                        </p:attrNameLst>
                                      </p:cBhvr>
                                    </p:animRot>
                                    <p:animRot by="240000">
                                      <p:cBhvr>
                                        <p:cTn id="59" dur="200" fill="hold">
                                          <p:stCondLst>
                                            <p:cond delay="400"/>
                                          </p:stCondLst>
                                        </p:cTn>
                                        <p:tgtEl>
                                          <p:spTgt spid="32"/>
                                        </p:tgtEl>
                                        <p:attrNameLst>
                                          <p:attrName>r</p:attrName>
                                        </p:attrNameLst>
                                      </p:cBhvr>
                                    </p:animRot>
                                    <p:animRot by="-240000">
                                      <p:cBhvr>
                                        <p:cTn id="60" dur="200" fill="hold">
                                          <p:stCondLst>
                                            <p:cond delay="600"/>
                                          </p:stCondLst>
                                        </p:cTn>
                                        <p:tgtEl>
                                          <p:spTgt spid="32"/>
                                        </p:tgtEl>
                                        <p:attrNameLst>
                                          <p:attrName>r</p:attrName>
                                        </p:attrNameLst>
                                      </p:cBhvr>
                                    </p:animRot>
                                    <p:animRot by="120000">
                                      <p:cBhvr>
                                        <p:cTn id="61" dur="200" fill="hold">
                                          <p:stCondLst>
                                            <p:cond delay="800"/>
                                          </p:stCondLst>
                                        </p:cTn>
                                        <p:tgtEl>
                                          <p:spTgt spid="32"/>
                                        </p:tgtEl>
                                        <p:attrNameLst>
                                          <p:attrName>r</p:attrName>
                                        </p:attrNameLst>
                                      </p:cBhvr>
                                    </p:animRot>
                                  </p:childTnLst>
                                </p:cTn>
                              </p:par>
                              <p:par>
                                <p:cTn id="62" presetID="32" presetClass="emph" presetSubtype="0" repeatCount="999000" fill="hold" nodeType="withEffect">
                                  <p:stCondLst>
                                    <p:cond delay="0"/>
                                  </p:stCondLst>
                                  <p:childTnLst>
                                    <p:animRot by="120000">
                                      <p:cBhvr>
                                        <p:cTn id="63" dur="100" fill="hold">
                                          <p:stCondLst>
                                            <p:cond delay="0"/>
                                          </p:stCondLst>
                                        </p:cTn>
                                        <p:tgtEl>
                                          <p:spTgt spid="33"/>
                                        </p:tgtEl>
                                        <p:attrNameLst>
                                          <p:attrName>r</p:attrName>
                                        </p:attrNameLst>
                                      </p:cBhvr>
                                    </p:animRot>
                                    <p:animRot by="-240000">
                                      <p:cBhvr>
                                        <p:cTn id="64" dur="200" fill="hold">
                                          <p:stCondLst>
                                            <p:cond delay="200"/>
                                          </p:stCondLst>
                                        </p:cTn>
                                        <p:tgtEl>
                                          <p:spTgt spid="33"/>
                                        </p:tgtEl>
                                        <p:attrNameLst>
                                          <p:attrName>r</p:attrName>
                                        </p:attrNameLst>
                                      </p:cBhvr>
                                    </p:animRot>
                                    <p:animRot by="240000">
                                      <p:cBhvr>
                                        <p:cTn id="65" dur="200" fill="hold">
                                          <p:stCondLst>
                                            <p:cond delay="400"/>
                                          </p:stCondLst>
                                        </p:cTn>
                                        <p:tgtEl>
                                          <p:spTgt spid="33"/>
                                        </p:tgtEl>
                                        <p:attrNameLst>
                                          <p:attrName>r</p:attrName>
                                        </p:attrNameLst>
                                      </p:cBhvr>
                                    </p:animRot>
                                    <p:animRot by="-240000">
                                      <p:cBhvr>
                                        <p:cTn id="66" dur="200" fill="hold">
                                          <p:stCondLst>
                                            <p:cond delay="600"/>
                                          </p:stCondLst>
                                        </p:cTn>
                                        <p:tgtEl>
                                          <p:spTgt spid="33"/>
                                        </p:tgtEl>
                                        <p:attrNameLst>
                                          <p:attrName>r</p:attrName>
                                        </p:attrNameLst>
                                      </p:cBhvr>
                                    </p:animRot>
                                    <p:animRot by="120000">
                                      <p:cBhvr>
                                        <p:cTn id="67" dur="200" fill="hold">
                                          <p:stCondLst>
                                            <p:cond delay="800"/>
                                          </p:stCondLst>
                                        </p:cTn>
                                        <p:tgtEl>
                                          <p:spTgt spid="3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5" grpId="1" bldLvl="0" animBg="1"/>
      <p:bldP spid="27" grpId="0" bldLvl="0" animBg="1"/>
      <p:bldP spid="27" grpId="1" bldLvl="0" animBg="1"/>
      <p:bldP spid="28" grpId="0" bldLvl="0" animBg="1"/>
      <p:bldP spid="28" grpId="1" bldLvl="0" animBg="1"/>
      <p:bldP spid="29" grpId="0" bldLvl="0" animBg="1"/>
      <p:bldP spid="29" grpId="1" bldLvl="0" animBg="1"/>
      <p:bldP spid="30" grpId="0" bldLvl="0" animBg="1"/>
      <p:bldP spid="30" grpId="1" bldLvl="0" animBg="1"/>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图片 4">
            <a:extLst>
              <a:ext uri="{FF2B5EF4-FFF2-40B4-BE49-F238E27FC236}">
                <a16:creationId xmlns:a16="http://schemas.microsoft.com/office/drawing/2014/main" id="{1D7BF903-E6F8-4C5D-84EC-8C9BF12F5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072362"/>
            <a:ext cx="8077200" cy="4415460"/>
          </a:xfrm>
          <a:prstGeom prst="rect">
            <a:avLst/>
          </a:prstGeom>
        </p:spPr>
      </p:pic>
      <p:pic>
        <p:nvPicPr>
          <p:cNvPr id="33" name="图片 6">
            <a:extLst>
              <a:ext uri="{FF2B5EF4-FFF2-40B4-BE49-F238E27FC236}">
                <a16:creationId xmlns:a16="http://schemas.microsoft.com/office/drawing/2014/main" id="{5B0CAB89-445F-470E-840C-54C5DA35E9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9697" y="-27775"/>
            <a:ext cx="2008444" cy="2003016"/>
          </a:xfrm>
          <a:prstGeom prst="rect">
            <a:avLst/>
          </a:prstGeom>
        </p:spPr>
      </p:pic>
      <p:pic>
        <p:nvPicPr>
          <p:cNvPr id="34" name="图片 8">
            <a:extLst>
              <a:ext uri="{FF2B5EF4-FFF2-40B4-BE49-F238E27FC236}">
                <a16:creationId xmlns:a16="http://schemas.microsoft.com/office/drawing/2014/main" id="{94FBAD47-784A-4C0F-979F-57263443B8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577" y="128729"/>
            <a:ext cx="2067915" cy="2077548"/>
          </a:xfrm>
          <a:prstGeom prst="rect">
            <a:avLst/>
          </a:prstGeom>
        </p:spPr>
      </p:pic>
      <p:pic>
        <p:nvPicPr>
          <p:cNvPr id="35" name="图片 15">
            <a:extLst>
              <a:ext uri="{FF2B5EF4-FFF2-40B4-BE49-F238E27FC236}">
                <a16:creationId xmlns:a16="http://schemas.microsoft.com/office/drawing/2014/main" id="{A765284F-11EF-436D-9C9D-7896B801D4D1}"/>
              </a:ext>
            </a:extLst>
          </p:cNvPr>
          <p:cNvPicPr>
            <a:picLocks noChangeAspect="1"/>
          </p:cNvPicPr>
          <p:nvPr/>
        </p:nvPicPr>
        <p:blipFill rotWithShape="1">
          <a:blip r:embed="rId5">
            <a:extLst>
              <a:ext uri="{28A0092B-C50C-407E-A947-70E740481C1C}">
                <a14:useLocalDpi xmlns:a14="http://schemas.microsoft.com/office/drawing/2010/main" val="0"/>
              </a:ext>
            </a:extLst>
          </a:blip>
          <a:srcRect b="15181"/>
          <a:stretch/>
        </p:blipFill>
        <p:spPr>
          <a:xfrm>
            <a:off x="511193" y="4761374"/>
            <a:ext cx="885808" cy="640027"/>
          </a:xfrm>
          <a:prstGeom prst="rect">
            <a:avLst/>
          </a:prstGeom>
        </p:spPr>
      </p:pic>
      <p:pic>
        <p:nvPicPr>
          <p:cNvPr id="36" name="图片 17">
            <a:extLst>
              <a:ext uri="{FF2B5EF4-FFF2-40B4-BE49-F238E27FC236}">
                <a16:creationId xmlns:a16="http://schemas.microsoft.com/office/drawing/2014/main" id="{77D7C6D6-7AA4-4EF6-ABAF-743E23FC993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0909" y="4333988"/>
            <a:ext cx="2290244" cy="1064313"/>
          </a:xfrm>
          <a:prstGeom prst="rect">
            <a:avLst/>
          </a:prstGeom>
        </p:spPr>
      </p:pic>
      <p:grpSp>
        <p:nvGrpSpPr>
          <p:cNvPr id="37" name="组合 3">
            <a:extLst>
              <a:ext uri="{FF2B5EF4-FFF2-40B4-BE49-F238E27FC236}">
                <a16:creationId xmlns:a16="http://schemas.microsoft.com/office/drawing/2014/main" id="{BC54C152-1D09-4988-AA2C-D57010631322}"/>
              </a:ext>
            </a:extLst>
          </p:cNvPr>
          <p:cNvGrpSpPr/>
          <p:nvPr/>
        </p:nvGrpSpPr>
        <p:grpSpPr>
          <a:xfrm>
            <a:off x="0" y="3698571"/>
            <a:ext cx="9144000" cy="3159429"/>
            <a:chOff x="0" y="3698571"/>
            <a:chExt cx="12198968" cy="3159429"/>
          </a:xfrm>
        </p:grpSpPr>
        <p:pic>
          <p:nvPicPr>
            <p:cNvPr id="38" name="图片 19">
              <a:extLst>
                <a:ext uri="{FF2B5EF4-FFF2-40B4-BE49-F238E27FC236}">
                  <a16:creationId xmlns:a16="http://schemas.microsoft.com/office/drawing/2014/main" id="{6587BE9E-773D-452D-81E2-07211AEE6C1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0510" y="5338507"/>
              <a:ext cx="1703070" cy="1446783"/>
            </a:xfrm>
            <a:prstGeom prst="rect">
              <a:avLst/>
            </a:prstGeom>
          </p:spPr>
        </p:pic>
        <p:pic>
          <p:nvPicPr>
            <p:cNvPr id="39" name="图片 20">
              <a:extLst>
                <a:ext uri="{FF2B5EF4-FFF2-40B4-BE49-F238E27FC236}">
                  <a16:creationId xmlns:a16="http://schemas.microsoft.com/office/drawing/2014/main" id="{7F37D3A7-2A2E-4FC7-8760-996DF282EF3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79189" y="5776804"/>
              <a:ext cx="1066800" cy="906262"/>
            </a:xfrm>
            <a:prstGeom prst="rect">
              <a:avLst/>
            </a:prstGeom>
          </p:spPr>
        </p:pic>
        <p:pic>
          <p:nvPicPr>
            <p:cNvPr id="40" name="图片 21">
              <a:extLst>
                <a:ext uri="{FF2B5EF4-FFF2-40B4-BE49-F238E27FC236}">
                  <a16:creationId xmlns:a16="http://schemas.microsoft.com/office/drawing/2014/main" id="{AC575159-D9FC-41B4-AF27-E7BB990A446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4802218" y="5583980"/>
              <a:ext cx="1293782" cy="1099086"/>
            </a:xfrm>
            <a:prstGeom prst="rect">
              <a:avLst/>
            </a:prstGeom>
          </p:spPr>
        </p:pic>
        <p:pic>
          <p:nvPicPr>
            <p:cNvPr id="41" name="图片 22">
              <a:extLst>
                <a:ext uri="{FF2B5EF4-FFF2-40B4-BE49-F238E27FC236}">
                  <a16:creationId xmlns:a16="http://schemas.microsoft.com/office/drawing/2014/main" id="{6B369BAD-0E1E-4C47-9783-7172BAEC475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7774018" y="5685077"/>
              <a:ext cx="1056402" cy="897428"/>
            </a:xfrm>
            <a:prstGeom prst="rect">
              <a:avLst/>
            </a:prstGeom>
          </p:spPr>
        </p:pic>
        <p:pic>
          <p:nvPicPr>
            <p:cNvPr id="42" name="图片 13">
              <a:extLst>
                <a:ext uri="{FF2B5EF4-FFF2-40B4-BE49-F238E27FC236}">
                  <a16:creationId xmlns:a16="http://schemas.microsoft.com/office/drawing/2014/main" id="{9DC54091-DCC2-4AD2-8134-50ACEEAD3A0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71944" y="3698571"/>
              <a:ext cx="3227024" cy="3086719"/>
            </a:xfrm>
            <a:prstGeom prst="rect">
              <a:avLst/>
            </a:prstGeom>
          </p:spPr>
        </p:pic>
        <p:pic>
          <p:nvPicPr>
            <p:cNvPr id="43" name="图片 23">
              <a:extLst>
                <a:ext uri="{FF2B5EF4-FFF2-40B4-BE49-F238E27FC236}">
                  <a16:creationId xmlns:a16="http://schemas.microsoft.com/office/drawing/2014/main" id="{A3D72380-9D48-4756-AFB0-BB8489517F3D}"/>
                </a:ext>
              </a:extLst>
            </p:cNvPr>
            <p:cNvPicPr>
              <a:picLocks noChangeAspect="1"/>
            </p:cNvPicPr>
            <p:nvPr/>
          </p:nvPicPr>
          <p:blipFill rotWithShape="1">
            <a:blip r:embed="rId9">
              <a:extLst>
                <a:ext uri="{28A0092B-C50C-407E-A947-70E740481C1C}">
                  <a14:useLocalDpi xmlns:a14="http://schemas.microsoft.com/office/drawing/2010/main" val="0"/>
                </a:ext>
              </a:extLst>
            </a:blip>
            <a:srcRect t="82569" b="8666"/>
            <a:stretch/>
          </p:blipFill>
          <p:spPr>
            <a:xfrm>
              <a:off x="0" y="6308726"/>
              <a:ext cx="12192000" cy="549274"/>
            </a:xfrm>
            <a:prstGeom prst="rect">
              <a:avLst/>
            </a:prstGeom>
          </p:spPr>
        </p:pic>
      </p:grpSp>
      <p:sp>
        <p:nvSpPr>
          <p:cNvPr id="16" name="TextBox 15">
            <a:extLst>
              <a:ext uri="{FF2B5EF4-FFF2-40B4-BE49-F238E27FC236}">
                <a16:creationId xmlns:a16="http://schemas.microsoft.com/office/drawing/2014/main" id="{305C553B-76D6-40C2-9444-290FF0CAAE6A}"/>
              </a:ext>
            </a:extLst>
          </p:cNvPr>
          <p:cNvSpPr txBox="1"/>
          <p:nvPr/>
        </p:nvSpPr>
        <p:spPr>
          <a:xfrm>
            <a:off x="755189" y="2495262"/>
            <a:ext cx="7633146" cy="1493358"/>
          </a:xfrm>
          <a:prstGeom prst="rect">
            <a:avLst/>
          </a:prstGeom>
          <a:noFill/>
        </p:spPr>
        <p:txBody>
          <a:bodyPr wrap="square" rtlCol="0">
            <a:spAutoFit/>
          </a:bodyPr>
          <a:lstStyle/>
          <a:p>
            <a:pPr algn="ctr">
              <a:lnSpc>
                <a:spcPct val="150000"/>
              </a:lnSpc>
            </a:pPr>
            <a:r>
              <a:rPr lang="en-US" sz="3200" dirty="0" err="1">
                <a:solidFill>
                  <a:srgbClr val="FF0000"/>
                </a:solidFill>
                <a:latin typeface="iCiel Crocante" panose="02000000000000000000" pitchFamily="2" charset="0"/>
              </a:rPr>
              <a:t>Tạm</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biệt</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và</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hẹn</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gặp</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lại</a:t>
            </a:r>
            <a:r>
              <a:rPr lang="en-US" sz="3200" dirty="0">
                <a:solidFill>
                  <a:srgbClr val="FF0000"/>
                </a:solidFill>
                <a:latin typeface="iCiel Crocante" panose="02000000000000000000" pitchFamily="2" charset="0"/>
              </a:rPr>
              <a:t> </a:t>
            </a:r>
          </a:p>
          <a:p>
            <a:pPr algn="ctr">
              <a:lnSpc>
                <a:spcPct val="150000"/>
              </a:lnSpc>
            </a:pPr>
            <a:r>
              <a:rPr lang="en-US" sz="3200" dirty="0" err="1">
                <a:solidFill>
                  <a:srgbClr val="FF0000"/>
                </a:solidFill>
                <a:latin typeface="iCiel Crocante" panose="02000000000000000000" pitchFamily="2" charset="0"/>
              </a:rPr>
              <a:t>các</a:t>
            </a:r>
            <a:r>
              <a:rPr lang="en-US" sz="3200" dirty="0">
                <a:solidFill>
                  <a:srgbClr val="FF0000"/>
                </a:solidFill>
                <a:latin typeface="iCiel Crocante" panose="02000000000000000000" pitchFamily="2" charset="0"/>
              </a:rPr>
              <a:t> con </a:t>
            </a:r>
            <a:r>
              <a:rPr lang="en-US" sz="3200" dirty="0" err="1">
                <a:solidFill>
                  <a:srgbClr val="FF0000"/>
                </a:solidFill>
                <a:latin typeface="iCiel Crocante" panose="02000000000000000000" pitchFamily="2" charset="0"/>
              </a:rPr>
              <a:t>vào</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những</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tiết</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học</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sau</a:t>
            </a:r>
            <a:r>
              <a:rPr lang="en-US" sz="3200" dirty="0">
                <a:solidFill>
                  <a:srgbClr val="FF0000"/>
                </a:solidFill>
                <a:latin typeface="iCiel Crocante" panose="02000000000000000000" pitchFamily="2" charset="0"/>
              </a:rPr>
              <a:t>!</a:t>
            </a:r>
          </a:p>
        </p:txBody>
      </p:sp>
    </p:spTree>
    <p:extLst>
      <p:ext uri="{BB962C8B-B14F-4D97-AF65-F5344CB8AC3E}">
        <p14:creationId xmlns:p14="http://schemas.microsoft.com/office/powerpoint/2010/main" val="228202697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500" fill="hold"/>
                                        <p:tgtEl>
                                          <p:spTgt spid="26"/>
                                        </p:tgtEl>
                                        <p:attrNameLst>
                                          <p:attrName>ppt_w</p:attrName>
                                        </p:attrNameLst>
                                      </p:cBhvr>
                                      <p:tavLst>
                                        <p:tav tm="0">
                                          <p:val>
                                            <p:fltVal val="0"/>
                                          </p:val>
                                        </p:tav>
                                        <p:tav tm="100000">
                                          <p:val>
                                            <p:strVal val="#ppt_w"/>
                                          </p:val>
                                        </p:tav>
                                      </p:tavLst>
                                    </p:anim>
                                    <p:anim calcmode="lin" valueType="num">
                                      <p:cBhvr>
                                        <p:cTn id="14" dur="500" fill="hold"/>
                                        <p:tgtEl>
                                          <p:spTgt spid="26"/>
                                        </p:tgtEl>
                                        <p:attrNameLst>
                                          <p:attrName>ppt_h</p:attrName>
                                        </p:attrNameLst>
                                      </p:cBhvr>
                                      <p:tavLst>
                                        <p:tav tm="0">
                                          <p:val>
                                            <p:fltVal val="0"/>
                                          </p:val>
                                        </p:tav>
                                        <p:tav tm="100000">
                                          <p:val>
                                            <p:strVal val="#ppt_h"/>
                                          </p:val>
                                        </p:tav>
                                      </p:tavLst>
                                    </p:anim>
                                    <p:animEffect transition="in" filter="fade">
                                      <p:cBhvr>
                                        <p:cTn id="15" dur="500"/>
                                        <p:tgtEl>
                                          <p:spTgt spid="26"/>
                                        </p:tgtEl>
                                      </p:cBhvr>
                                    </p:animEffect>
                                  </p:childTnLst>
                                </p:cTn>
                              </p:par>
                            </p:childTnLst>
                          </p:cTn>
                        </p:par>
                        <p:par>
                          <p:cTn id="16" fill="hold">
                            <p:stCondLst>
                              <p:cond delay="1500"/>
                            </p:stCondLst>
                            <p:childTnLst>
                              <p:par>
                                <p:cTn id="17" presetID="2" presetClass="entr" presetSubtype="9"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fill="hold"/>
                                        <p:tgtEl>
                                          <p:spTgt spid="34"/>
                                        </p:tgtEl>
                                        <p:attrNameLst>
                                          <p:attrName>ppt_x</p:attrName>
                                        </p:attrNameLst>
                                      </p:cBhvr>
                                      <p:tavLst>
                                        <p:tav tm="0">
                                          <p:val>
                                            <p:strVal val="0-#ppt_w/2"/>
                                          </p:val>
                                        </p:tav>
                                        <p:tav tm="100000">
                                          <p:val>
                                            <p:strVal val="#ppt_x"/>
                                          </p:val>
                                        </p:tav>
                                      </p:tavLst>
                                    </p:anim>
                                    <p:anim calcmode="lin" valueType="num">
                                      <p:cBhvr additive="base">
                                        <p:cTn id="20" dur="500" fill="hold"/>
                                        <p:tgtEl>
                                          <p:spTgt spid="34"/>
                                        </p:tgtEl>
                                        <p:attrNameLst>
                                          <p:attrName>ppt_y</p:attrName>
                                        </p:attrNameLst>
                                      </p:cBhvr>
                                      <p:tavLst>
                                        <p:tav tm="0">
                                          <p:val>
                                            <p:strVal val="0-#ppt_h/2"/>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p:cTn id="24" dur="500" fill="hold"/>
                                        <p:tgtEl>
                                          <p:spTgt spid="33"/>
                                        </p:tgtEl>
                                        <p:attrNameLst>
                                          <p:attrName>ppt_w</p:attrName>
                                        </p:attrNameLst>
                                      </p:cBhvr>
                                      <p:tavLst>
                                        <p:tav tm="0">
                                          <p:val>
                                            <p:fltVal val="0"/>
                                          </p:val>
                                        </p:tav>
                                        <p:tav tm="100000">
                                          <p:val>
                                            <p:strVal val="#ppt_w"/>
                                          </p:val>
                                        </p:tav>
                                      </p:tavLst>
                                    </p:anim>
                                    <p:anim calcmode="lin" valueType="num">
                                      <p:cBhvr>
                                        <p:cTn id="25" dur="500" fill="hold"/>
                                        <p:tgtEl>
                                          <p:spTgt spid="33"/>
                                        </p:tgtEl>
                                        <p:attrNameLst>
                                          <p:attrName>ppt_h</p:attrName>
                                        </p:attrNameLst>
                                      </p:cBhvr>
                                      <p:tavLst>
                                        <p:tav tm="0">
                                          <p:val>
                                            <p:fltVal val="0"/>
                                          </p:val>
                                        </p:tav>
                                        <p:tav tm="100000">
                                          <p:val>
                                            <p:strVal val="#ppt_h"/>
                                          </p:val>
                                        </p:tav>
                                      </p:tavLst>
                                    </p:anim>
                                    <p:animEffect transition="in" filter="fade">
                                      <p:cBhvr>
                                        <p:cTn id="26" dur="500"/>
                                        <p:tgtEl>
                                          <p:spTgt spid="33"/>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500"/>
                                        <p:tgtEl>
                                          <p:spTgt spid="36"/>
                                        </p:tgtEl>
                                      </p:cBhvr>
                                    </p:animEffect>
                                  </p:childTnLst>
                                </p:cTn>
                              </p:par>
                              <p:par>
                                <p:cTn id="31" presetID="10" presetClass="entr" presetSubtype="0" fill="hold"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childTnLst>
                                </p:cTn>
                              </p:par>
                            </p:childTnLst>
                          </p:cTn>
                        </p:par>
                        <p:par>
                          <p:cTn id="34" fill="hold">
                            <p:stCondLst>
                              <p:cond delay="3000"/>
                            </p:stCondLst>
                            <p:childTnLst>
                              <p:par>
                                <p:cTn id="35" presetID="6" presetClass="entr" presetSubtype="16"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circle(in)">
                                      <p:cBhvr>
                                        <p:cTn id="3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五角星 32"/>
          <p:cNvSpPr/>
          <p:nvPr/>
        </p:nvSpPr>
        <p:spPr>
          <a:xfrm rot="2121297">
            <a:off x="8341695" y="1060769"/>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7" name="五角星 36"/>
          <p:cNvSpPr/>
          <p:nvPr/>
        </p:nvSpPr>
        <p:spPr>
          <a:xfrm rot="2755789">
            <a:off x="7205119" y="403819"/>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8" name="五角星 35"/>
          <p:cNvSpPr/>
          <p:nvPr/>
        </p:nvSpPr>
        <p:spPr>
          <a:xfrm rot="19384917">
            <a:off x="7892761" y="348066"/>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9" name="五角星 34"/>
          <p:cNvSpPr/>
          <p:nvPr/>
        </p:nvSpPr>
        <p:spPr>
          <a:xfrm rot="337835">
            <a:off x="412862" y="337043"/>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0" name="五角星 36"/>
          <p:cNvSpPr/>
          <p:nvPr/>
        </p:nvSpPr>
        <p:spPr>
          <a:xfrm rot="20248740">
            <a:off x="1181832" y="648653"/>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pic>
        <p:nvPicPr>
          <p:cNvPr id="31" name="Picture 30"/>
          <p:cNvPicPr>
            <a:picLocks noChangeAspect="1"/>
          </p:cNvPicPr>
          <p:nvPr/>
        </p:nvPicPr>
        <p:blipFill rotWithShape="1">
          <a:blip r:embed="rId3"/>
          <a:srcRect l="7607" t="9720" r="7737" b="54882"/>
          <a:stretch/>
        </p:blipFill>
        <p:spPr>
          <a:xfrm>
            <a:off x="-1543050" y="5753100"/>
            <a:ext cx="12211050" cy="1104900"/>
          </a:xfrm>
          <a:prstGeom prst="rect">
            <a:avLst/>
          </a:prstGeom>
        </p:spPr>
      </p:pic>
      <p:pic>
        <p:nvPicPr>
          <p:cNvPr id="32" name="图片 7"/>
          <p:cNvPicPr>
            <a:picLocks noChangeAspect="1"/>
          </p:cNvPicPr>
          <p:nvPr/>
        </p:nvPicPr>
        <p:blipFill>
          <a:blip r:embed="rId4"/>
          <a:stretch>
            <a:fillRect/>
          </a:stretch>
        </p:blipFill>
        <p:spPr>
          <a:xfrm>
            <a:off x="-1335275" y="5824472"/>
            <a:ext cx="694099" cy="906357"/>
          </a:xfrm>
          <a:prstGeom prst="rect">
            <a:avLst/>
          </a:prstGeom>
          <a:noFill/>
          <a:ln w="9525">
            <a:noFill/>
          </a:ln>
        </p:spPr>
      </p:pic>
      <p:pic>
        <p:nvPicPr>
          <p:cNvPr id="33" name="图片 8"/>
          <p:cNvPicPr>
            <a:picLocks noChangeAspect="1"/>
          </p:cNvPicPr>
          <p:nvPr/>
        </p:nvPicPr>
        <p:blipFill>
          <a:blip r:embed="rId5"/>
          <a:stretch>
            <a:fillRect/>
          </a:stretch>
        </p:blipFill>
        <p:spPr>
          <a:xfrm>
            <a:off x="9743949" y="5632759"/>
            <a:ext cx="869271" cy="1201038"/>
          </a:xfrm>
          <a:prstGeom prst="rect">
            <a:avLst/>
          </a:prstGeom>
          <a:noFill/>
          <a:ln w="9525">
            <a:noFill/>
          </a:ln>
        </p:spPr>
      </p:pic>
      <p:sp>
        <p:nvSpPr>
          <p:cNvPr id="24" name="文本框 22">
            <a:extLst>
              <a:ext uri="{FF2B5EF4-FFF2-40B4-BE49-F238E27FC236}">
                <a16:creationId xmlns:a16="http://schemas.microsoft.com/office/drawing/2014/main" id="{8E852256-A333-49D6-ADCD-2215C66790B1}"/>
              </a:ext>
            </a:extLst>
          </p:cNvPr>
          <p:cNvSpPr txBox="1"/>
          <p:nvPr/>
        </p:nvSpPr>
        <p:spPr>
          <a:xfrm>
            <a:off x="1648475" y="357966"/>
            <a:ext cx="6701611" cy="769441"/>
          </a:xfrm>
          <a:prstGeom prst="rect">
            <a:avLst/>
          </a:prstGeom>
          <a:noFill/>
        </p:spPr>
        <p:txBody>
          <a:bodyPr wrap="square" rtlCol="0">
            <a:spAutoFit/>
          </a:bodyPr>
          <a:lstStyle/>
          <a:p>
            <a:r>
              <a:rPr lang="en-US" altLang="zh-CN" sz="4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YÊU CẦU CẦN ĐẠT</a:t>
            </a:r>
            <a:endParaRPr lang="zh-CN" altLang="en-US" sz="4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endParaRPr>
          </a:p>
        </p:txBody>
      </p:sp>
      <p:grpSp>
        <p:nvGrpSpPr>
          <p:cNvPr id="2" name="Group 1">
            <a:extLst>
              <a:ext uri="{FF2B5EF4-FFF2-40B4-BE49-F238E27FC236}">
                <a16:creationId xmlns:a16="http://schemas.microsoft.com/office/drawing/2014/main" id="{AC28F713-904E-4259-9070-57BE1EFD4B24}"/>
              </a:ext>
            </a:extLst>
          </p:cNvPr>
          <p:cNvGrpSpPr/>
          <p:nvPr/>
        </p:nvGrpSpPr>
        <p:grpSpPr>
          <a:xfrm>
            <a:off x="108144" y="1234742"/>
            <a:ext cx="8688683" cy="1196466"/>
            <a:chOff x="774356" y="888444"/>
            <a:chExt cx="10187293" cy="1196466"/>
          </a:xfrm>
        </p:grpSpPr>
        <p:grpSp>
          <p:nvGrpSpPr>
            <p:cNvPr id="6" name="Group 5"/>
            <p:cNvGrpSpPr/>
            <p:nvPr/>
          </p:nvGrpSpPr>
          <p:grpSpPr>
            <a:xfrm>
              <a:off x="774356" y="888444"/>
              <a:ext cx="1085297" cy="714672"/>
              <a:chOff x="2485459" y="1975436"/>
              <a:chExt cx="1772914" cy="1393004"/>
            </a:xfrm>
          </p:grpSpPr>
          <p:pic>
            <p:nvPicPr>
              <p:cNvPr id="15"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5459" y="1975436"/>
                <a:ext cx="1772914" cy="1393004"/>
              </a:xfrm>
              <a:prstGeom prst="rect">
                <a:avLst/>
              </a:prstGeom>
            </p:spPr>
          </p:pic>
          <p:pic>
            <p:nvPicPr>
              <p:cNvPr id="16"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74444" y="2576026"/>
                <a:ext cx="341348" cy="792414"/>
              </a:xfrm>
              <a:prstGeom prst="rect">
                <a:avLst/>
              </a:prstGeom>
            </p:spPr>
          </p:pic>
          <p:pic>
            <p:nvPicPr>
              <p:cNvPr id="18" name="图片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69695" y="2331298"/>
                <a:ext cx="596041" cy="841269"/>
              </a:xfrm>
              <a:prstGeom prst="rect">
                <a:avLst/>
              </a:prstGeom>
            </p:spPr>
          </p:pic>
        </p:grpSp>
        <p:sp>
          <p:nvSpPr>
            <p:cNvPr id="26" name="TextBox 25">
              <a:extLst>
                <a:ext uri="{FF2B5EF4-FFF2-40B4-BE49-F238E27FC236}">
                  <a16:creationId xmlns:a16="http://schemas.microsoft.com/office/drawing/2014/main" id="{14B26D2C-1BC9-4238-BC4C-795267AEDD6F}"/>
                </a:ext>
              </a:extLst>
            </p:cNvPr>
            <p:cNvSpPr txBox="1"/>
            <p:nvPr/>
          </p:nvSpPr>
          <p:spPr>
            <a:xfrm>
              <a:off x="2056569" y="1093292"/>
              <a:ext cx="8905080" cy="991618"/>
            </a:xfrm>
            <a:prstGeom prst="rect">
              <a:avLst/>
            </a:prstGeom>
            <a:noFill/>
          </p:spPr>
          <p:txBody>
            <a:bodyPr wrap="square" rtlCol="0">
              <a:spAutoFit/>
            </a:bodyPr>
            <a:lstStyle/>
            <a:p>
              <a:pPr algn="just">
                <a:lnSpc>
                  <a:spcPct val="107000"/>
                </a:lnSpc>
                <a:spcAft>
                  <a:spcPts val="800"/>
                </a:spcAft>
              </a:pPr>
              <a:r>
                <a:rPr lang="vi-VN" sz="2400" dirty="0">
                  <a:latin typeface="Times New Roman" panose="02020603050405020304" pitchFamily="18" charset="0"/>
                  <a:ea typeface="Calibri" panose="020F0502020204030204" pitchFamily="34" charset="0"/>
                  <a:cs typeface="Times New Roman" panose="02020603050405020304" pitchFamily="18" charset="0"/>
                </a:rPr>
                <a:t>- </a:t>
              </a:r>
              <a:r>
                <a:rPr lang="vi-VN" sz="2800" dirty="0">
                  <a:latin typeface="Times New Roman" panose="02020603050405020304" pitchFamily="18" charset="0"/>
                  <a:ea typeface="Calibri" panose="020F0502020204030204" pitchFamily="34" charset="0"/>
                  <a:cs typeface="Times New Roman" panose="02020603050405020304" pitchFamily="18" charset="0"/>
                </a:rPr>
                <a:t>Nhìn tranh, nói được tên của đồ vật và nêu được công dụng của chúng</a:t>
              </a: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3" name="Group 2">
            <a:extLst>
              <a:ext uri="{FF2B5EF4-FFF2-40B4-BE49-F238E27FC236}">
                <a16:creationId xmlns:a16="http://schemas.microsoft.com/office/drawing/2014/main" id="{4C1EF139-4416-44FF-AC02-49D6B4DBE8EA}"/>
              </a:ext>
            </a:extLst>
          </p:cNvPr>
          <p:cNvGrpSpPr/>
          <p:nvPr/>
        </p:nvGrpSpPr>
        <p:grpSpPr>
          <a:xfrm>
            <a:off x="308102" y="2888298"/>
            <a:ext cx="8329711" cy="755486"/>
            <a:chOff x="752655" y="2065203"/>
            <a:chExt cx="10209001" cy="755486"/>
          </a:xfrm>
        </p:grpSpPr>
        <p:grpSp>
          <p:nvGrpSpPr>
            <p:cNvPr id="22" name="Group 21"/>
            <p:cNvGrpSpPr/>
            <p:nvPr/>
          </p:nvGrpSpPr>
          <p:grpSpPr>
            <a:xfrm>
              <a:off x="752655" y="2065203"/>
              <a:ext cx="1085297" cy="714672"/>
              <a:chOff x="5056546" y="1975436"/>
              <a:chExt cx="1772914" cy="1393004"/>
            </a:xfrm>
          </p:grpSpPr>
          <p:pic>
            <p:nvPicPr>
              <p:cNvPr id="14" name="图片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56546" y="1975436"/>
                <a:ext cx="1772914" cy="1393004"/>
              </a:xfrm>
              <a:prstGeom prst="rect">
                <a:avLst/>
              </a:prstGeom>
            </p:spPr>
          </p:pic>
          <p:pic>
            <p:nvPicPr>
              <p:cNvPr id="17" name="图片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69550" y="2383789"/>
                <a:ext cx="455161" cy="736288"/>
              </a:xfrm>
              <a:prstGeom prst="rect">
                <a:avLst/>
              </a:prstGeom>
            </p:spPr>
          </p:pic>
          <p:pic>
            <p:nvPicPr>
              <p:cNvPr id="20" name="图片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42409" y="2576026"/>
                <a:ext cx="469353" cy="792414"/>
              </a:xfrm>
              <a:prstGeom prst="rect">
                <a:avLst/>
              </a:prstGeom>
            </p:spPr>
          </p:pic>
        </p:grpSp>
        <p:sp>
          <p:nvSpPr>
            <p:cNvPr id="34" name="TextBox 33">
              <a:extLst>
                <a:ext uri="{FF2B5EF4-FFF2-40B4-BE49-F238E27FC236}">
                  <a16:creationId xmlns:a16="http://schemas.microsoft.com/office/drawing/2014/main" id="{D4F928FB-968A-4666-9173-178A617D7C9E}"/>
                </a:ext>
              </a:extLst>
            </p:cNvPr>
            <p:cNvSpPr txBox="1"/>
            <p:nvPr/>
          </p:nvSpPr>
          <p:spPr>
            <a:xfrm>
              <a:off x="2056576" y="2297469"/>
              <a:ext cx="8905080" cy="523220"/>
            </a:xfrm>
            <a:prstGeom prst="rect">
              <a:avLst/>
            </a:prstGeom>
            <a:noFill/>
          </p:spPr>
          <p:txBody>
            <a:bodyPr wrap="square" rtlCol="0">
              <a:spAutoFit/>
            </a:bodyPr>
            <a:lstStyle/>
            <a:p>
              <a:r>
                <a:rPr lang="vi-VN"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P</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hát triển vốn từ chỉ sự vật (từ chỉ đồ dùng học tập)</a:t>
              </a: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4" name="Group 3">
            <a:extLst>
              <a:ext uri="{FF2B5EF4-FFF2-40B4-BE49-F238E27FC236}">
                <a16:creationId xmlns:a16="http://schemas.microsoft.com/office/drawing/2014/main" id="{24926BE0-6FEB-4035-95CC-8282BD1C87A0}"/>
              </a:ext>
            </a:extLst>
          </p:cNvPr>
          <p:cNvGrpSpPr/>
          <p:nvPr/>
        </p:nvGrpSpPr>
        <p:grpSpPr>
          <a:xfrm>
            <a:off x="52188" y="4292326"/>
            <a:ext cx="8744640" cy="714672"/>
            <a:chOff x="778314" y="3315253"/>
            <a:chExt cx="10126397" cy="714672"/>
          </a:xfrm>
        </p:grpSpPr>
        <p:grpSp>
          <p:nvGrpSpPr>
            <p:cNvPr id="23" name="Group 22"/>
            <p:cNvGrpSpPr/>
            <p:nvPr/>
          </p:nvGrpSpPr>
          <p:grpSpPr>
            <a:xfrm>
              <a:off x="778314" y="3315253"/>
              <a:ext cx="1085297" cy="714672"/>
              <a:chOff x="8317164" y="2100522"/>
              <a:chExt cx="1772914" cy="1393004"/>
            </a:xfrm>
          </p:grpSpPr>
          <p:pic>
            <p:nvPicPr>
              <p:cNvPr id="13" name="图片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17164" y="2100522"/>
                <a:ext cx="1772914" cy="1393004"/>
              </a:xfrm>
              <a:prstGeom prst="rect">
                <a:avLst/>
              </a:prstGeom>
            </p:spPr>
          </p:pic>
          <p:pic>
            <p:nvPicPr>
              <p:cNvPr id="19" name="图片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539363" y="2383789"/>
                <a:ext cx="560164" cy="826471"/>
              </a:xfrm>
              <a:prstGeom prst="rect">
                <a:avLst/>
              </a:prstGeom>
            </p:spPr>
          </p:pic>
          <p:pic>
            <p:nvPicPr>
              <p:cNvPr id="21" name="图片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202645" y="2582875"/>
                <a:ext cx="560786" cy="865560"/>
              </a:xfrm>
              <a:prstGeom prst="rect">
                <a:avLst/>
              </a:prstGeom>
            </p:spPr>
          </p:pic>
        </p:grpSp>
        <p:sp>
          <p:nvSpPr>
            <p:cNvPr id="35" name="TextBox 34">
              <a:extLst>
                <a:ext uri="{FF2B5EF4-FFF2-40B4-BE49-F238E27FC236}">
                  <a16:creationId xmlns:a16="http://schemas.microsoft.com/office/drawing/2014/main" id="{4EB37731-1288-4647-AC02-0AF79C340C8B}"/>
                </a:ext>
              </a:extLst>
            </p:cNvPr>
            <p:cNvSpPr txBox="1"/>
            <p:nvPr/>
          </p:nvSpPr>
          <p:spPr>
            <a:xfrm>
              <a:off x="1999631" y="3352346"/>
              <a:ext cx="8905080" cy="523220"/>
            </a:xfrm>
            <a:prstGeom prst="rect">
              <a:avLst/>
            </a:prstGeom>
            <a:noFill/>
          </p:spPr>
          <p:txBody>
            <a:bodyPr wrap="square" rtlCol="0">
              <a:spAutoFit/>
            </a:bodyPr>
            <a:lstStyle/>
            <a:p>
              <a:r>
                <a:rPr lang="en-US" dirty="0">
                  <a:latin typeface="Times New Roman" panose="02020603050405020304" pitchFamily="18" charset="0"/>
                  <a:ea typeface="Times New Roman" panose="02020603050405020304" pitchFamily="18" charset="0"/>
                </a:rPr>
                <a:t> </a:t>
              </a:r>
              <a:r>
                <a:rPr lang="en-US" sz="2800" dirty="0">
                  <a:latin typeface="Times New Roman" panose="02020603050405020304" pitchFamily="18" charset="0"/>
                  <a:ea typeface="Times New Roman" panose="02020603050405020304" pitchFamily="18" charset="0"/>
                </a:rPr>
                <a:t>V</a:t>
              </a:r>
              <a:r>
                <a:rPr lang="vi-VN" sz="2800" dirty="0">
                  <a:latin typeface="Times New Roman" panose="02020603050405020304" pitchFamily="18" charset="0"/>
                  <a:ea typeface="Times New Roman" panose="02020603050405020304" pitchFamily="18" charset="0"/>
                </a:rPr>
                <a:t>iết được 3 - 4 câu giới thiệu về một đồ vật được dùng để vẽ</a:t>
              </a:r>
              <a:endParaRPr lang="en-US" sz="2800" b="1" dirty="0">
                <a:solidFill>
                  <a:srgbClr val="00206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81241041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27" presetClass="emph" presetSubtype="0" repeatCount="indefinite" fill="remove" grpId="1" nodeType="withEffect">
                                  <p:stCondLst>
                                    <p:cond delay="0"/>
                                  </p:stCondLst>
                                  <p:childTnLst>
                                    <p:animClr clrSpc="rgb" dir="cw">
                                      <p:cBhvr override="childStyle">
                                        <p:cTn id="14" dur="625" autoRev="1" fill="remove"/>
                                        <p:tgtEl>
                                          <p:spTgt spid="25"/>
                                        </p:tgtEl>
                                        <p:attrNameLst>
                                          <p:attrName>style.color</p:attrName>
                                        </p:attrNameLst>
                                      </p:cBhvr>
                                      <p:to>
                                        <a:srgbClr val="66CCFF"/>
                                      </p:to>
                                    </p:animClr>
                                    <p:animClr clrSpc="rgb" dir="cw">
                                      <p:cBhvr>
                                        <p:cTn id="15" dur="625" autoRev="1" fill="remove"/>
                                        <p:tgtEl>
                                          <p:spTgt spid="25"/>
                                        </p:tgtEl>
                                        <p:attrNameLst>
                                          <p:attrName>fillcolor</p:attrName>
                                        </p:attrNameLst>
                                      </p:cBhvr>
                                      <p:to>
                                        <a:srgbClr val="66CCFF"/>
                                      </p:to>
                                    </p:animClr>
                                    <p:set>
                                      <p:cBhvr>
                                        <p:cTn id="16" dur="625" autoRev="1" fill="remove"/>
                                        <p:tgtEl>
                                          <p:spTgt spid="25"/>
                                        </p:tgtEl>
                                        <p:attrNameLst>
                                          <p:attrName>fill.type</p:attrName>
                                        </p:attrNameLst>
                                      </p:cBhvr>
                                      <p:to>
                                        <p:strVal val="solid"/>
                                      </p:to>
                                    </p:set>
                                    <p:set>
                                      <p:cBhvr>
                                        <p:cTn id="17" dur="625" autoRev="1" fill="remove"/>
                                        <p:tgtEl>
                                          <p:spTgt spid="25"/>
                                        </p:tgtEl>
                                        <p:attrNameLst>
                                          <p:attrName>fill.on</p:attrName>
                                        </p:attrNameLst>
                                      </p:cBhvr>
                                      <p:to>
                                        <p:strVal val="true"/>
                                      </p:to>
                                    </p:set>
                                  </p:childTnLst>
                                </p:cTn>
                              </p:par>
                              <p:par>
                                <p:cTn id="18" presetID="10"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par>
                                <p:cTn id="21" presetID="27" presetClass="emph" presetSubtype="0" repeatCount="indefinite" fill="remove" grpId="1" nodeType="withEffect">
                                  <p:stCondLst>
                                    <p:cond delay="0"/>
                                  </p:stCondLst>
                                  <p:childTnLst>
                                    <p:animClr clrSpc="rgb" dir="cw">
                                      <p:cBhvr override="childStyle">
                                        <p:cTn id="22" dur="625" autoRev="1" fill="remove"/>
                                        <p:tgtEl>
                                          <p:spTgt spid="27"/>
                                        </p:tgtEl>
                                        <p:attrNameLst>
                                          <p:attrName>style.color</p:attrName>
                                        </p:attrNameLst>
                                      </p:cBhvr>
                                      <p:to>
                                        <a:srgbClr val="FF6699"/>
                                      </p:to>
                                    </p:animClr>
                                    <p:animClr clrSpc="rgb" dir="cw">
                                      <p:cBhvr>
                                        <p:cTn id="23" dur="625" autoRev="1" fill="remove"/>
                                        <p:tgtEl>
                                          <p:spTgt spid="27"/>
                                        </p:tgtEl>
                                        <p:attrNameLst>
                                          <p:attrName>fillcolor</p:attrName>
                                        </p:attrNameLst>
                                      </p:cBhvr>
                                      <p:to>
                                        <a:srgbClr val="FF6699"/>
                                      </p:to>
                                    </p:animClr>
                                    <p:set>
                                      <p:cBhvr>
                                        <p:cTn id="24" dur="625" autoRev="1" fill="remove"/>
                                        <p:tgtEl>
                                          <p:spTgt spid="27"/>
                                        </p:tgtEl>
                                        <p:attrNameLst>
                                          <p:attrName>fill.type</p:attrName>
                                        </p:attrNameLst>
                                      </p:cBhvr>
                                      <p:to>
                                        <p:strVal val="solid"/>
                                      </p:to>
                                    </p:set>
                                    <p:set>
                                      <p:cBhvr>
                                        <p:cTn id="25" dur="625" autoRev="1" fill="remove"/>
                                        <p:tgtEl>
                                          <p:spTgt spid="27"/>
                                        </p:tgtEl>
                                        <p:attrNameLst>
                                          <p:attrName>fill.on</p:attrName>
                                        </p:attrNameLst>
                                      </p:cBhvr>
                                      <p:to>
                                        <p:strVal val="true"/>
                                      </p:to>
                                    </p:set>
                                  </p:childTnLst>
                                </p:cTn>
                              </p:par>
                              <p:par>
                                <p:cTn id="26" presetID="10"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27" presetClass="emph" presetSubtype="0" repeatCount="indefinite" fill="remove" grpId="1" nodeType="withEffect">
                                  <p:stCondLst>
                                    <p:cond delay="0"/>
                                  </p:stCondLst>
                                  <p:childTnLst>
                                    <p:animClr clrSpc="rgb" dir="cw">
                                      <p:cBhvr override="childStyle">
                                        <p:cTn id="30" dur="625" autoRev="1" fill="remove"/>
                                        <p:tgtEl>
                                          <p:spTgt spid="28"/>
                                        </p:tgtEl>
                                        <p:attrNameLst>
                                          <p:attrName>style.color</p:attrName>
                                        </p:attrNameLst>
                                      </p:cBhvr>
                                      <p:to>
                                        <a:srgbClr val="CCFF66"/>
                                      </p:to>
                                    </p:animClr>
                                    <p:animClr clrSpc="rgb" dir="cw">
                                      <p:cBhvr>
                                        <p:cTn id="31" dur="625" autoRev="1" fill="remove"/>
                                        <p:tgtEl>
                                          <p:spTgt spid="28"/>
                                        </p:tgtEl>
                                        <p:attrNameLst>
                                          <p:attrName>fillcolor</p:attrName>
                                        </p:attrNameLst>
                                      </p:cBhvr>
                                      <p:to>
                                        <a:srgbClr val="CCFF66"/>
                                      </p:to>
                                    </p:animClr>
                                    <p:set>
                                      <p:cBhvr>
                                        <p:cTn id="32" dur="625" autoRev="1" fill="remove"/>
                                        <p:tgtEl>
                                          <p:spTgt spid="28"/>
                                        </p:tgtEl>
                                        <p:attrNameLst>
                                          <p:attrName>fill.type</p:attrName>
                                        </p:attrNameLst>
                                      </p:cBhvr>
                                      <p:to>
                                        <p:strVal val="solid"/>
                                      </p:to>
                                    </p:set>
                                    <p:set>
                                      <p:cBhvr>
                                        <p:cTn id="33" dur="625" autoRev="1" fill="remove"/>
                                        <p:tgtEl>
                                          <p:spTgt spid="28"/>
                                        </p:tgtEl>
                                        <p:attrNameLst>
                                          <p:attrName>fill.on</p:attrName>
                                        </p:attrNameLst>
                                      </p:cBhvr>
                                      <p:to>
                                        <p:strVal val="true"/>
                                      </p:to>
                                    </p:set>
                                  </p:childTnLst>
                                </p:cTn>
                              </p:par>
                              <p:par>
                                <p:cTn id="34" presetID="10"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par>
                                <p:cTn id="37" presetID="27" presetClass="emph" presetSubtype="0" repeatCount="indefinite" fill="remove" grpId="1" nodeType="withEffect">
                                  <p:stCondLst>
                                    <p:cond delay="0"/>
                                  </p:stCondLst>
                                  <p:childTnLst>
                                    <p:animClr clrSpc="rgb" dir="cw">
                                      <p:cBhvr override="childStyle">
                                        <p:cTn id="38" dur="500" autoRev="1" fill="remove"/>
                                        <p:tgtEl>
                                          <p:spTgt spid="29"/>
                                        </p:tgtEl>
                                        <p:attrNameLst>
                                          <p:attrName>style.color</p:attrName>
                                        </p:attrNameLst>
                                      </p:cBhvr>
                                      <p:to>
                                        <a:schemeClr val="bg1"/>
                                      </p:to>
                                    </p:animClr>
                                    <p:animClr clrSpc="rgb" dir="cw">
                                      <p:cBhvr>
                                        <p:cTn id="39" dur="500" autoRev="1" fill="remove"/>
                                        <p:tgtEl>
                                          <p:spTgt spid="29"/>
                                        </p:tgtEl>
                                        <p:attrNameLst>
                                          <p:attrName>fillcolor</p:attrName>
                                        </p:attrNameLst>
                                      </p:cBhvr>
                                      <p:to>
                                        <a:schemeClr val="bg1"/>
                                      </p:to>
                                    </p:animClr>
                                    <p:set>
                                      <p:cBhvr>
                                        <p:cTn id="40" dur="500" autoRev="1" fill="remove"/>
                                        <p:tgtEl>
                                          <p:spTgt spid="29"/>
                                        </p:tgtEl>
                                        <p:attrNameLst>
                                          <p:attrName>fill.type</p:attrName>
                                        </p:attrNameLst>
                                      </p:cBhvr>
                                      <p:to>
                                        <p:strVal val="solid"/>
                                      </p:to>
                                    </p:set>
                                    <p:set>
                                      <p:cBhvr>
                                        <p:cTn id="41" dur="500" autoRev="1" fill="remove"/>
                                        <p:tgtEl>
                                          <p:spTgt spid="29"/>
                                        </p:tgtEl>
                                        <p:attrNameLst>
                                          <p:attrName>fill.on</p:attrName>
                                        </p:attrNameLst>
                                      </p:cBhvr>
                                      <p:to>
                                        <p:strVal val="true"/>
                                      </p:to>
                                    </p:set>
                                  </p:childTnLst>
                                </p:cTn>
                              </p:par>
                              <p:par>
                                <p:cTn id="42" presetID="10" presetClass="entr" presetSubtype="0"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par>
                                <p:cTn id="45" presetID="27" presetClass="emph" presetSubtype="0" repeatCount="indefinite" fill="remove" grpId="1" nodeType="withEffect">
                                  <p:stCondLst>
                                    <p:cond delay="0"/>
                                  </p:stCondLst>
                                  <p:childTnLst>
                                    <p:animClr clrSpc="rgb" dir="cw">
                                      <p:cBhvr override="childStyle">
                                        <p:cTn id="46" dur="625" autoRev="1" fill="remove"/>
                                        <p:tgtEl>
                                          <p:spTgt spid="30"/>
                                        </p:tgtEl>
                                        <p:attrNameLst>
                                          <p:attrName>style.color</p:attrName>
                                        </p:attrNameLst>
                                      </p:cBhvr>
                                      <p:to>
                                        <a:srgbClr val="FF6699"/>
                                      </p:to>
                                    </p:animClr>
                                    <p:animClr clrSpc="rgb" dir="cw">
                                      <p:cBhvr>
                                        <p:cTn id="47" dur="625" autoRev="1" fill="remove"/>
                                        <p:tgtEl>
                                          <p:spTgt spid="30"/>
                                        </p:tgtEl>
                                        <p:attrNameLst>
                                          <p:attrName>fillcolor</p:attrName>
                                        </p:attrNameLst>
                                      </p:cBhvr>
                                      <p:to>
                                        <a:srgbClr val="FF6699"/>
                                      </p:to>
                                    </p:animClr>
                                    <p:set>
                                      <p:cBhvr>
                                        <p:cTn id="48" dur="625" autoRev="1" fill="remove"/>
                                        <p:tgtEl>
                                          <p:spTgt spid="30"/>
                                        </p:tgtEl>
                                        <p:attrNameLst>
                                          <p:attrName>fill.type</p:attrName>
                                        </p:attrNameLst>
                                      </p:cBhvr>
                                      <p:to>
                                        <p:strVal val="solid"/>
                                      </p:to>
                                    </p:set>
                                    <p:set>
                                      <p:cBhvr>
                                        <p:cTn id="49" dur="625" autoRev="1" fill="remove"/>
                                        <p:tgtEl>
                                          <p:spTgt spid="30"/>
                                        </p:tgtEl>
                                        <p:attrNameLst>
                                          <p:attrName>fill.on</p:attrName>
                                        </p:attrNameLst>
                                      </p:cBhvr>
                                      <p:to>
                                        <p:strVal val="true"/>
                                      </p:to>
                                    </p:set>
                                  </p:childTnLst>
                                </p:cTn>
                              </p:par>
                              <p:par>
                                <p:cTn id="50" presetID="22" presetClass="entr" presetSubtype="4" fill="hold"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down)">
                                      <p:cBhvr>
                                        <p:cTn id="52" dur="500"/>
                                        <p:tgtEl>
                                          <p:spTgt spid="32"/>
                                        </p:tgtEl>
                                      </p:cBhvr>
                                    </p:animEffect>
                                  </p:childTnLst>
                                </p:cTn>
                              </p:par>
                              <p:par>
                                <p:cTn id="53" presetID="22" presetClass="entr" presetSubtype="4"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down)">
                                      <p:cBhvr>
                                        <p:cTn id="55" dur="500"/>
                                        <p:tgtEl>
                                          <p:spTgt spid="33"/>
                                        </p:tgtEl>
                                      </p:cBhvr>
                                    </p:animEffect>
                                  </p:childTnLst>
                                </p:cTn>
                              </p:par>
                              <p:par>
                                <p:cTn id="56" presetID="32" presetClass="emph" presetSubtype="0" repeatCount="999000" fill="hold" nodeType="withEffect">
                                  <p:stCondLst>
                                    <p:cond delay="0"/>
                                  </p:stCondLst>
                                  <p:childTnLst>
                                    <p:animRot by="120000">
                                      <p:cBhvr>
                                        <p:cTn id="57" dur="100" fill="hold">
                                          <p:stCondLst>
                                            <p:cond delay="0"/>
                                          </p:stCondLst>
                                        </p:cTn>
                                        <p:tgtEl>
                                          <p:spTgt spid="32"/>
                                        </p:tgtEl>
                                        <p:attrNameLst>
                                          <p:attrName>r</p:attrName>
                                        </p:attrNameLst>
                                      </p:cBhvr>
                                    </p:animRot>
                                    <p:animRot by="-240000">
                                      <p:cBhvr>
                                        <p:cTn id="58" dur="200" fill="hold">
                                          <p:stCondLst>
                                            <p:cond delay="200"/>
                                          </p:stCondLst>
                                        </p:cTn>
                                        <p:tgtEl>
                                          <p:spTgt spid="32"/>
                                        </p:tgtEl>
                                        <p:attrNameLst>
                                          <p:attrName>r</p:attrName>
                                        </p:attrNameLst>
                                      </p:cBhvr>
                                    </p:animRot>
                                    <p:animRot by="240000">
                                      <p:cBhvr>
                                        <p:cTn id="59" dur="200" fill="hold">
                                          <p:stCondLst>
                                            <p:cond delay="400"/>
                                          </p:stCondLst>
                                        </p:cTn>
                                        <p:tgtEl>
                                          <p:spTgt spid="32"/>
                                        </p:tgtEl>
                                        <p:attrNameLst>
                                          <p:attrName>r</p:attrName>
                                        </p:attrNameLst>
                                      </p:cBhvr>
                                    </p:animRot>
                                    <p:animRot by="-240000">
                                      <p:cBhvr>
                                        <p:cTn id="60" dur="200" fill="hold">
                                          <p:stCondLst>
                                            <p:cond delay="600"/>
                                          </p:stCondLst>
                                        </p:cTn>
                                        <p:tgtEl>
                                          <p:spTgt spid="32"/>
                                        </p:tgtEl>
                                        <p:attrNameLst>
                                          <p:attrName>r</p:attrName>
                                        </p:attrNameLst>
                                      </p:cBhvr>
                                    </p:animRot>
                                    <p:animRot by="120000">
                                      <p:cBhvr>
                                        <p:cTn id="61" dur="200" fill="hold">
                                          <p:stCondLst>
                                            <p:cond delay="800"/>
                                          </p:stCondLst>
                                        </p:cTn>
                                        <p:tgtEl>
                                          <p:spTgt spid="32"/>
                                        </p:tgtEl>
                                        <p:attrNameLst>
                                          <p:attrName>r</p:attrName>
                                        </p:attrNameLst>
                                      </p:cBhvr>
                                    </p:animRot>
                                  </p:childTnLst>
                                </p:cTn>
                              </p:par>
                              <p:par>
                                <p:cTn id="62" presetID="32" presetClass="emph" presetSubtype="0" repeatCount="999000" fill="hold" nodeType="withEffect">
                                  <p:stCondLst>
                                    <p:cond delay="0"/>
                                  </p:stCondLst>
                                  <p:childTnLst>
                                    <p:animRot by="120000">
                                      <p:cBhvr>
                                        <p:cTn id="63" dur="100" fill="hold">
                                          <p:stCondLst>
                                            <p:cond delay="0"/>
                                          </p:stCondLst>
                                        </p:cTn>
                                        <p:tgtEl>
                                          <p:spTgt spid="33"/>
                                        </p:tgtEl>
                                        <p:attrNameLst>
                                          <p:attrName>r</p:attrName>
                                        </p:attrNameLst>
                                      </p:cBhvr>
                                    </p:animRot>
                                    <p:animRot by="-240000">
                                      <p:cBhvr>
                                        <p:cTn id="64" dur="200" fill="hold">
                                          <p:stCondLst>
                                            <p:cond delay="200"/>
                                          </p:stCondLst>
                                        </p:cTn>
                                        <p:tgtEl>
                                          <p:spTgt spid="33"/>
                                        </p:tgtEl>
                                        <p:attrNameLst>
                                          <p:attrName>r</p:attrName>
                                        </p:attrNameLst>
                                      </p:cBhvr>
                                    </p:animRot>
                                    <p:animRot by="240000">
                                      <p:cBhvr>
                                        <p:cTn id="65" dur="200" fill="hold">
                                          <p:stCondLst>
                                            <p:cond delay="400"/>
                                          </p:stCondLst>
                                        </p:cTn>
                                        <p:tgtEl>
                                          <p:spTgt spid="33"/>
                                        </p:tgtEl>
                                        <p:attrNameLst>
                                          <p:attrName>r</p:attrName>
                                        </p:attrNameLst>
                                      </p:cBhvr>
                                    </p:animRot>
                                    <p:animRot by="-240000">
                                      <p:cBhvr>
                                        <p:cTn id="66" dur="200" fill="hold">
                                          <p:stCondLst>
                                            <p:cond delay="600"/>
                                          </p:stCondLst>
                                        </p:cTn>
                                        <p:tgtEl>
                                          <p:spTgt spid="33"/>
                                        </p:tgtEl>
                                        <p:attrNameLst>
                                          <p:attrName>r</p:attrName>
                                        </p:attrNameLst>
                                      </p:cBhvr>
                                    </p:animRot>
                                    <p:animRot by="120000">
                                      <p:cBhvr>
                                        <p:cTn id="67" dur="200" fill="hold">
                                          <p:stCondLst>
                                            <p:cond delay="800"/>
                                          </p:stCondLst>
                                        </p:cTn>
                                        <p:tgtEl>
                                          <p:spTgt spid="3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5" grpId="1" bldLvl="0" animBg="1"/>
      <p:bldP spid="27" grpId="0" bldLvl="0" animBg="1"/>
      <p:bldP spid="27" grpId="1" bldLvl="0" animBg="1"/>
      <p:bldP spid="28" grpId="0" bldLvl="0" animBg="1"/>
      <p:bldP spid="28" grpId="1" bldLvl="0" animBg="1"/>
      <p:bldP spid="29" grpId="0" bldLvl="0" animBg="1"/>
      <p:bldP spid="29" grpId="1" bldLvl="0" animBg="1"/>
      <p:bldP spid="30" grpId="0" bldLvl="0" animBg="1"/>
      <p:bldP spid="30" grpId="1" bldLvl="0" animBg="1"/>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889" t="26535" r="12694" b="12061"/>
          <a:stretch/>
        </p:blipFill>
        <p:spPr bwMode="auto">
          <a:xfrm>
            <a:off x="731989" y="2440960"/>
            <a:ext cx="5339027" cy="3780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510068" y="636414"/>
            <a:ext cx="8123863" cy="1631216"/>
            <a:chOff x="238537" y="232458"/>
            <a:chExt cx="10841601" cy="1631216"/>
          </a:xfrm>
        </p:grpSpPr>
        <p:sp>
          <p:nvSpPr>
            <p:cNvPr id="6" name="TextBox 5"/>
            <p:cNvSpPr txBox="1"/>
            <p:nvPr/>
          </p:nvSpPr>
          <p:spPr>
            <a:xfrm>
              <a:off x="786447" y="232458"/>
              <a:ext cx="10293691" cy="1631216"/>
            </a:xfrm>
            <a:prstGeom prst="rect">
              <a:avLst/>
            </a:prstGeom>
            <a:noFill/>
          </p:spPr>
          <p:txBody>
            <a:bodyPr wrap="square" rtlCol="0">
              <a:spAutoFit/>
            </a:bodyPr>
            <a:lstStyle/>
            <a:p>
              <a:r>
                <a:rPr lang="en-US" sz="3600" b="1" dirty="0">
                  <a:solidFill>
                    <a:srgbClr val="008200"/>
                  </a:solidFill>
                  <a:latin typeface="Arial" pitchFamily="34" charset="0"/>
                  <a:cs typeface="Arial" pitchFamily="34" charset="0"/>
                </a:rPr>
                <a:t> </a:t>
              </a:r>
              <a:r>
                <a:rPr lang="en-US" sz="3200" b="1" dirty="0">
                  <a:solidFill>
                    <a:srgbClr val="008200"/>
                  </a:solidFill>
                  <a:latin typeface="Arial" pitchFamily="34" charset="0"/>
                  <a:cs typeface="Arial" pitchFamily="34" charset="0"/>
                </a:rPr>
                <a:t>Nhìn tranh, nói tên đồ vật và nêu </a:t>
              </a:r>
              <a:r>
                <a:rPr lang="en-US" sz="3200" b="1" dirty="0" err="1">
                  <a:solidFill>
                    <a:srgbClr val="008200"/>
                  </a:solidFill>
                  <a:latin typeface="Arial" pitchFamily="34" charset="0"/>
                  <a:cs typeface="Arial" pitchFamily="34" charset="0"/>
                </a:rPr>
                <a:t>công</a:t>
              </a:r>
              <a:r>
                <a:rPr lang="en-US" sz="3200" b="1" dirty="0">
                  <a:solidFill>
                    <a:srgbClr val="008200"/>
                  </a:solidFill>
                  <a:latin typeface="Arial" pitchFamily="34" charset="0"/>
                  <a:cs typeface="Arial" pitchFamily="34" charset="0"/>
                </a:rPr>
                <a:t> </a:t>
              </a:r>
              <a:r>
                <a:rPr lang="en-US" sz="3200" b="1" dirty="0" err="1">
                  <a:solidFill>
                    <a:srgbClr val="008200"/>
                  </a:solidFill>
                  <a:latin typeface="Arial" pitchFamily="34" charset="0"/>
                  <a:cs typeface="Arial" pitchFamily="34" charset="0"/>
                </a:rPr>
                <a:t>dụng</a:t>
              </a:r>
              <a:r>
                <a:rPr lang="en-US" sz="3200" b="1" dirty="0">
                  <a:solidFill>
                    <a:srgbClr val="008200"/>
                  </a:solidFill>
                  <a:latin typeface="Arial" pitchFamily="34" charset="0"/>
                  <a:cs typeface="Arial" pitchFamily="34" charset="0"/>
                </a:rPr>
                <a:t> </a:t>
              </a:r>
              <a:r>
                <a:rPr lang="en-US" sz="3200" b="1" dirty="0" err="1">
                  <a:solidFill>
                    <a:srgbClr val="008200"/>
                  </a:solidFill>
                  <a:latin typeface="Arial" pitchFamily="34" charset="0"/>
                  <a:cs typeface="Arial" pitchFamily="34" charset="0"/>
                </a:rPr>
                <a:t>của</a:t>
              </a:r>
              <a:r>
                <a:rPr lang="en-US" sz="3200" b="1" dirty="0">
                  <a:solidFill>
                    <a:srgbClr val="008200"/>
                  </a:solidFill>
                  <a:latin typeface="Arial" pitchFamily="34" charset="0"/>
                  <a:cs typeface="Arial" pitchFamily="34" charset="0"/>
                </a:rPr>
                <a:t> </a:t>
              </a:r>
              <a:r>
                <a:rPr lang="en-US" sz="3200" b="1" dirty="0" err="1">
                  <a:solidFill>
                    <a:srgbClr val="008200"/>
                  </a:solidFill>
                  <a:latin typeface="Arial" pitchFamily="34" charset="0"/>
                  <a:cs typeface="Arial" pitchFamily="34" charset="0"/>
                </a:rPr>
                <a:t>chúng</a:t>
              </a:r>
              <a:r>
                <a:rPr lang="en-US" sz="3200" b="1" dirty="0">
                  <a:solidFill>
                    <a:srgbClr val="008200"/>
                  </a:solidFill>
                  <a:latin typeface="Arial" pitchFamily="34" charset="0"/>
                  <a:cs typeface="Arial" pitchFamily="34" charset="0"/>
                </a:rPr>
                <a:t>.</a:t>
              </a:r>
              <a:endParaRPr lang="vi-VN" sz="3200" b="1" dirty="0">
                <a:solidFill>
                  <a:srgbClr val="008200"/>
                </a:solidFill>
                <a:cs typeface="Arial" pitchFamily="34" charset="0"/>
              </a:endParaRPr>
            </a:p>
            <a:p>
              <a:endParaRPr lang="en-US" sz="3200" b="1" dirty="0">
                <a:solidFill>
                  <a:srgbClr val="008200"/>
                </a:solidFill>
                <a:latin typeface="Arial" pitchFamily="34" charset="0"/>
                <a:cs typeface="Arial" pitchFamily="34" charset="0"/>
              </a:endParaRPr>
            </a:p>
          </p:txBody>
        </p:sp>
        <p:sp>
          <p:nvSpPr>
            <p:cNvPr id="7" name="Oval 6"/>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Arial" pitchFamily="34" charset="0"/>
                  <a:cs typeface="Arial" pitchFamily="34" charset="0"/>
                </a:rPr>
                <a:t>1</a:t>
              </a:r>
            </a:p>
          </p:txBody>
        </p:sp>
      </p:grpSp>
      <p:cxnSp>
        <p:nvCxnSpPr>
          <p:cNvPr id="3" name="Straight Connector 2">
            <a:extLst>
              <a:ext uri="{FF2B5EF4-FFF2-40B4-BE49-F238E27FC236}">
                <a16:creationId xmlns:a16="http://schemas.microsoft.com/office/drawing/2014/main" id="{B7D15269-64EE-11B3-9D45-06F949228109}"/>
              </a:ext>
            </a:extLst>
          </p:cNvPr>
          <p:cNvCxnSpPr/>
          <p:nvPr/>
        </p:nvCxnSpPr>
        <p:spPr>
          <a:xfrm>
            <a:off x="1190171" y="1185054"/>
            <a:ext cx="19304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D2A3633-8E3D-911D-F49E-D5771CD1DCC8}"/>
              </a:ext>
            </a:extLst>
          </p:cNvPr>
          <p:cNvCxnSpPr/>
          <p:nvPr/>
        </p:nvCxnSpPr>
        <p:spPr>
          <a:xfrm>
            <a:off x="3570514" y="1185054"/>
            <a:ext cx="483325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3CDDB5F-D501-F685-A64B-EF5502A20F0C}"/>
              </a:ext>
            </a:extLst>
          </p:cNvPr>
          <p:cNvCxnSpPr/>
          <p:nvPr/>
        </p:nvCxnSpPr>
        <p:spPr>
          <a:xfrm>
            <a:off x="1088571" y="1799771"/>
            <a:ext cx="30480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7428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 calcmode="lin" valueType="num">
                                      <p:cBhvr>
                                        <p:cTn id="14" dur="500" fill="hold"/>
                                        <p:tgtEl>
                                          <p:spTgt spid="1026"/>
                                        </p:tgtEl>
                                        <p:attrNameLst>
                                          <p:attrName>ppt_w</p:attrName>
                                        </p:attrNameLst>
                                      </p:cBhvr>
                                      <p:tavLst>
                                        <p:tav tm="0">
                                          <p:val>
                                            <p:fltVal val="0"/>
                                          </p:val>
                                        </p:tav>
                                        <p:tav tm="100000">
                                          <p:val>
                                            <p:strVal val="#ppt_w"/>
                                          </p:val>
                                        </p:tav>
                                      </p:tavLst>
                                    </p:anim>
                                    <p:anim calcmode="lin" valueType="num">
                                      <p:cBhvr>
                                        <p:cTn id="15" dur="500" fill="hold"/>
                                        <p:tgtEl>
                                          <p:spTgt spid="1026"/>
                                        </p:tgtEl>
                                        <p:attrNameLst>
                                          <p:attrName>ppt_h</p:attrName>
                                        </p:attrNameLst>
                                      </p:cBhvr>
                                      <p:tavLst>
                                        <p:tav tm="0">
                                          <p:val>
                                            <p:fltVal val="0"/>
                                          </p:val>
                                        </p:tav>
                                        <p:tav tm="100000">
                                          <p:val>
                                            <p:strVal val="#ppt_h"/>
                                          </p:val>
                                        </p:tav>
                                      </p:tavLst>
                                    </p:anim>
                                    <p:animEffect transition="in" filter="fade">
                                      <p:cBhvr>
                                        <p:cTn id="16" dur="500"/>
                                        <p:tgtEl>
                                          <p:spTgt spid="1026"/>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889" t="26535" r="12694" b="12061"/>
          <a:stretch/>
        </p:blipFill>
        <p:spPr bwMode="auto">
          <a:xfrm>
            <a:off x="568126" y="1978139"/>
            <a:ext cx="5977817" cy="3421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101599" y="192469"/>
            <a:ext cx="10399077" cy="1138773"/>
            <a:chOff x="681061" y="232458"/>
            <a:chExt cx="10399077" cy="1138773"/>
          </a:xfrm>
        </p:grpSpPr>
        <p:sp>
          <p:nvSpPr>
            <p:cNvPr id="6" name="TextBox 5"/>
            <p:cNvSpPr txBox="1"/>
            <p:nvPr/>
          </p:nvSpPr>
          <p:spPr>
            <a:xfrm>
              <a:off x="786448" y="232458"/>
              <a:ext cx="10293690" cy="1138773"/>
            </a:xfrm>
            <a:prstGeom prst="rect">
              <a:avLst/>
            </a:prstGeom>
            <a:noFill/>
          </p:spPr>
          <p:txBody>
            <a:bodyPr wrap="square" rtlCol="0">
              <a:spAutoFit/>
            </a:bodyPr>
            <a:lstStyle/>
            <a:p>
              <a:r>
                <a:rPr lang="en-US" sz="3600" b="1" dirty="0">
                  <a:solidFill>
                    <a:srgbClr val="008200"/>
                  </a:solidFill>
                  <a:latin typeface="Arial" pitchFamily="34" charset="0"/>
                  <a:cs typeface="Arial" pitchFamily="34" charset="0"/>
                </a:rPr>
                <a:t>    </a:t>
              </a:r>
              <a:r>
                <a:rPr lang="en-US" sz="3200" b="1" dirty="0" err="1">
                  <a:solidFill>
                    <a:srgbClr val="008200"/>
                  </a:solidFill>
                  <a:latin typeface="Arial" pitchFamily="34" charset="0"/>
                  <a:cs typeface="Arial" pitchFamily="34" charset="0"/>
                </a:rPr>
                <a:t>Nhìn</a:t>
              </a:r>
              <a:r>
                <a:rPr lang="en-US" sz="3200" b="1" dirty="0">
                  <a:solidFill>
                    <a:srgbClr val="008200"/>
                  </a:solidFill>
                  <a:latin typeface="Arial" pitchFamily="34" charset="0"/>
                  <a:cs typeface="Arial" pitchFamily="34" charset="0"/>
                </a:rPr>
                <a:t> tranh, nói tên đồ vật và nêu </a:t>
              </a:r>
              <a:r>
                <a:rPr lang="en-US" sz="3200" b="1" dirty="0" err="1">
                  <a:solidFill>
                    <a:srgbClr val="008200"/>
                  </a:solidFill>
                  <a:latin typeface="Arial" pitchFamily="34" charset="0"/>
                  <a:cs typeface="Arial" pitchFamily="34" charset="0"/>
                </a:rPr>
                <a:t>công</a:t>
              </a:r>
              <a:r>
                <a:rPr lang="en-US" sz="3200" b="1" dirty="0">
                  <a:solidFill>
                    <a:srgbClr val="008200"/>
                  </a:solidFill>
                  <a:latin typeface="Arial" pitchFamily="34" charset="0"/>
                  <a:cs typeface="Arial" pitchFamily="34" charset="0"/>
                </a:rPr>
                <a:t> </a:t>
              </a:r>
            </a:p>
            <a:p>
              <a:r>
                <a:rPr lang="en-US" sz="3200" b="1" dirty="0">
                  <a:solidFill>
                    <a:srgbClr val="008200"/>
                  </a:solidFill>
                  <a:latin typeface="Arial" pitchFamily="34" charset="0"/>
                  <a:cs typeface="Arial" pitchFamily="34" charset="0"/>
                </a:rPr>
                <a:t> </a:t>
              </a:r>
              <a:r>
                <a:rPr lang="en-US" sz="3200" b="1" dirty="0" err="1">
                  <a:solidFill>
                    <a:srgbClr val="008200"/>
                  </a:solidFill>
                  <a:latin typeface="Arial" pitchFamily="34" charset="0"/>
                  <a:cs typeface="Arial" pitchFamily="34" charset="0"/>
                </a:rPr>
                <a:t>dụng</a:t>
              </a:r>
              <a:r>
                <a:rPr lang="en-US" sz="3200" b="1" dirty="0">
                  <a:solidFill>
                    <a:srgbClr val="008200"/>
                  </a:solidFill>
                  <a:latin typeface="Arial" pitchFamily="34" charset="0"/>
                  <a:cs typeface="Arial" pitchFamily="34" charset="0"/>
                </a:rPr>
                <a:t> </a:t>
              </a:r>
              <a:r>
                <a:rPr lang="en-US" sz="3200" b="1" dirty="0" err="1">
                  <a:solidFill>
                    <a:srgbClr val="008200"/>
                  </a:solidFill>
                  <a:latin typeface="Arial" pitchFamily="34" charset="0"/>
                  <a:cs typeface="Arial" pitchFamily="34" charset="0"/>
                </a:rPr>
                <a:t>của</a:t>
              </a:r>
              <a:r>
                <a:rPr lang="en-US" sz="3200" b="1" dirty="0">
                  <a:solidFill>
                    <a:srgbClr val="008200"/>
                  </a:solidFill>
                  <a:latin typeface="Arial" pitchFamily="34" charset="0"/>
                  <a:cs typeface="Arial" pitchFamily="34" charset="0"/>
                </a:rPr>
                <a:t> chúng.</a:t>
              </a:r>
              <a:endParaRPr lang="vi-VN" sz="3200" b="1" dirty="0">
                <a:solidFill>
                  <a:srgbClr val="008200"/>
                </a:solidFill>
                <a:latin typeface="Arial" pitchFamily="34" charset="0"/>
                <a:cs typeface="Arial" pitchFamily="34" charset="0"/>
              </a:endParaRPr>
            </a:p>
          </p:txBody>
        </p:sp>
        <p:sp>
          <p:nvSpPr>
            <p:cNvPr id="7" name="Oval 6"/>
            <p:cNvSpPr/>
            <p:nvPr/>
          </p:nvSpPr>
          <p:spPr>
            <a:xfrm>
              <a:off x="681061" y="232458"/>
              <a:ext cx="466527"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Arial" pitchFamily="34" charset="0"/>
                  <a:cs typeface="Arial" pitchFamily="34" charset="0"/>
                </a:rPr>
                <a:t>1</a:t>
              </a:r>
            </a:p>
          </p:txBody>
        </p:sp>
      </p:grpSp>
      <p:sp>
        <p:nvSpPr>
          <p:cNvPr id="2" name="Rounded Rectangle 1"/>
          <p:cNvSpPr/>
          <p:nvPr/>
        </p:nvSpPr>
        <p:spPr>
          <a:xfrm>
            <a:off x="6593273" y="2224892"/>
            <a:ext cx="2550727" cy="3174882"/>
          </a:xfrm>
          <a:prstGeom prst="roundRect">
            <a:avLst/>
          </a:prstGeom>
          <a:noFill/>
          <a:ln w="28575">
            <a:solidFill>
              <a:srgbClr val="00206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4B26D2C-1BC9-4238-BC4C-795267AEDD6F}"/>
              </a:ext>
            </a:extLst>
          </p:cNvPr>
          <p:cNvSpPr txBox="1"/>
          <p:nvPr/>
        </p:nvSpPr>
        <p:spPr>
          <a:xfrm>
            <a:off x="6593273" y="2565575"/>
            <a:ext cx="2550727" cy="2246769"/>
          </a:xfrm>
          <a:prstGeom prst="rect">
            <a:avLst/>
          </a:prstGeom>
          <a:noFill/>
        </p:spPr>
        <p:txBody>
          <a:bodyPr wrap="square" rtlCol="0">
            <a:spAutoFit/>
          </a:bodyPr>
          <a:lstStyle/>
          <a:p>
            <a:pPr marL="457200" indent="-457200">
              <a:buFontTx/>
              <a:buChar char="-"/>
            </a:pPr>
            <a:r>
              <a:rPr lang="en-US" sz="2800" b="1" dirty="0">
                <a:solidFill>
                  <a:srgbClr val="002060"/>
                </a:solidFill>
                <a:latin typeface="Arial" panose="020B0604020202020204" pitchFamily="34" charset="0"/>
                <a:cs typeface="Arial" panose="020B0604020202020204" pitchFamily="34" charset="0"/>
              </a:rPr>
              <a:t>Giấy vẽ</a:t>
            </a:r>
          </a:p>
          <a:p>
            <a:pPr marL="457200" indent="-457200">
              <a:buFontTx/>
              <a:buChar char="-"/>
            </a:pPr>
            <a:r>
              <a:rPr lang="en-US" sz="2800" b="1" dirty="0">
                <a:solidFill>
                  <a:srgbClr val="002060"/>
                </a:solidFill>
                <a:latin typeface="Arial" panose="020B0604020202020204" pitchFamily="34" charset="0"/>
                <a:cs typeface="Arial" panose="020B0604020202020204" pitchFamily="34" charset="0"/>
              </a:rPr>
              <a:t>Bút chì</a:t>
            </a:r>
          </a:p>
          <a:p>
            <a:pPr marL="457200" indent="-457200">
              <a:buFontTx/>
              <a:buChar char="-"/>
            </a:pPr>
            <a:r>
              <a:rPr lang="en-US" sz="2800" b="1" dirty="0">
                <a:solidFill>
                  <a:srgbClr val="002060"/>
                </a:solidFill>
                <a:latin typeface="Arial" panose="020B0604020202020204" pitchFamily="34" charset="0"/>
                <a:cs typeface="Arial" panose="020B0604020202020204" pitchFamily="34" charset="0"/>
              </a:rPr>
              <a:t>Bút màu</a:t>
            </a:r>
          </a:p>
          <a:p>
            <a:pPr marL="457200" indent="-457200">
              <a:buFontTx/>
              <a:buChar char="-"/>
            </a:pPr>
            <a:r>
              <a:rPr lang="en-US" sz="2800" b="1" dirty="0">
                <a:solidFill>
                  <a:srgbClr val="002060"/>
                </a:solidFill>
                <a:latin typeface="Arial" panose="020B0604020202020204" pitchFamily="34" charset="0"/>
                <a:cs typeface="Arial" panose="020B0604020202020204" pitchFamily="34" charset="0"/>
              </a:rPr>
              <a:t>Tẩy</a:t>
            </a:r>
          </a:p>
          <a:p>
            <a:pPr marL="457200" indent="-457200">
              <a:buFontTx/>
              <a:buChar char="-"/>
            </a:pPr>
            <a:r>
              <a:rPr lang="en-US" sz="2800" b="1" dirty="0">
                <a:solidFill>
                  <a:srgbClr val="002060"/>
                </a:solidFill>
                <a:latin typeface="Arial" panose="020B0604020202020204" pitchFamily="34" charset="0"/>
                <a:cs typeface="Arial" panose="020B0604020202020204" pitchFamily="34" charset="0"/>
              </a:rPr>
              <a:t>Thước kẻ</a:t>
            </a:r>
          </a:p>
        </p:txBody>
      </p:sp>
    </p:spTree>
    <p:extLst>
      <p:ext uri="{BB962C8B-B14F-4D97-AF65-F5344CB8AC3E}">
        <p14:creationId xmlns:p14="http://schemas.microsoft.com/office/powerpoint/2010/main" val="2720356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500" fill="hold"/>
                                        <p:tgtEl>
                                          <p:spTgt spid="1026"/>
                                        </p:tgtEl>
                                        <p:attrNameLst>
                                          <p:attrName>ppt_w</p:attrName>
                                        </p:attrNameLst>
                                      </p:cBhvr>
                                      <p:tavLst>
                                        <p:tav tm="0">
                                          <p:val>
                                            <p:fltVal val="0"/>
                                          </p:val>
                                        </p:tav>
                                        <p:tav tm="100000">
                                          <p:val>
                                            <p:strVal val="#ppt_w"/>
                                          </p:val>
                                        </p:tav>
                                      </p:tavLst>
                                    </p:anim>
                                    <p:anim calcmode="lin" valueType="num">
                                      <p:cBhvr>
                                        <p:cTn id="13" dur="500" fill="hold"/>
                                        <p:tgtEl>
                                          <p:spTgt spid="1026"/>
                                        </p:tgtEl>
                                        <p:attrNameLst>
                                          <p:attrName>ppt_h</p:attrName>
                                        </p:attrNameLst>
                                      </p:cBhvr>
                                      <p:tavLst>
                                        <p:tav tm="0">
                                          <p:val>
                                            <p:fltVal val="0"/>
                                          </p:val>
                                        </p:tav>
                                        <p:tav tm="100000">
                                          <p:val>
                                            <p:strVal val="#ppt_h"/>
                                          </p:val>
                                        </p:tav>
                                      </p:tavLst>
                                    </p:anim>
                                    <p:animEffect transition="in" filter="fade">
                                      <p:cBhvr>
                                        <p:cTn id="14" dur="500"/>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889" t="26535" r="12694" b="12061"/>
          <a:stretch/>
        </p:blipFill>
        <p:spPr bwMode="auto">
          <a:xfrm>
            <a:off x="101599" y="838799"/>
            <a:ext cx="9042401" cy="2958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39703" y="192468"/>
            <a:ext cx="9215122" cy="646331"/>
            <a:chOff x="406741" y="232458"/>
            <a:chExt cx="10673397" cy="646331"/>
          </a:xfrm>
        </p:grpSpPr>
        <p:sp>
          <p:nvSpPr>
            <p:cNvPr id="6" name="TextBox 5"/>
            <p:cNvSpPr txBox="1"/>
            <p:nvPr/>
          </p:nvSpPr>
          <p:spPr>
            <a:xfrm>
              <a:off x="786448" y="232458"/>
              <a:ext cx="10293690" cy="646331"/>
            </a:xfrm>
            <a:prstGeom prst="rect">
              <a:avLst/>
            </a:prstGeom>
            <a:noFill/>
          </p:spPr>
          <p:txBody>
            <a:bodyPr wrap="square" rtlCol="0">
              <a:spAutoFit/>
            </a:bodyPr>
            <a:lstStyle/>
            <a:p>
              <a:r>
                <a:rPr lang="en-US" sz="3600" b="1" dirty="0">
                  <a:solidFill>
                    <a:srgbClr val="008200"/>
                  </a:solidFill>
                  <a:latin typeface="Arial" pitchFamily="34" charset="0"/>
                  <a:cs typeface="Arial" pitchFamily="34" charset="0"/>
                </a:rPr>
                <a:t> </a:t>
              </a:r>
              <a:r>
                <a:rPr lang="en-US" sz="2800" b="1" dirty="0">
                  <a:solidFill>
                    <a:srgbClr val="008200"/>
                  </a:solidFill>
                  <a:latin typeface="Arial" pitchFamily="34" charset="0"/>
                  <a:cs typeface="Arial" pitchFamily="34" charset="0"/>
                </a:rPr>
                <a:t>Nhìn tranh, nói tên đồ vật và nêu </a:t>
              </a:r>
              <a:r>
                <a:rPr lang="en-US" sz="2800" b="1" dirty="0" err="1">
                  <a:solidFill>
                    <a:srgbClr val="008200"/>
                  </a:solidFill>
                  <a:latin typeface="Arial" pitchFamily="34" charset="0"/>
                  <a:cs typeface="Arial" pitchFamily="34" charset="0"/>
                </a:rPr>
                <a:t>công</a:t>
              </a:r>
              <a:r>
                <a:rPr lang="en-US" sz="2800" b="1" dirty="0">
                  <a:solidFill>
                    <a:srgbClr val="008200"/>
                  </a:solidFill>
                  <a:latin typeface="Arial" pitchFamily="34" charset="0"/>
                  <a:cs typeface="Arial" pitchFamily="34" charset="0"/>
                </a:rPr>
                <a:t> </a:t>
              </a:r>
              <a:r>
                <a:rPr lang="en-US" sz="2800" b="1" dirty="0" err="1">
                  <a:solidFill>
                    <a:srgbClr val="008200"/>
                  </a:solidFill>
                  <a:latin typeface="Arial" pitchFamily="34" charset="0"/>
                  <a:cs typeface="Arial" pitchFamily="34" charset="0"/>
                </a:rPr>
                <a:t>dụng</a:t>
              </a:r>
              <a:r>
                <a:rPr lang="en-US" sz="2800" b="1" dirty="0">
                  <a:solidFill>
                    <a:srgbClr val="008200"/>
                  </a:solidFill>
                  <a:latin typeface="Arial" pitchFamily="34" charset="0"/>
                  <a:cs typeface="Arial" pitchFamily="34" charset="0"/>
                </a:rPr>
                <a:t> </a:t>
              </a:r>
              <a:r>
                <a:rPr lang="en-US" sz="2800" b="1" dirty="0" err="1">
                  <a:solidFill>
                    <a:srgbClr val="008200"/>
                  </a:solidFill>
                  <a:latin typeface="Arial" pitchFamily="34" charset="0"/>
                  <a:cs typeface="Arial" pitchFamily="34" charset="0"/>
                </a:rPr>
                <a:t>của</a:t>
              </a:r>
              <a:r>
                <a:rPr lang="en-US" sz="2800" b="1" dirty="0">
                  <a:solidFill>
                    <a:srgbClr val="008200"/>
                  </a:solidFill>
                  <a:latin typeface="Arial" pitchFamily="34" charset="0"/>
                  <a:cs typeface="Arial" pitchFamily="34" charset="0"/>
                </a:rPr>
                <a:t> </a:t>
              </a:r>
              <a:r>
                <a:rPr lang="en-US" sz="2800" b="1" dirty="0" err="1">
                  <a:solidFill>
                    <a:srgbClr val="008200"/>
                  </a:solidFill>
                  <a:latin typeface="Arial" pitchFamily="34" charset="0"/>
                  <a:cs typeface="Arial" pitchFamily="34" charset="0"/>
                </a:rPr>
                <a:t>chúng</a:t>
              </a:r>
              <a:endParaRPr lang="en-US" sz="2800" b="1" dirty="0">
                <a:solidFill>
                  <a:srgbClr val="008200"/>
                </a:solidFill>
                <a:latin typeface="Arial" pitchFamily="34" charset="0"/>
                <a:cs typeface="Arial" pitchFamily="34" charset="0"/>
              </a:endParaRPr>
            </a:p>
          </p:txBody>
        </p:sp>
        <p:sp>
          <p:nvSpPr>
            <p:cNvPr id="7" name="Oval 6"/>
            <p:cNvSpPr/>
            <p:nvPr/>
          </p:nvSpPr>
          <p:spPr>
            <a:xfrm>
              <a:off x="406741" y="260280"/>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Arial" pitchFamily="34" charset="0"/>
                  <a:cs typeface="Arial" pitchFamily="34" charset="0"/>
                </a:rPr>
                <a:t>1</a:t>
              </a:r>
            </a:p>
          </p:txBody>
        </p:sp>
      </p:grpSp>
      <p:graphicFrame>
        <p:nvGraphicFramePr>
          <p:cNvPr id="3" name="Table 3">
            <a:extLst>
              <a:ext uri="{FF2B5EF4-FFF2-40B4-BE49-F238E27FC236}">
                <a16:creationId xmlns:a16="http://schemas.microsoft.com/office/drawing/2014/main" id="{4DACB28F-A449-9C0C-2002-B2CCFF3F463C}"/>
              </a:ext>
            </a:extLst>
          </p:cNvPr>
          <p:cNvGraphicFramePr>
            <a:graphicFrameLocks noGrp="1"/>
          </p:cNvGraphicFramePr>
          <p:nvPr>
            <p:extLst>
              <p:ext uri="{D42A27DB-BD31-4B8C-83A1-F6EECF244321}">
                <p14:modId xmlns:p14="http://schemas.microsoft.com/office/powerpoint/2010/main" val="917523973"/>
              </p:ext>
            </p:extLst>
          </p:nvPr>
        </p:nvGraphicFramePr>
        <p:xfrm>
          <a:off x="300960" y="3894509"/>
          <a:ext cx="8843039" cy="3108960"/>
        </p:xfrm>
        <a:graphic>
          <a:graphicData uri="http://schemas.openxmlformats.org/drawingml/2006/table">
            <a:tbl>
              <a:tblPr firstRow="1" bandRow="1">
                <a:tableStyleId>{5C22544A-7EE6-4342-B048-85BDC9FD1C3A}</a:tableStyleId>
              </a:tblPr>
              <a:tblGrid>
                <a:gridCol w="3169845">
                  <a:extLst>
                    <a:ext uri="{9D8B030D-6E8A-4147-A177-3AD203B41FA5}">
                      <a16:colId xmlns:a16="http://schemas.microsoft.com/office/drawing/2014/main" val="2899921582"/>
                    </a:ext>
                  </a:extLst>
                </a:gridCol>
                <a:gridCol w="5673194">
                  <a:extLst>
                    <a:ext uri="{9D8B030D-6E8A-4147-A177-3AD203B41FA5}">
                      <a16:colId xmlns:a16="http://schemas.microsoft.com/office/drawing/2014/main" val="3234262905"/>
                    </a:ext>
                  </a:extLst>
                </a:gridCol>
              </a:tblGrid>
              <a:tr h="370840">
                <a:tc>
                  <a:txBody>
                    <a:bodyPr/>
                    <a:lstStyle/>
                    <a:p>
                      <a:pPr algn="ctr"/>
                      <a:r>
                        <a:rPr lang="en-US" sz="2400" dirty="0" err="1"/>
                        <a:t>Tên</a:t>
                      </a:r>
                      <a:r>
                        <a:rPr lang="en-US" sz="2400" dirty="0"/>
                        <a:t> </a:t>
                      </a:r>
                      <a:r>
                        <a:rPr lang="en-US" sz="2400" dirty="0" err="1"/>
                        <a:t>đồ</a:t>
                      </a:r>
                      <a:r>
                        <a:rPr lang="en-US" sz="2400" dirty="0"/>
                        <a:t> </a:t>
                      </a:r>
                      <a:r>
                        <a:rPr lang="en-US" sz="2400" dirty="0" err="1"/>
                        <a:t>vật</a:t>
                      </a:r>
                      <a:endParaRPr lang="en-US" sz="2400" dirty="0"/>
                    </a:p>
                  </a:txBody>
                  <a:tcPr/>
                </a:tc>
                <a:tc>
                  <a:txBody>
                    <a:bodyPr/>
                    <a:lstStyle/>
                    <a:p>
                      <a:pPr algn="ctr"/>
                      <a:r>
                        <a:rPr lang="en-US" sz="2400" dirty="0" err="1"/>
                        <a:t>Công</a:t>
                      </a:r>
                      <a:r>
                        <a:rPr lang="en-US" sz="2400" dirty="0"/>
                        <a:t> </a:t>
                      </a:r>
                      <a:r>
                        <a:rPr lang="en-US" sz="2400" dirty="0" err="1"/>
                        <a:t>dụng</a:t>
                      </a:r>
                      <a:endParaRPr lang="en-US" sz="2400" dirty="0"/>
                    </a:p>
                  </a:txBody>
                  <a:tcPr/>
                </a:tc>
                <a:extLst>
                  <a:ext uri="{0D108BD9-81ED-4DB2-BD59-A6C34878D82A}">
                    <a16:rowId xmlns:a16="http://schemas.microsoft.com/office/drawing/2014/main" val="3542228190"/>
                  </a:ext>
                </a:extLst>
              </a:tr>
              <a:tr h="375272">
                <a:tc>
                  <a:txBody>
                    <a:bodyPr/>
                    <a:lstStyle/>
                    <a:p>
                      <a:r>
                        <a:rPr lang="en-US" sz="2400" b="1" dirty="0" err="1"/>
                        <a:t>Giấy</a:t>
                      </a:r>
                      <a:r>
                        <a:rPr lang="en-US" sz="2400" b="1" dirty="0"/>
                        <a:t> </a:t>
                      </a:r>
                      <a:r>
                        <a:rPr lang="en-US" sz="2400" b="1" dirty="0" err="1"/>
                        <a:t>vẽ</a:t>
                      </a:r>
                      <a:endParaRPr lang="en-US" sz="2400" b="1" dirty="0"/>
                    </a:p>
                  </a:txBody>
                  <a:tcPr/>
                </a:tc>
                <a:tc>
                  <a:txBody>
                    <a:bodyPr/>
                    <a:lstStyle/>
                    <a:p>
                      <a:r>
                        <a:rPr lang="en-US" sz="2400" dirty="0" err="1"/>
                        <a:t>Vẽ</a:t>
                      </a:r>
                      <a:r>
                        <a:rPr lang="en-US" sz="2400" dirty="0"/>
                        <a:t> </a:t>
                      </a:r>
                      <a:r>
                        <a:rPr lang="en-US" sz="2400" dirty="0" err="1"/>
                        <a:t>đồ</a:t>
                      </a:r>
                      <a:r>
                        <a:rPr lang="en-US" sz="2400" dirty="0"/>
                        <a:t> </a:t>
                      </a:r>
                      <a:r>
                        <a:rPr lang="en-US" sz="2400" dirty="0" err="1"/>
                        <a:t>vật</a:t>
                      </a:r>
                      <a:r>
                        <a:rPr lang="en-US" sz="2400" dirty="0"/>
                        <a:t>, </a:t>
                      </a:r>
                      <a:r>
                        <a:rPr lang="en-US" sz="2400" dirty="0" err="1"/>
                        <a:t>hoa</a:t>
                      </a:r>
                      <a:r>
                        <a:rPr lang="en-US" sz="2400" dirty="0"/>
                        <a:t> </a:t>
                      </a:r>
                      <a:r>
                        <a:rPr lang="en-US" sz="2400" dirty="0" err="1"/>
                        <a:t>lá</a:t>
                      </a:r>
                      <a:r>
                        <a:rPr lang="en-US" sz="2400" dirty="0"/>
                        <a:t>, </a:t>
                      </a:r>
                      <a:r>
                        <a:rPr lang="en-US" sz="2400" dirty="0" err="1"/>
                        <a:t>cỏ</a:t>
                      </a:r>
                      <a:r>
                        <a:rPr lang="en-US" sz="2400" dirty="0"/>
                        <a:t> </a:t>
                      </a:r>
                      <a:r>
                        <a:rPr lang="en-US" sz="2400" dirty="0" err="1"/>
                        <a:t>cây</a:t>
                      </a:r>
                      <a:r>
                        <a:rPr lang="en-US" sz="2400" dirty="0"/>
                        <a:t>, …</a:t>
                      </a:r>
                    </a:p>
                  </a:txBody>
                  <a:tcPr/>
                </a:tc>
                <a:extLst>
                  <a:ext uri="{0D108BD9-81ED-4DB2-BD59-A6C34878D82A}">
                    <a16:rowId xmlns:a16="http://schemas.microsoft.com/office/drawing/2014/main" val="1878630668"/>
                  </a:ext>
                </a:extLst>
              </a:tr>
              <a:tr h="370840">
                <a:tc>
                  <a:txBody>
                    <a:bodyPr/>
                    <a:lstStyle/>
                    <a:p>
                      <a:r>
                        <a:rPr lang="en-US" sz="2400" b="1" dirty="0" err="1"/>
                        <a:t>Bút</a:t>
                      </a:r>
                      <a:r>
                        <a:rPr lang="en-US" sz="2400" b="1" dirty="0"/>
                        <a:t> </a:t>
                      </a:r>
                      <a:r>
                        <a:rPr lang="en-US" sz="2400" b="1" dirty="0" err="1"/>
                        <a:t>chì</a:t>
                      </a:r>
                      <a:endParaRPr lang="en-US" sz="2400" b="1" dirty="0"/>
                    </a:p>
                  </a:txBody>
                  <a:tcPr/>
                </a:tc>
                <a:tc>
                  <a:txBody>
                    <a:bodyPr/>
                    <a:lstStyle/>
                    <a:p>
                      <a:r>
                        <a:rPr lang="en-US" sz="2400" dirty="0" err="1"/>
                        <a:t>Kẻ</a:t>
                      </a:r>
                      <a:r>
                        <a:rPr lang="en-US" sz="2400" dirty="0"/>
                        <a:t> </a:t>
                      </a:r>
                      <a:r>
                        <a:rPr lang="en-US" sz="2400" dirty="0" err="1"/>
                        <a:t>đường</a:t>
                      </a:r>
                      <a:r>
                        <a:rPr lang="en-US" sz="2400" dirty="0"/>
                        <a:t> </a:t>
                      </a:r>
                      <a:r>
                        <a:rPr lang="en-US" sz="2400" dirty="0" err="1"/>
                        <a:t>thẳng</a:t>
                      </a:r>
                      <a:r>
                        <a:rPr lang="en-US" sz="2400" dirty="0"/>
                        <a:t>, </a:t>
                      </a:r>
                      <a:r>
                        <a:rPr lang="en-US" sz="2400" dirty="0" err="1"/>
                        <a:t>hình</a:t>
                      </a:r>
                      <a:r>
                        <a:rPr lang="en-US" sz="2400" dirty="0"/>
                        <a:t> tam </a:t>
                      </a:r>
                      <a:r>
                        <a:rPr lang="en-US" sz="2400" dirty="0" err="1"/>
                        <a:t>giác</a:t>
                      </a:r>
                      <a:r>
                        <a:rPr lang="en-US" sz="2400" dirty="0"/>
                        <a:t>, </a:t>
                      </a:r>
                      <a:r>
                        <a:rPr lang="en-US" sz="2400" dirty="0" err="1"/>
                        <a:t>tứ</a:t>
                      </a:r>
                      <a:r>
                        <a:rPr lang="en-US" sz="2400" dirty="0"/>
                        <a:t> </a:t>
                      </a:r>
                      <a:r>
                        <a:rPr lang="en-US" sz="2400" dirty="0" err="1"/>
                        <a:t>giác</a:t>
                      </a:r>
                      <a:r>
                        <a:rPr lang="en-US" sz="2400" dirty="0"/>
                        <a:t>, </a:t>
                      </a:r>
                      <a:r>
                        <a:rPr lang="en-US" sz="2400" dirty="0" err="1"/>
                        <a:t>vẽ</a:t>
                      </a:r>
                      <a:r>
                        <a:rPr lang="en-US" sz="2400" dirty="0"/>
                        <a:t>  </a:t>
                      </a:r>
                      <a:r>
                        <a:rPr lang="en-US" sz="2400" dirty="0" err="1"/>
                        <a:t>tranh</a:t>
                      </a:r>
                      <a:endParaRPr lang="en-US" sz="2400" dirty="0"/>
                    </a:p>
                  </a:txBody>
                  <a:tcPr/>
                </a:tc>
                <a:extLst>
                  <a:ext uri="{0D108BD9-81ED-4DB2-BD59-A6C34878D82A}">
                    <a16:rowId xmlns:a16="http://schemas.microsoft.com/office/drawing/2014/main" val="552203510"/>
                  </a:ext>
                </a:extLst>
              </a:tr>
              <a:tr h="370840">
                <a:tc>
                  <a:txBody>
                    <a:bodyPr/>
                    <a:lstStyle/>
                    <a:p>
                      <a:r>
                        <a:rPr lang="en-US" sz="2400" b="1" dirty="0" err="1"/>
                        <a:t>Bút</a:t>
                      </a:r>
                      <a:r>
                        <a:rPr lang="en-US" sz="2400" b="1" dirty="0"/>
                        <a:t> </a:t>
                      </a:r>
                      <a:r>
                        <a:rPr lang="en-US" sz="2400" b="1" dirty="0" err="1"/>
                        <a:t>màu</a:t>
                      </a:r>
                      <a:endParaRPr lang="en-US" sz="2400" b="1" dirty="0"/>
                    </a:p>
                  </a:txBody>
                  <a:tcPr/>
                </a:tc>
                <a:tc>
                  <a:txBody>
                    <a:bodyPr/>
                    <a:lstStyle/>
                    <a:p>
                      <a:r>
                        <a:rPr lang="en-US" sz="2400" dirty="0" err="1"/>
                        <a:t>Tô</a:t>
                      </a:r>
                      <a:r>
                        <a:rPr lang="en-US" sz="2400" dirty="0"/>
                        <a:t> </a:t>
                      </a:r>
                      <a:r>
                        <a:rPr lang="en-US" sz="2400" dirty="0" err="1"/>
                        <a:t>bức</a:t>
                      </a:r>
                      <a:r>
                        <a:rPr lang="en-US" sz="2400" dirty="0"/>
                        <a:t> </a:t>
                      </a:r>
                      <a:r>
                        <a:rPr lang="en-US" sz="2400" dirty="0" err="1"/>
                        <a:t>tranh</a:t>
                      </a:r>
                      <a:r>
                        <a:rPr lang="en-US" sz="2400" dirty="0"/>
                        <a:t> </a:t>
                      </a:r>
                      <a:r>
                        <a:rPr lang="en-US" sz="2400" dirty="0" err="1"/>
                        <a:t>thêm</a:t>
                      </a:r>
                      <a:r>
                        <a:rPr lang="en-US" sz="2400" dirty="0"/>
                        <a:t> </a:t>
                      </a:r>
                      <a:r>
                        <a:rPr lang="en-US" sz="2400" dirty="0" err="1"/>
                        <a:t>đẹp</a:t>
                      </a:r>
                      <a:endParaRPr lang="en-US" sz="2400" dirty="0"/>
                    </a:p>
                  </a:txBody>
                  <a:tcPr/>
                </a:tc>
                <a:extLst>
                  <a:ext uri="{0D108BD9-81ED-4DB2-BD59-A6C34878D82A}">
                    <a16:rowId xmlns:a16="http://schemas.microsoft.com/office/drawing/2014/main" val="4160099671"/>
                  </a:ext>
                </a:extLst>
              </a:tr>
              <a:tr h="370840">
                <a:tc>
                  <a:txBody>
                    <a:bodyPr/>
                    <a:lstStyle/>
                    <a:p>
                      <a:r>
                        <a:rPr lang="en-US" sz="2400" b="1" dirty="0" err="1"/>
                        <a:t>Tẩy</a:t>
                      </a:r>
                      <a:endParaRPr lang="en-US" sz="2400" b="1" dirty="0"/>
                    </a:p>
                  </a:txBody>
                  <a:tcPr/>
                </a:tc>
                <a:tc>
                  <a:txBody>
                    <a:bodyPr/>
                    <a:lstStyle/>
                    <a:p>
                      <a:r>
                        <a:rPr lang="en-US" sz="2400" dirty="0" err="1"/>
                        <a:t>Tẩy</a:t>
                      </a:r>
                      <a:r>
                        <a:rPr lang="en-US" sz="2400" dirty="0"/>
                        <a:t> </a:t>
                      </a:r>
                      <a:r>
                        <a:rPr lang="en-US" sz="2400" dirty="0" err="1"/>
                        <a:t>những</a:t>
                      </a:r>
                      <a:r>
                        <a:rPr lang="en-US" sz="2400" dirty="0"/>
                        <a:t> </a:t>
                      </a:r>
                      <a:r>
                        <a:rPr lang="en-US" sz="2400" dirty="0" err="1"/>
                        <a:t>nét</a:t>
                      </a:r>
                      <a:r>
                        <a:rPr lang="en-US" sz="2400" dirty="0"/>
                        <a:t> </a:t>
                      </a:r>
                      <a:r>
                        <a:rPr lang="en-US" sz="2400" dirty="0" err="1"/>
                        <a:t>vẽ</a:t>
                      </a:r>
                      <a:r>
                        <a:rPr lang="en-US" sz="2400" dirty="0"/>
                        <a:t>, </a:t>
                      </a:r>
                      <a:r>
                        <a:rPr lang="en-US" sz="2400" dirty="0" err="1"/>
                        <a:t>đường</a:t>
                      </a:r>
                      <a:r>
                        <a:rPr lang="en-US" sz="2400" dirty="0"/>
                        <a:t> </a:t>
                      </a:r>
                      <a:r>
                        <a:rPr lang="en-US" sz="2400" dirty="0" err="1"/>
                        <a:t>kẻ</a:t>
                      </a:r>
                      <a:r>
                        <a:rPr lang="en-US" sz="2400" dirty="0"/>
                        <a:t> </a:t>
                      </a:r>
                      <a:r>
                        <a:rPr lang="en-US" sz="2400" dirty="0" err="1"/>
                        <a:t>chưa</a:t>
                      </a:r>
                      <a:r>
                        <a:rPr lang="en-US" sz="2400" dirty="0"/>
                        <a:t> </a:t>
                      </a:r>
                      <a:r>
                        <a:rPr lang="en-US" sz="2400" dirty="0" err="1"/>
                        <a:t>đẹp</a:t>
                      </a:r>
                      <a:endParaRPr lang="en-US" sz="2400" dirty="0"/>
                    </a:p>
                  </a:txBody>
                  <a:tcPr/>
                </a:tc>
                <a:extLst>
                  <a:ext uri="{0D108BD9-81ED-4DB2-BD59-A6C34878D82A}">
                    <a16:rowId xmlns:a16="http://schemas.microsoft.com/office/drawing/2014/main" val="2375857260"/>
                  </a:ext>
                </a:extLst>
              </a:tr>
              <a:tr h="370840">
                <a:tc>
                  <a:txBody>
                    <a:bodyPr/>
                    <a:lstStyle/>
                    <a:p>
                      <a:r>
                        <a:rPr lang="en-US" sz="2400" b="1" dirty="0" err="1"/>
                        <a:t>Thước</a:t>
                      </a:r>
                      <a:r>
                        <a:rPr lang="en-US" sz="2400" b="1" dirty="0"/>
                        <a:t> </a:t>
                      </a:r>
                      <a:r>
                        <a:rPr lang="en-US" sz="2400" b="1" dirty="0" err="1"/>
                        <a:t>kẻ</a:t>
                      </a:r>
                      <a:endParaRPr lang="en-US" sz="2400" b="1" dirty="0"/>
                    </a:p>
                  </a:txBody>
                  <a:tcPr/>
                </a:tc>
                <a:tc>
                  <a:txBody>
                    <a:bodyPr/>
                    <a:lstStyle/>
                    <a:p>
                      <a:r>
                        <a:rPr lang="en-US" sz="2400" dirty="0" err="1"/>
                        <a:t>Kẻ</a:t>
                      </a:r>
                      <a:r>
                        <a:rPr lang="en-US" sz="2400" dirty="0"/>
                        <a:t> </a:t>
                      </a:r>
                      <a:r>
                        <a:rPr lang="en-US" sz="2400" dirty="0" err="1"/>
                        <a:t>những</a:t>
                      </a:r>
                      <a:r>
                        <a:rPr lang="en-US" sz="2400" dirty="0"/>
                        <a:t> </a:t>
                      </a:r>
                      <a:r>
                        <a:rPr lang="en-US" sz="2400" dirty="0" err="1"/>
                        <a:t>đường</a:t>
                      </a:r>
                      <a:r>
                        <a:rPr lang="en-US" sz="2400" dirty="0"/>
                        <a:t> </a:t>
                      </a:r>
                      <a:r>
                        <a:rPr lang="en-US" sz="2400" dirty="0" err="1"/>
                        <a:t>thẳng</a:t>
                      </a:r>
                      <a:r>
                        <a:rPr lang="en-US" sz="2400" dirty="0"/>
                        <a:t>, </a:t>
                      </a:r>
                      <a:r>
                        <a:rPr lang="en-US" sz="2400" dirty="0" err="1"/>
                        <a:t>các</a:t>
                      </a:r>
                      <a:r>
                        <a:rPr lang="en-US" sz="2400" dirty="0"/>
                        <a:t> </a:t>
                      </a:r>
                      <a:r>
                        <a:rPr lang="en-US" sz="2400" dirty="0" err="1"/>
                        <a:t>hình</a:t>
                      </a:r>
                      <a:r>
                        <a:rPr lang="en-US" sz="2400" dirty="0"/>
                        <a:t>, </a:t>
                      </a:r>
                      <a:r>
                        <a:rPr lang="en-US" sz="2400" dirty="0" err="1"/>
                        <a:t>vẽ</a:t>
                      </a:r>
                      <a:r>
                        <a:rPr lang="en-US" sz="2400" dirty="0"/>
                        <a:t> </a:t>
                      </a:r>
                      <a:r>
                        <a:rPr lang="en-US" sz="2400" dirty="0" err="1"/>
                        <a:t>tranh</a:t>
                      </a:r>
                      <a:r>
                        <a:rPr lang="en-US" sz="2400" dirty="0"/>
                        <a:t> </a:t>
                      </a:r>
                    </a:p>
                  </a:txBody>
                  <a:tcPr/>
                </a:tc>
                <a:extLst>
                  <a:ext uri="{0D108BD9-81ED-4DB2-BD59-A6C34878D82A}">
                    <a16:rowId xmlns:a16="http://schemas.microsoft.com/office/drawing/2014/main" val="3011079705"/>
                  </a:ext>
                </a:extLst>
              </a:tr>
            </a:tbl>
          </a:graphicData>
        </a:graphic>
      </p:graphicFrame>
    </p:spTree>
    <p:extLst>
      <p:ext uri="{BB962C8B-B14F-4D97-AF65-F5344CB8AC3E}">
        <p14:creationId xmlns:p14="http://schemas.microsoft.com/office/powerpoint/2010/main" val="2537235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500" fill="hold"/>
                                        <p:tgtEl>
                                          <p:spTgt spid="1026"/>
                                        </p:tgtEl>
                                        <p:attrNameLst>
                                          <p:attrName>ppt_w</p:attrName>
                                        </p:attrNameLst>
                                      </p:cBhvr>
                                      <p:tavLst>
                                        <p:tav tm="0">
                                          <p:val>
                                            <p:fltVal val="0"/>
                                          </p:val>
                                        </p:tav>
                                        <p:tav tm="100000">
                                          <p:val>
                                            <p:strVal val="#ppt_w"/>
                                          </p:val>
                                        </p:tav>
                                      </p:tavLst>
                                    </p:anim>
                                    <p:anim calcmode="lin" valueType="num">
                                      <p:cBhvr>
                                        <p:cTn id="13" dur="500" fill="hold"/>
                                        <p:tgtEl>
                                          <p:spTgt spid="1026"/>
                                        </p:tgtEl>
                                        <p:attrNameLst>
                                          <p:attrName>ppt_h</p:attrName>
                                        </p:attrNameLst>
                                      </p:cBhvr>
                                      <p:tavLst>
                                        <p:tav tm="0">
                                          <p:val>
                                            <p:fltVal val="0"/>
                                          </p:val>
                                        </p:tav>
                                        <p:tav tm="100000">
                                          <p:val>
                                            <p:strVal val="#ppt_h"/>
                                          </p:val>
                                        </p:tav>
                                      </p:tavLst>
                                    </p:anim>
                                    <p:animEffect transition="in" filter="fade">
                                      <p:cBhvr>
                                        <p:cTn id="14" dur="500"/>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0" y="192469"/>
            <a:ext cx="8754257" cy="1015663"/>
          </a:xfrm>
          <a:prstGeom prst="rect">
            <a:avLst/>
          </a:prstGeom>
          <a:noFill/>
        </p:spPr>
        <p:txBody>
          <a:bodyPr wrap="square" rtlCol="0">
            <a:spAutoFit/>
          </a:bodyPr>
          <a:lstStyle/>
          <a:p>
            <a:r>
              <a:rPr lang="en-US" sz="3200" b="1" dirty="0">
                <a:solidFill>
                  <a:srgbClr val="008200"/>
                </a:solidFill>
                <a:latin typeface="Arial" pitchFamily="34" charset="0"/>
                <a:cs typeface="Arial" pitchFamily="34" charset="0"/>
              </a:rPr>
              <a:t>       </a:t>
            </a:r>
            <a:r>
              <a:rPr lang="en-US" sz="2800" b="1" dirty="0" err="1">
                <a:solidFill>
                  <a:srgbClr val="008200"/>
                </a:solidFill>
                <a:latin typeface="Arial" pitchFamily="34" charset="0"/>
                <a:cs typeface="Arial" pitchFamily="34" charset="0"/>
              </a:rPr>
              <a:t>Viết</a:t>
            </a:r>
            <a:r>
              <a:rPr lang="en-US" sz="2800" b="1" dirty="0">
                <a:solidFill>
                  <a:srgbClr val="008200"/>
                </a:solidFill>
                <a:latin typeface="Arial" pitchFamily="34" charset="0"/>
                <a:cs typeface="Arial" pitchFamily="34" charset="0"/>
              </a:rPr>
              <a:t> 3 – 4 câu giới thiệu về một đồ vật </a:t>
            </a:r>
            <a:r>
              <a:rPr lang="en-US" sz="2800" b="1" dirty="0" err="1">
                <a:solidFill>
                  <a:srgbClr val="008200"/>
                </a:solidFill>
                <a:latin typeface="Arial" pitchFamily="34" charset="0"/>
                <a:cs typeface="Arial" pitchFamily="34" charset="0"/>
              </a:rPr>
              <a:t>được</a:t>
            </a:r>
            <a:r>
              <a:rPr lang="en-US" sz="2800" b="1" dirty="0">
                <a:solidFill>
                  <a:srgbClr val="008200"/>
                </a:solidFill>
                <a:latin typeface="Arial" pitchFamily="34" charset="0"/>
                <a:cs typeface="Arial" pitchFamily="34" charset="0"/>
              </a:rPr>
              <a:t> </a:t>
            </a:r>
            <a:r>
              <a:rPr lang="en-US" sz="2800" b="1" dirty="0" err="1">
                <a:solidFill>
                  <a:srgbClr val="008200"/>
                </a:solidFill>
                <a:latin typeface="Arial" pitchFamily="34" charset="0"/>
                <a:cs typeface="Arial" pitchFamily="34" charset="0"/>
              </a:rPr>
              <a:t>dùng</a:t>
            </a:r>
            <a:r>
              <a:rPr lang="en-US" sz="2800" b="1" dirty="0">
                <a:solidFill>
                  <a:srgbClr val="008200"/>
                </a:solidFill>
                <a:latin typeface="Arial" pitchFamily="34" charset="0"/>
                <a:cs typeface="Arial" pitchFamily="34" charset="0"/>
              </a:rPr>
              <a:t> </a:t>
            </a:r>
            <a:r>
              <a:rPr lang="en-US" sz="2800" b="1" dirty="0" err="1">
                <a:solidFill>
                  <a:srgbClr val="008200"/>
                </a:solidFill>
                <a:latin typeface="Arial" pitchFamily="34" charset="0"/>
                <a:cs typeface="Arial" pitchFamily="34" charset="0"/>
              </a:rPr>
              <a:t>để</a:t>
            </a:r>
            <a:r>
              <a:rPr lang="en-US" sz="2800" b="1" dirty="0">
                <a:solidFill>
                  <a:srgbClr val="008200"/>
                </a:solidFill>
                <a:latin typeface="Arial" pitchFamily="34" charset="0"/>
                <a:cs typeface="Arial" pitchFamily="34" charset="0"/>
              </a:rPr>
              <a:t> </a:t>
            </a:r>
            <a:r>
              <a:rPr lang="en-US" sz="2800" b="1" dirty="0" err="1">
                <a:solidFill>
                  <a:srgbClr val="008200"/>
                </a:solidFill>
                <a:latin typeface="Arial" pitchFamily="34" charset="0"/>
                <a:cs typeface="Arial" pitchFamily="34" charset="0"/>
              </a:rPr>
              <a:t>vẽ</a:t>
            </a:r>
            <a:endParaRPr lang="en-US" sz="2800" b="1" dirty="0">
              <a:solidFill>
                <a:srgbClr val="008200"/>
              </a:solidFill>
              <a:latin typeface="Arial" pitchFamily="34" charset="0"/>
              <a:cs typeface="Arial" pitchFamily="34" charset="0"/>
            </a:endParaRPr>
          </a:p>
        </p:txBody>
      </p:sp>
      <p:pic>
        <p:nvPicPr>
          <p:cNvPr id="2050"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31901" b="74479" l="31618" r="71324"/>
                    </a14:imgEffect>
                  </a14:imgLayer>
                </a14:imgProps>
              </a:ext>
              <a:ext uri="{28A0092B-C50C-407E-A947-70E740481C1C}">
                <a14:useLocalDpi xmlns:a14="http://schemas.microsoft.com/office/drawing/2010/main" val="0"/>
              </a:ext>
            </a:extLst>
          </a:blip>
          <a:srcRect l="31703" t="31798" r="29040" b="24781"/>
          <a:stretch/>
        </p:blipFill>
        <p:spPr bwMode="auto">
          <a:xfrm>
            <a:off x="599607" y="1269684"/>
            <a:ext cx="8154650" cy="5026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a:extLst>
              <a:ext uri="{FF2B5EF4-FFF2-40B4-BE49-F238E27FC236}">
                <a16:creationId xmlns:a16="http://schemas.microsoft.com/office/drawing/2014/main" id="{918DFBE7-CEA6-9DEC-4695-1AB3519E123E}"/>
              </a:ext>
            </a:extLst>
          </p:cNvPr>
          <p:cNvCxnSpPr/>
          <p:nvPr/>
        </p:nvCxnSpPr>
        <p:spPr>
          <a:xfrm>
            <a:off x="1054628" y="760053"/>
            <a:ext cx="3834581"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8A5D20EC-34DD-3CC7-F89A-BFE326F6BB2C}"/>
              </a:ext>
            </a:extLst>
          </p:cNvPr>
          <p:cNvSpPr/>
          <p:nvPr/>
        </p:nvSpPr>
        <p:spPr>
          <a:xfrm>
            <a:off x="100064" y="198921"/>
            <a:ext cx="579357"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Arial" pitchFamily="34" charset="0"/>
                <a:cs typeface="Arial" pitchFamily="34" charset="0"/>
              </a:rPr>
              <a:t>2</a:t>
            </a:r>
          </a:p>
        </p:txBody>
      </p:sp>
      <p:cxnSp>
        <p:nvCxnSpPr>
          <p:cNvPr id="11" name="Straight Connector 10">
            <a:extLst>
              <a:ext uri="{FF2B5EF4-FFF2-40B4-BE49-F238E27FC236}">
                <a16:creationId xmlns:a16="http://schemas.microsoft.com/office/drawing/2014/main" id="{1C3620BC-093F-B63C-A895-84B5C066D073}"/>
              </a:ext>
            </a:extLst>
          </p:cNvPr>
          <p:cNvCxnSpPr>
            <a:cxnSpLocks/>
          </p:cNvCxnSpPr>
          <p:nvPr/>
        </p:nvCxnSpPr>
        <p:spPr>
          <a:xfrm>
            <a:off x="4235958" y="735946"/>
            <a:ext cx="3909961" cy="23229"/>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5D21EFEB-3CFA-B501-AD53-ADC4CB347AEC}"/>
              </a:ext>
            </a:extLst>
          </p:cNvPr>
          <p:cNvSpPr txBox="1"/>
          <p:nvPr/>
        </p:nvSpPr>
        <p:spPr>
          <a:xfrm>
            <a:off x="6190939" y="4287189"/>
            <a:ext cx="2563318" cy="646331"/>
          </a:xfrm>
          <a:prstGeom prst="rect">
            <a:avLst/>
          </a:prstGeom>
          <a:noFill/>
        </p:spPr>
        <p:txBody>
          <a:bodyPr wrap="square" rtlCol="0">
            <a:spAutoFit/>
          </a:bodyPr>
          <a:lstStyle/>
          <a:p>
            <a:r>
              <a:rPr lang="en-US" dirty="0" err="1">
                <a:solidFill>
                  <a:srgbClr val="FF0000"/>
                </a:solidFill>
              </a:rPr>
              <a:t>Màu</a:t>
            </a:r>
            <a:r>
              <a:rPr lang="en-US" dirty="0">
                <a:solidFill>
                  <a:srgbClr val="FF0000"/>
                </a:solidFill>
              </a:rPr>
              <a:t> </a:t>
            </a:r>
            <a:r>
              <a:rPr lang="en-US" dirty="0" err="1">
                <a:solidFill>
                  <a:srgbClr val="FF0000"/>
                </a:solidFill>
              </a:rPr>
              <a:t>sắc</a:t>
            </a:r>
            <a:r>
              <a:rPr lang="en-US" dirty="0">
                <a:solidFill>
                  <a:srgbClr val="FF0000"/>
                </a:solidFill>
              </a:rPr>
              <a:t>, </a:t>
            </a:r>
            <a:r>
              <a:rPr lang="en-US" dirty="0" err="1">
                <a:solidFill>
                  <a:srgbClr val="FF0000"/>
                </a:solidFill>
              </a:rPr>
              <a:t>hình</a:t>
            </a:r>
            <a:r>
              <a:rPr lang="en-US" dirty="0">
                <a:solidFill>
                  <a:srgbClr val="FF0000"/>
                </a:solidFill>
              </a:rPr>
              <a:t> </a:t>
            </a:r>
            <a:r>
              <a:rPr lang="en-US" dirty="0" err="1">
                <a:solidFill>
                  <a:srgbClr val="FF0000"/>
                </a:solidFill>
              </a:rPr>
              <a:t>dạng</a:t>
            </a:r>
            <a:r>
              <a:rPr lang="en-US" dirty="0">
                <a:solidFill>
                  <a:srgbClr val="FF0000"/>
                </a:solidFill>
              </a:rPr>
              <a:t>, </a:t>
            </a:r>
            <a:r>
              <a:rPr lang="en-US" dirty="0" err="1">
                <a:solidFill>
                  <a:srgbClr val="FF0000"/>
                </a:solidFill>
              </a:rPr>
              <a:t>kích</a:t>
            </a:r>
            <a:r>
              <a:rPr lang="en-US" dirty="0">
                <a:solidFill>
                  <a:srgbClr val="FF0000"/>
                </a:solidFill>
              </a:rPr>
              <a:t> </a:t>
            </a:r>
            <a:r>
              <a:rPr lang="en-US" dirty="0" err="1">
                <a:solidFill>
                  <a:srgbClr val="FF0000"/>
                </a:solidFill>
              </a:rPr>
              <a:t>thước</a:t>
            </a:r>
            <a:r>
              <a:rPr lang="en-US" dirty="0">
                <a:solidFill>
                  <a:srgbClr val="FF0000"/>
                </a:solidFill>
              </a:rPr>
              <a:t>, </a:t>
            </a:r>
            <a:r>
              <a:rPr lang="en-US" dirty="0" err="1">
                <a:solidFill>
                  <a:srgbClr val="FF0000"/>
                </a:solidFill>
              </a:rPr>
              <a:t>chất</a:t>
            </a:r>
            <a:r>
              <a:rPr lang="en-US" dirty="0">
                <a:solidFill>
                  <a:srgbClr val="FF0000"/>
                </a:solidFill>
              </a:rPr>
              <a:t> </a:t>
            </a:r>
            <a:r>
              <a:rPr lang="en-US" dirty="0" err="1">
                <a:solidFill>
                  <a:srgbClr val="FF0000"/>
                </a:solidFill>
              </a:rPr>
              <a:t>liệu</a:t>
            </a:r>
            <a:endParaRPr lang="vi-VN" dirty="0">
              <a:solidFill>
                <a:srgbClr val="FF0000"/>
              </a:solidFill>
            </a:endParaRPr>
          </a:p>
        </p:txBody>
      </p:sp>
      <p:cxnSp>
        <p:nvCxnSpPr>
          <p:cNvPr id="6" name="Straight Connector 5">
            <a:extLst>
              <a:ext uri="{FF2B5EF4-FFF2-40B4-BE49-F238E27FC236}">
                <a16:creationId xmlns:a16="http://schemas.microsoft.com/office/drawing/2014/main" id="{9222070A-19A5-C5CD-6C6E-083AC86E6C23}"/>
              </a:ext>
            </a:extLst>
          </p:cNvPr>
          <p:cNvCxnSpPr/>
          <p:nvPr/>
        </p:nvCxnSpPr>
        <p:spPr>
          <a:xfrm>
            <a:off x="100064" y="1088571"/>
            <a:ext cx="184485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3157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52516" y="192469"/>
            <a:ext cx="8859255" cy="584775"/>
            <a:chOff x="238537" y="232458"/>
            <a:chExt cx="10857643" cy="584775"/>
          </a:xfrm>
        </p:grpSpPr>
        <p:sp>
          <p:nvSpPr>
            <p:cNvPr id="16" name="TextBox 15"/>
            <p:cNvSpPr txBox="1"/>
            <p:nvPr/>
          </p:nvSpPr>
          <p:spPr>
            <a:xfrm>
              <a:off x="802490" y="232458"/>
              <a:ext cx="10293690" cy="584775"/>
            </a:xfrm>
            <a:prstGeom prst="rect">
              <a:avLst/>
            </a:prstGeom>
            <a:noFill/>
          </p:spPr>
          <p:txBody>
            <a:bodyPr wrap="square" rtlCol="0">
              <a:spAutoFit/>
            </a:bodyPr>
            <a:lstStyle/>
            <a:p>
              <a:r>
                <a:rPr lang="en-US" sz="3200" b="1" dirty="0">
                  <a:solidFill>
                    <a:srgbClr val="008200"/>
                  </a:solidFill>
                  <a:latin typeface="Arial" pitchFamily="34" charset="0"/>
                  <a:cs typeface="Arial" pitchFamily="34" charset="0"/>
                </a:rPr>
                <a:t> </a:t>
              </a:r>
              <a:r>
                <a:rPr lang="en-US" sz="2800" b="1" dirty="0">
                  <a:solidFill>
                    <a:srgbClr val="008200"/>
                  </a:solidFill>
                  <a:latin typeface="Arial" pitchFamily="34" charset="0"/>
                  <a:cs typeface="Arial" pitchFamily="34" charset="0"/>
                </a:rPr>
                <a:t>Viết 3 – 4 câu giới thiệu về một đồ vật </a:t>
              </a:r>
              <a:r>
                <a:rPr lang="en-US" sz="2800" b="1" dirty="0" err="1">
                  <a:solidFill>
                    <a:srgbClr val="008200"/>
                  </a:solidFill>
                  <a:latin typeface="Arial" pitchFamily="34" charset="0"/>
                  <a:cs typeface="Arial" pitchFamily="34" charset="0"/>
                </a:rPr>
                <a:t>được</a:t>
              </a:r>
              <a:r>
                <a:rPr lang="en-US" sz="2800" b="1" dirty="0">
                  <a:solidFill>
                    <a:srgbClr val="008200"/>
                  </a:solidFill>
                  <a:latin typeface="Arial" pitchFamily="34" charset="0"/>
                  <a:cs typeface="Arial" pitchFamily="34" charset="0"/>
                </a:rPr>
                <a:t> </a:t>
              </a:r>
              <a:r>
                <a:rPr lang="en-US" sz="2800" b="1" dirty="0" err="1">
                  <a:solidFill>
                    <a:srgbClr val="008200"/>
                  </a:solidFill>
                  <a:latin typeface="Arial" pitchFamily="34" charset="0"/>
                  <a:cs typeface="Arial" pitchFamily="34" charset="0"/>
                </a:rPr>
                <a:t>dùng</a:t>
              </a:r>
              <a:r>
                <a:rPr lang="en-US" sz="2800" b="1" dirty="0">
                  <a:solidFill>
                    <a:srgbClr val="008200"/>
                  </a:solidFill>
                  <a:latin typeface="Arial" pitchFamily="34" charset="0"/>
                  <a:cs typeface="Arial" pitchFamily="34" charset="0"/>
                </a:rPr>
                <a:t> </a:t>
              </a:r>
              <a:r>
                <a:rPr lang="en-US" sz="2800" b="1" dirty="0" err="1">
                  <a:solidFill>
                    <a:srgbClr val="008200"/>
                  </a:solidFill>
                  <a:latin typeface="Arial" pitchFamily="34" charset="0"/>
                  <a:cs typeface="Arial" pitchFamily="34" charset="0"/>
                </a:rPr>
                <a:t>để</a:t>
              </a:r>
              <a:r>
                <a:rPr lang="en-US" sz="2800" b="1" dirty="0">
                  <a:solidFill>
                    <a:srgbClr val="008200"/>
                  </a:solidFill>
                  <a:latin typeface="Arial" pitchFamily="34" charset="0"/>
                  <a:cs typeface="Arial" pitchFamily="34" charset="0"/>
                </a:rPr>
                <a:t> </a:t>
              </a:r>
              <a:r>
                <a:rPr lang="en-US" sz="2800" b="1" dirty="0" err="1">
                  <a:solidFill>
                    <a:srgbClr val="008200"/>
                  </a:solidFill>
                  <a:latin typeface="Arial" pitchFamily="34" charset="0"/>
                  <a:cs typeface="Arial" pitchFamily="34" charset="0"/>
                </a:rPr>
                <a:t>vẽ</a:t>
              </a:r>
              <a:endParaRPr lang="en-US" sz="2800" b="1" dirty="0">
                <a:solidFill>
                  <a:srgbClr val="008200"/>
                </a:solidFill>
                <a:latin typeface="Arial" pitchFamily="34" charset="0"/>
                <a:cs typeface="Arial" pitchFamily="34" charset="0"/>
              </a:endParaRPr>
            </a:p>
          </p:txBody>
        </p:sp>
        <p:sp>
          <p:nvSpPr>
            <p:cNvPr id="17" name="Oval 16"/>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Arial" pitchFamily="34" charset="0"/>
                  <a:cs typeface="Arial" pitchFamily="34" charset="0"/>
                </a:rPr>
                <a:t>2</a:t>
              </a:r>
            </a:p>
          </p:txBody>
        </p:sp>
      </p:grpSp>
      <p:pic>
        <p:nvPicPr>
          <p:cNvPr id="2050"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31901" b="74479" l="31618" r="71324"/>
                    </a14:imgEffect>
                  </a14:imgLayer>
                </a14:imgProps>
              </a:ext>
              <a:ext uri="{28A0092B-C50C-407E-A947-70E740481C1C}">
                <a14:useLocalDpi xmlns:a14="http://schemas.microsoft.com/office/drawing/2010/main" val="0"/>
              </a:ext>
            </a:extLst>
          </a:blip>
          <a:srcRect l="31703" t="31798" r="29040" b="24781"/>
          <a:stretch/>
        </p:blipFill>
        <p:spPr bwMode="auto">
          <a:xfrm>
            <a:off x="52517" y="1446059"/>
            <a:ext cx="5029199" cy="4457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a:extLst>
              <a:ext uri="{FF2B5EF4-FFF2-40B4-BE49-F238E27FC236}">
                <a16:creationId xmlns:a16="http://schemas.microsoft.com/office/drawing/2014/main" id="{918DFBE7-CEA6-9DEC-4695-1AB3519E123E}"/>
              </a:ext>
            </a:extLst>
          </p:cNvPr>
          <p:cNvCxnSpPr/>
          <p:nvPr/>
        </p:nvCxnSpPr>
        <p:spPr>
          <a:xfrm>
            <a:off x="737419" y="745401"/>
            <a:ext cx="383458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C3620BC-093F-B63C-A895-84B5C066D073}"/>
              </a:ext>
            </a:extLst>
          </p:cNvPr>
          <p:cNvCxnSpPr>
            <a:cxnSpLocks/>
          </p:cNvCxnSpPr>
          <p:nvPr/>
        </p:nvCxnSpPr>
        <p:spPr>
          <a:xfrm>
            <a:off x="4871182" y="783785"/>
            <a:ext cx="3097161"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C71E63F3-CBBD-AC13-A488-35D477BD863E}"/>
              </a:ext>
            </a:extLst>
          </p:cNvPr>
          <p:cNvSpPr txBox="1"/>
          <p:nvPr/>
        </p:nvSpPr>
        <p:spPr>
          <a:xfrm>
            <a:off x="5392994" y="1859024"/>
            <a:ext cx="3518777" cy="2893100"/>
          </a:xfrm>
          <a:prstGeom prst="rect">
            <a:avLst/>
          </a:prstGeom>
          <a:noFill/>
        </p:spPr>
        <p:txBody>
          <a:bodyPr wrap="square" rtlCol="0">
            <a:spAutoFit/>
          </a:bodyPr>
          <a:lstStyle/>
          <a:p>
            <a:pPr algn="ctr"/>
            <a:r>
              <a:rPr lang="en-US" sz="2400" dirty="0"/>
              <a:t>            </a:t>
            </a:r>
          </a:p>
          <a:p>
            <a:pPr algn="ctr"/>
            <a:r>
              <a:rPr lang="en-US" sz="2400" dirty="0"/>
              <a:t>   </a:t>
            </a:r>
            <a:r>
              <a:rPr lang="en-US" sz="2000" b="1" dirty="0">
                <a:solidFill>
                  <a:srgbClr val="FF0000"/>
                </a:solidFill>
                <a:latin typeface="Times New Roman" panose="02020603050405020304" pitchFamily="18" charset="0"/>
                <a:cs typeface="Times New Roman" panose="02020603050405020304" pitchFamily="18" charset="0"/>
              </a:rPr>
              <a:t>TIÊU CHÍ VIẾT ĐOẠN VĂN</a:t>
            </a:r>
          </a:p>
          <a:p>
            <a:pPr marL="285750" indent="-285750">
              <a:buFontTx/>
              <a:buChar char="-"/>
            </a:pPr>
            <a:r>
              <a:rPr lang="en-US" sz="2400" dirty="0" err="1">
                <a:latin typeface="Times New Roman" panose="02020603050405020304" pitchFamily="18" charset="0"/>
                <a:cs typeface="Times New Roman" panose="02020603050405020304" pitchFamily="18" charset="0"/>
              </a:rPr>
              <a:t>Viết</a:t>
            </a:r>
            <a:r>
              <a:rPr lang="en-US" sz="2400" dirty="0">
                <a:latin typeface="Times New Roman" panose="02020603050405020304" pitchFamily="18" charset="0"/>
                <a:cs typeface="Times New Roman" panose="02020603050405020304" pitchFamily="18" charset="0"/>
              </a:rPr>
              <a:t> 3, 4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đồ</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vẽ</a:t>
            </a:r>
            <a:endParaRPr lang="en-US" sz="2400" dirty="0">
              <a:latin typeface="Times New Roman" panose="02020603050405020304" pitchFamily="18" charset="0"/>
              <a:cs typeface="Times New Roman" panose="02020603050405020304" pitchFamily="18" charset="0"/>
            </a:endParaRPr>
          </a:p>
          <a:p>
            <a:pPr marL="285750" indent="-285750">
              <a:buFontTx/>
              <a:buChar char="-"/>
            </a:pP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ngắn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gọn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rõ</a:t>
            </a:r>
            <a:r>
              <a:rPr lang="en-US" sz="2400" dirty="0">
                <a:latin typeface="Times New Roman" panose="02020603050405020304" pitchFamily="18" charset="0"/>
                <a:cs typeface="Times New Roman" panose="02020603050405020304" pitchFamily="18" charset="0"/>
              </a:rPr>
              <a:t> ý</a:t>
            </a:r>
          </a:p>
          <a:p>
            <a:pPr marL="285750" indent="-285750">
              <a:buFontTx/>
              <a:buChar char="-"/>
            </a:pP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đẹp</a:t>
            </a:r>
            <a:endParaRPr lang="en-US" sz="2400" dirty="0">
              <a:latin typeface="Times New Roman" panose="02020603050405020304" pitchFamily="18" charset="0"/>
              <a:cs typeface="Times New Roman" panose="02020603050405020304" pitchFamily="18" charset="0"/>
            </a:endParaRPr>
          </a:p>
          <a:p>
            <a:pPr marL="285750" indent="-285750">
              <a:buFontTx/>
              <a:buChar char="-"/>
            </a:pPr>
            <a:endParaRPr lang="en-US" dirty="0"/>
          </a:p>
        </p:txBody>
      </p:sp>
      <p:cxnSp>
        <p:nvCxnSpPr>
          <p:cNvPr id="7" name="Straight Connector 6">
            <a:extLst>
              <a:ext uri="{FF2B5EF4-FFF2-40B4-BE49-F238E27FC236}">
                <a16:creationId xmlns:a16="http://schemas.microsoft.com/office/drawing/2014/main" id="{A5635F58-DC62-B73D-8612-39B6E9083CC3}"/>
              </a:ext>
            </a:extLst>
          </p:cNvPr>
          <p:cNvCxnSpPr>
            <a:cxnSpLocks/>
          </p:cNvCxnSpPr>
          <p:nvPr/>
        </p:nvCxnSpPr>
        <p:spPr>
          <a:xfrm>
            <a:off x="512671" y="1226471"/>
            <a:ext cx="1867672"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5434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050"/>
                                        </p:tgtEl>
                                        <p:attrNameLst>
                                          <p:attrName>style.visibility</p:attrName>
                                        </p:attrNameLst>
                                      </p:cBhvr>
                                      <p:to>
                                        <p:strVal val="visible"/>
                                      </p:to>
                                    </p:set>
                                    <p:anim calcmode="lin" valueType="num">
                                      <p:cBhvr>
                                        <p:cTn id="28" dur="500" fill="hold"/>
                                        <p:tgtEl>
                                          <p:spTgt spid="2050"/>
                                        </p:tgtEl>
                                        <p:attrNameLst>
                                          <p:attrName>ppt_w</p:attrName>
                                        </p:attrNameLst>
                                      </p:cBhvr>
                                      <p:tavLst>
                                        <p:tav tm="0">
                                          <p:val>
                                            <p:fltVal val="0"/>
                                          </p:val>
                                        </p:tav>
                                        <p:tav tm="100000">
                                          <p:val>
                                            <p:strVal val="#ppt_w"/>
                                          </p:val>
                                        </p:tav>
                                      </p:tavLst>
                                    </p:anim>
                                    <p:anim calcmode="lin" valueType="num">
                                      <p:cBhvr>
                                        <p:cTn id="29" dur="500" fill="hold"/>
                                        <p:tgtEl>
                                          <p:spTgt spid="2050"/>
                                        </p:tgtEl>
                                        <p:attrNameLst>
                                          <p:attrName>ppt_h</p:attrName>
                                        </p:attrNameLst>
                                      </p:cBhvr>
                                      <p:tavLst>
                                        <p:tav tm="0">
                                          <p:val>
                                            <p:fltVal val="0"/>
                                          </p:val>
                                        </p:tav>
                                        <p:tav tm="100000">
                                          <p:val>
                                            <p:strVal val="#ppt_h"/>
                                          </p:val>
                                        </p:tav>
                                      </p:tavLst>
                                    </p:anim>
                                    <p:animEffect transition="in" filter="fade">
                                      <p:cBhvr>
                                        <p:cTn id="30" dur="500"/>
                                        <p:tgtEl>
                                          <p:spTgt spid="2050"/>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additive="base">
                                        <p:cTn id="35" dur="500" fill="hold"/>
                                        <p:tgtEl>
                                          <p:spTgt spid="2"/>
                                        </p:tgtEl>
                                        <p:attrNameLst>
                                          <p:attrName>ppt_x</p:attrName>
                                        </p:attrNameLst>
                                      </p:cBhvr>
                                      <p:tavLst>
                                        <p:tav tm="0">
                                          <p:val>
                                            <p:strVal val="#ppt_x"/>
                                          </p:val>
                                        </p:tav>
                                        <p:tav tm="100000">
                                          <p:val>
                                            <p:strVal val="#ppt_x"/>
                                          </p:val>
                                        </p:tav>
                                      </p:tavLst>
                                    </p:anim>
                                    <p:anim calcmode="lin" valueType="num">
                                      <p:cBhvr additive="base">
                                        <p:cTn id="3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3202" y="837425"/>
            <a:ext cx="8710122" cy="5026761"/>
          </a:xfrm>
          <a:prstGeom prst="rect">
            <a:avLst/>
          </a:prstGeom>
        </p:spPr>
        <p:txBody>
          <a:bodyPr wrap="square">
            <a:spAutoFit/>
          </a:bodyPr>
          <a:lstStyle/>
          <a:p>
            <a:pPr algn="just">
              <a:lnSpc>
                <a:spcPct val="150000"/>
              </a:lnSpc>
            </a:pP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vi-VN" sz="2700" b="1" dirty="0">
                <a:solidFill>
                  <a:srgbClr val="002060"/>
                </a:solidFill>
                <a:latin typeface="Times New Roman" panose="02020603050405020304" pitchFamily="18" charset="0"/>
                <a:ea typeface="Arial-Rounded" pitchFamily="34" charset="0"/>
                <a:cs typeface="Times New Roman" panose="02020603050405020304" pitchFamily="18" charset="0"/>
              </a:rPr>
              <a:t>Trong những món đồ dùng </a:t>
            </a:r>
            <a:r>
              <a:rPr lang="en-US" sz="2700" b="1" dirty="0">
                <a:solidFill>
                  <a:srgbClr val="002060"/>
                </a:solidFill>
                <a:latin typeface="Times New Roman" panose="02020603050405020304" pitchFamily="18" charset="0"/>
                <a:ea typeface="Arial-Rounded" pitchFamily="34" charset="0"/>
                <a:cs typeface="Times New Roman" panose="02020603050405020304" pitchFamily="18" charset="0"/>
              </a:rPr>
              <a:t>để vẽ tranh, </a:t>
            </a:r>
            <a:r>
              <a:rPr lang="vi-VN" sz="2700" b="1" dirty="0">
                <a:solidFill>
                  <a:srgbClr val="002060"/>
                </a:solidFill>
                <a:latin typeface="Times New Roman" panose="02020603050405020304" pitchFamily="18" charset="0"/>
                <a:ea typeface="Arial-Rounded" pitchFamily="34" charset="0"/>
                <a:cs typeface="Times New Roman" panose="02020603050405020304" pitchFamily="18" charset="0"/>
              </a:rPr>
              <a:t>em thích nhất là hộp bút sáp màu. Cái hộp giấy nhỏ được trang trí nhiều hình ngộ nghĩnh và đẹp mắt. Ngoài hộp là chú gấu Pu vui chơi cùng các bạn dưới cầu vồng. Hộp tuy nhỏ nhưng chứa bên trong mười tám cây sáp màu</a:t>
            </a:r>
            <a:r>
              <a:rPr lang="en-US" sz="2700" b="1" dirty="0">
                <a:solidFill>
                  <a:srgbClr val="002060"/>
                </a:solidFill>
                <a:latin typeface="Times New Roman" panose="02020603050405020304" pitchFamily="18" charset="0"/>
                <a:ea typeface="Arial-Rounded" pitchFamily="34" charset="0"/>
                <a:cs typeface="Times New Roman" panose="02020603050405020304" pitchFamily="18" charset="0"/>
              </a:rPr>
              <a:t>. Sau khi vẽ chì, em thường dùng hộp bút màu để tô cho bức tranh thêm sinh động. </a:t>
            </a:r>
            <a:r>
              <a:rPr lang="vi-VN" sz="2700" b="1" dirty="0">
                <a:solidFill>
                  <a:srgbClr val="002060"/>
                </a:solidFill>
                <a:latin typeface="Times New Roman" panose="02020603050405020304" pitchFamily="18" charset="0"/>
                <a:ea typeface="Arial-Rounded" pitchFamily="34" charset="0"/>
                <a:cs typeface="Times New Roman" panose="02020603050405020304" pitchFamily="18" charset="0"/>
              </a:rPr>
              <a:t>Mỗi khi cầm </a:t>
            </a:r>
            <a:r>
              <a:rPr lang="en-US" sz="2700" b="1" dirty="0">
                <a:solidFill>
                  <a:srgbClr val="002060"/>
                </a:solidFill>
                <a:latin typeface="Times New Roman" panose="02020603050405020304" pitchFamily="18" charset="0"/>
                <a:ea typeface="Arial-Rounded" pitchFamily="34" charset="0"/>
                <a:cs typeface="Times New Roman" panose="02020603050405020304" pitchFamily="18" charset="0"/>
              </a:rPr>
              <a:t>bút </a:t>
            </a:r>
            <a:r>
              <a:rPr lang="vi-VN" sz="2700" b="1" dirty="0">
                <a:solidFill>
                  <a:srgbClr val="002060"/>
                </a:solidFill>
                <a:latin typeface="Times New Roman" panose="02020603050405020304" pitchFamily="18" charset="0"/>
                <a:ea typeface="Arial-Rounded" pitchFamily="34" charset="0"/>
                <a:cs typeface="Times New Roman" panose="02020603050405020304" pitchFamily="18" charset="0"/>
              </a:rPr>
              <a:t>lên tô tranh</a:t>
            </a:r>
            <a:r>
              <a:rPr lang="en-US" sz="2700" b="1" dirty="0">
                <a:solidFill>
                  <a:srgbClr val="002060"/>
                </a:solidFill>
                <a:latin typeface="Times New Roman" panose="02020603050405020304" pitchFamily="18" charset="0"/>
                <a:ea typeface="Arial-Rounded" pitchFamily="34" charset="0"/>
                <a:cs typeface="Times New Roman" panose="02020603050405020304" pitchFamily="18" charset="0"/>
              </a:rPr>
              <a:t>,</a:t>
            </a:r>
            <a:r>
              <a:rPr lang="vi-VN" sz="2700" b="1" dirty="0">
                <a:solidFill>
                  <a:srgbClr val="002060"/>
                </a:solidFill>
                <a:latin typeface="Times New Roman" panose="02020603050405020304" pitchFamily="18" charset="0"/>
                <a:ea typeface="Arial-Rounded" pitchFamily="34" charset="0"/>
                <a:cs typeface="Times New Roman" panose="02020603050405020304" pitchFamily="18" charset="0"/>
              </a:rPr>
              <a:t> em thấy rất thích.</a:t>
            </a:r>
            <a:r>
              <a:rPr lang="en-US" sz="2700" b="1" dirty="0">
                <a:solidFill>
                  <a:srgbClr val="002060"/>
                </a:solidFill>
                <a:latin typeface="Times New Roman" panose="02020603050405020304" pitchFamily="18" charset="0"/>
                <a:ea typeface="Arial-Rounded" pitchFamily="34" charset="0"/>
                <a:cs typeface="Times New Roman" panose="02020603050405020304" pitchFamily="18" charset="0"/>
              </a:rPr>
              <a:t> Em sẽ giữ gìn cẩn thận để có thể tô được nhiều bức tranh đẹp.</a:t>
            </a:r>
            <a:endParaRPr lang="vi-VN" sz="2700" b="1" dirty="0">
              <a:solidFill>
                <a:srgbClr val="002060"/>
              </a:solidFill>
              <a:latin typeface="Times New Roman" panose="02020603050405020304" pitchFamily="18" charset="0"/>
              <a:ea typeface="Arial-Rounded" pitchFamily="34" charset="0"/>
              <a:cs typeface="Times New Roman" panose="02020603050405020304" pitchFamily="18" charset="0"/>
            </a:endParaRPr>
          </a:p>
        </p:txBody>
      </p:sp>
      <p:grpSp>
        <p:nvGrpSpPr>
          <p:cNvPr id="3" name="Group 2"/>
          <p:cNvGrpSpPr/>
          <p:nvPr/>
        </p:nvGrpSpPr>
        <p:grpSpPr>
          <a:xfrm>
            <a:off x="2149960" y="-52310"/>
            <a:ext cx="4844080" cy="1257985"/>
            <a:chOff x="3759267" y="334167"/>
            <a:chExt cx="5621970" cy="1403180"/>
          </a:xfrm>
        </p:grpSpPr>
        <p:sp>
          <p:nvSpPr>
            <p:cNvPr id="5" name="Cloud Callout 4"/>
            <p:cNvSpPr/>
            <p:nvPr/>
          </p:nvSpPr>
          <p:spPr>
            <a:xfrm>
              <a:off x="3759267" y="334167"/>
              <a:ext cx="5621970" cy="1403180"/>
            </a:xfrm>
            <a:prstGeom prst="cloudCallout">
              <a:avLst>
                <a:gd name="adj1" fmla="val -59859"/>
                <a:gd name="adj2" fmla="val 39896"/>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4223658" y="688205"/>
              <a:ext cx="4919221" cy="652269"/>
            </a:xfrm>
            <a:prstGeom prst="rect">
              <a:avLst/>
            </a:prstGeom>
            <a:noFill/>
            <a:ln>
              <a:noFill/>
            </a:ln>
          </p:spPr>
          <p:txBody>
            <a:bodyPr wrap="square" rtlCol="0">
              <a:spAutoFit/>
            </a:bodyPr>
            <a:lstStyle/>
            <a:p>
              <a:pPr algn="ct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Đoạn</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văn tham khảo</a:t>
              </a:r>
            </a:p>
          </p:txBody>
        </p:sp>
      </p:grpSp>
    </p:spTree>
    <p:extLst>
      <p:ext uri="{BB962C8B-B14F-4D97-AF65-F5344CB8AC3E}">
        <p14:creationId xmlns:p14="http://schemas.microsoft.com/office/powerpoint/2010/main" val="589369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305C553B-76D6-40C2-9444-290FF0CAAE6A}"/>
              </a:ext>
            </a:extLst>
          </p:cNvPr>
          <p:cNvSpPr txBox="1"/>
          <p:nvPr/>
        </p:nvSpPr>
        <p:spPr>
          <a:xfrm>
            <a:off x="312655" y="469768"/>
            <a:ext cx="8518689" cy="5185522"/>
          </a:xfrm>
          <a:prstGeom prst="rect">
            <a:avLst/>
          </a:prstGeom>
          <a:noFill/>
        </p:spPr>
        <p:txBody>
          <a:bodyPr wrap="square" rtlCol="0">
            <a:spAutoFit/>
          </a:bodyPr>
          <a:lstStyle/>
          <a:p>
            <a:pPr>
              <a:lnSpc>
                <a:spcPct val="150000"/>
              </a:lnSpc>
            </a:pP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dịp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mua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mới</a:t>
            </a:r>
            <a:r>
              <a:rPr lang="en-US" sz="2800" dirty="0">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Hộp</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sáp</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màu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có</a:t>
            </a:r>
            <a:r>
              <a:rPr lang="en-US" sz="2800" dirty="0">
                <a:solidFill>
                  <a:srgbClr val="FF0000"/>
                </a:solidFill>
                <a:latin typeface="Times New Roman" panose="02020603050405020304" pitchFamily="18" charset="0"/>
                <a:cs typeface="Times New Roman" panose="02020603050405020304" pitchFamily="18" charset="0"/>
              </a:rPr>
              <a:t> 12 </a:t>
            </a:r>
            <a:r>
              <a:rPr lang="en-US" sz="2800" dirty="0" err="1">
                <a:solidFill>
                  <a:srgbClr val="FF0000"/>
                </a:solidFill>
                <a:latin typeface="Times New Roman" panose="02020603050405020304" pitchFamily="18" charset="0"/>
                <a:cs typeface="Times New Roman" panose="02020603050405020304" pitchFamily="18" charset="0"/>
              </a:rPr>
              <a:t>chiếc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mỗi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chiếc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bút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dài</a:t>
            </a:r>
            <a:r>
              <a:rPr lang="en-US" sz="2800" dirty="0">
                <a:solidFill>
                  <a:srgbClr val="FF0000"/>
                </a:solidFill>
                <a:latin typeface="Times New Roman" panose="02020603050405020304" pitchFamily="18" charset="0"/>
                <a:cs typeface="Times New Roman" panose="02020603050405020304" pitchFamily="18" charset="0"/>
              </a:rPr>
              <a:t> 7 cm, thon </a:t>
            </a:r>
            <a:r>
              <a:rPr lang="en-US" sz="2800" dirty="0" err="1">
                <a:solidFill>
                  <a:srgbClr val="FF0000"/>
                </a:solidFill>
                <a:latin typeface="Times New Roman" panose="02020603050405020304" pitchFamily="18" charset="0"/>
                <a:cs typeface="Times New Roman" panose="02020603050405020304" pitchFamily="18" charset="0"/>
              </a:rPr>
              <a:t>thon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như</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chiếc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đũa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Nó</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được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làm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bằng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sáp</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00B0F0"/>
                </a:solidFill>
                <a:latin typeface="Times New Roman" panose="02020603050405020304" pitchFamily="18" charset="0"/>
                <a:cs typeface="Times New Roman" panose="02020603050405020304" pitchFamily="18" charset="0"/>
              </a:rPr>
              <a:t>Mỗi</a:t>
            </a:r>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a:solidFill>
                  <a:srgbClr val="00B0F0"/>
                </a:solidFill>
                <a:latin typeface="Times New Roman" panose="02020603050405020304" pitchFamily="18" charset="0"/>
                <a:cs typeface="Times New Roman" panose="02020603050405020304" pitchFamily="18" charset="0"/>
              </a:rPr>
              <a:t>chiếc</a:t>
            </a:r>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a:solidFill>
                  <a:srgbClr val="00B0F0"/>
                </a:solidFill>
                <a:latin typeface="Times New Roman" panose="02020603050405020304" pitchFamily="18" charset="0"/>
                <a:cs typeface="Times New Roman" panose="02020603050405020304" pitchFamily="18" charset="0"/>
              </a:rPr>
              <a:t>bút</a:t>
            </a:r>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a:solidFill>
                  <a:srgbClr val="00B0F0"/>
                </a:solidFill>
                <a:latin typeface="Times New Roman" panose="02020603050405020304" pitchFamily="18" charset="0"/>
                <a:cs typeface="Times New Roman" panose="02020603050405020304" pitchFamily="18" charset="0"/>
              </a:rPr>
              <a:t>sáp</a:t>
            </a:r>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a:solidFill>
                  <a:srgbClr val="00B0F0"/>
                </a:solidFill>
                <a:latin typeface="Times New Roman" panose="02020603050405020304" pitchFamily="18" charset="0"/>
                <a:cs typeface="Times New Roman" panose="02020603050405020304" pitchFamily="18" charset="0"/>
              </a:rPr>
              <a:t>lại</a:t>
            </a:r>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a:solidFill>
                  <a:srgbClr val="00B0F0"/>
                </a:solidFill>
                <a:latin typeface="Times New Roman" panose="02020603050405020304" pitchFamily="18" charset="0"/>
                <a:cs typeface="Times New Roman" panose="02020603050405020304" pitchFamily="18" charset="0"/>
              </a:rPr>
              <a:t>có</a:t>
            </a:r>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a:solidFill>
                  <a:srgbClr val="00B0F0"/>
                </a:solidFill>
                <a:latin typeface="Times New Roman" panose="02020603050405020304" pitchFamily="18" charset="0"/>
                <a:cs typeface="Times New Roman" panose="02020603050405020304" pitchFamily="18" charset="0"/>
              </a:rPr>
              <a:t>một</a:t>
            </a:r>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a:solidFill>
                  <a:srgbClr val="00B0F0"/>
                </a:solidFill>
                <a:latin typeface="Times New Roman" panose="02020603050405020304" pitchFamily="18" charset="0"/>
                <a:cs typeface="Times New Roman" panose="02020603050405020304" pitchFamily="18" charset="0"/>
              </a:rPr>
              <a:t>màu</a:t>
            </a:r>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a:solidFill>
                  <a:srgbClr val="00B0F0"/>
                </a:solidFill>
                <a:latin typeface="Times New Roman" panose="02020603050405020304" pitchFamily="18" charset="0"/>
                <a:cs typeface="Times New Roman" panose="02020603050405020304" pitchFamily="18" charset="0"/>
              </a:rPr>
              <a:t>khác</a:t>
            </a:r>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a:solidFill>
                  <a:srgbClr val="00B0F0"/>
                </a:solidFill>
                <a:latin typeface="Times New Roman" panose="02020603050405020304" pitchFamily="18" charset="0"/>
                <a:cs typeface="Times New Roman" panose="02020603050405020304" pitchFamily="18" charset="0"/>
              </a:rPr>
              <a:t>nhau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bút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bút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cs typeface="Times New Roman" panose="02020603050405020304" pitchFamily="18" charset="0"/>
              </a:rPr>
              <a:t> cam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Nhờ</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bút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đẹp</a:t>
            </a:r>
            <a:r>
              <a:rPr lang="en-US" sz="2800" dirty="0">
                <a:latin typeface="Times New Roman" panose="02020603050405020304" pitchFamily="18" charset="0"/>
                <a:cs typeface="Times New Roman" panose="02020603050405020304" pitchFamily="18" charset="0"/>
              </a:rPr>
              <a:t>. Ai ai </a:t>
            </a:r>
            <a:r>
              <a:rPr lang="en-US" sz="2800" dirty="0" err="1">
                <a:latin typeface="Times New Roman" panose="02020603050405020304" pitchFamily="18" charset="0"/>
                <a:cs typeface="Times New Roman" panose="02020603050405020304" pitchFamily="18" charset="0"/>
              </a:rPr>
              <a:t>cũng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khen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rỡ</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06033498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1073</TotalTime>
  <Words>714</Words>
  <Application>Microsoft Office PowerPoint</Application>
  <PresentationFormat>On-screen Show (4:3)</PresentationFormat>
  <Paragraphs>60</Paragraphs>
  <Slides>14</Slides>
  <Notes>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14</vt:i4>
      </vt:variant>
    </vt:vector>
  </HeadingPairs>
  <TitlesOfParts>
    <vt:vector size="22" baseType="lpstr">
      <vt:lpstr>Arial</vt:lpstr>
      <vt:lpstr>Calibri</vt:lpstr>
      <vt:lpstr>Calibri Light</vt:lpstr>
      <vt:lpstr>iCiel Cadena</vt:lpstr>
      <vt:lpstr>iCiel Crocante</vt:lpstr>
      <vt:lpstr>Times New Roman</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202</cp:revision>
  <dcterms:created xsi:type="dcterms:W3CDTF">2021-05-29T04:05:18Z</dcterms:created>
  <dcterms:modified xsi:type="dcterms:W3CDTF">2023-10-20T02:36:46Z</dcterms:modified>
</cp:coreProperties>
</file>