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56" r:id="rId4"/>
    <p:sldId id="264" r:id="rId5"/>
    <p:sldId id="287" r:id="rId6"/>
    <p:sldId id="295" r:id="rId7"/>
    <p:sldId id="286" r:id="rId8"/>
    <p:sldId id="296" r:id="rId9"/>
    <p:sldId id="283" r:id="rId10"/>
    <p:sldId id="284" r:id="rId11"/>
    <p:sldId id="289" r:id="rId12"/>
    <p:sldId id="290" r:id="rId13"/>
    <p:sldId id="291" r:id="rId14"/>
    <p:sldId id="292" r:id="rId15"/>
    <p:sldId id="285" r:id="rId16"/>
    <p:sldId id="288" r:id="rId17"/>
    <p:sldId id="297" r:id="rId18"/>
    <p:sldId id="29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5" d="100"/>
          <a:sy n="65" d="100"/>
        </p:scale>
        <p:origin x="11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34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427985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13/11/2022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13/11/2022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84" y="560439"/>
            <a:ext cx="10935451" cy="4889129"/>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508" y="368670"/>
            <a:ext cx="1345780" cy="1342143"/>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48" y="-85461"/>
            <a:ext cx="2148261" cy="215826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5825684"/>
            <a:ext cx="11710219" cy="1032316"/>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705140" y="2080798"/>
            <a:ext cx="10859575" cy="187743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TẬP</a:t>
            </a:r>
          </a:p>
          <a:p>
            <a:pPr algn="ct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VĂN KỂ VỀ MỘT GIỜ RA CHƠI ( 91)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970958" y="815997"/>
            <a:ext cx="2454500"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11</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262955"/>
          </a:xfrm>
          <a:prstGeom prst="rect">
            <a:avLst/>
          </a:prstGeom>
        </p:spPr>
      </p:pic>
      <p:sp>
        <p:nvSpPr>
          <p:cNvPr id="7" name="Rectangle 6"/>
          <p:cNvSpPr/>
          <p:nvPr/>
        </p:nvSpPr>
        <p:spPr>
          <a:xfrm>
            <a:off x="1944703" y="1597643"/>
            <a:ext cx="8789692" cy="4269887"/>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và các bạn thường chơi trò chơi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cs typeface="Times New Roman" panose="02020603050405020304" pitchFamily="18" charset="0"/>
              </a:rPr>
              <a:t>Em thường cùng các bạn chơi đá cầu.</a:t>
            </a:r>
          </a:p>
          <a:p>
            <a:pPr marL="457200" indent="-457200" algn="just">
              <a:lnSpc>
                <a:spcPct val="200000"/>
              </a:lnSpc>
              <a:buFontTx/>
              <a:buChar char="-"/>
            </a:pPr>
            <a:r>
              <a:rPr lang="vi-VN" sz="2800" b="1" dirty="0">
                <a:solidFill>
                  <a:srgbClr val="7030A0"/>
                </a:solidFill>
                <a:latin typeface="Times New Roman" panose="02020603050405020304" pitchFamily="18" charset="0"/>
                <a:cs typeface="Times New Roman" panose="02020603050405020304" pitchFamily="18" charset="0"/>
              </a:rPr>
              <a:t>Giờ ra chơi, em thường rủ các bạn chơi nhảy dây.</a:t>
            </a:r>
            <a:endParaRPr lang="en-US" sz="2800" b="1" dirty="0">
              <a:solidFill>
                <a:srgbClr val="7030A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688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4267802"/>
          </a:xfrm>
          <a:prstGeom prst="rect">
            <a:avLst/>
          </a:prstGeom>
        </p:spPr>
      </p:pic>
      <p:sp>
        <p:nvSpPr>
          <p:cNvPr id="7" name="Rectangle 6"/>
          <p:cNvSpPr/>
          <p:nvPr/>
        </p:nvSpPr>
        <p:spPr>
          <a:xfrm>
            <a:off x="1928628" y="1360613"/>
            <a:ext cx="8099183" cy="4269887"/>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nhất</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ea typeface="Arial-Rounded" pitchFamily="34" charset="0"/>
                <a:cs typeface="Times New Roman" panose="02020603050405020304" pitchFamily="18" charset="0"/>
              </a:rPr>
              <a:t>Trong các trò chơi, em thích nhất là trò chơi đá cầu.</a:t>
            </a:r>
          </a:p>
          <a:p>
            <a:pPr marL="457200" indent="-457200" algn="just">
              <a:lnSpc>
                <a:spcPct val="200000"/>
              </a:lnSpc>
              <a:buFontTx/>
              <a:buChar char="-"/>
            </a:pP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Trong các trò chơi, em thích chơi nhảy dây nhất.</a:t>
            </a:r>
          </a:p>
          <a:p>
            <a:pPr marL="457200" indent="-457200" algn="just">
              <a:lnSpc>
                <a:spcPct val="200000"/>
              </a:lnSpc>
              <a:buFontTx/>
              <a:buChar char="-"/>
            </a:pPr>
            <a:endParaRPr lang="en-US" sz="2800" b="1" dirty="0">
              <a:solidFill>
                <a:srgbClr val="0082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4566816"/>
            <a:ext cx="1165596" cy="1522039"/>
          </a:xfrm>
          <a:prstGeom prst="rect">
            <a:avLst/>
          </a:prstGeom>
          <a:noFill/>
          <a:ln w="9525">
            <a:noFill/>
          </a:ln>
        </p:spPr>
      </p:pic>
      <p:pic>
        <p:nvPicPr>
          <p:cNvPr id="9" name="图片 8"/>
          <p:cNvPicPr>
            <a:picLocks noChangeAspect="1"/>
          </p:cNvPicPr>
          <p:nvPr/>
        </p:nvPicPr>
        <p:blipFill>
          <a:blip r:embed="rId4"/>
          <a:stretch>
            <a:fillRect/>
          </a:stretch>
        </p:blipFill>
        <p:spPr>
          <a:xfrm>
            <a:off x="10626683" y="4762907"/>
            <a:ext cx="1035150" cy="1430227"/>
          </a:xfrm>
          <a:prstGeom prst="rect">
            <a:avLst/>
          </a:prstGeom>
          <a:noFill/>
          <a:ln w="9525">
            <a:noFill/>
          </a:ln>
        </p:spPr>
      </p:pic>
    </p:spTree>
    <p:extLst>
      <p:ext uri="{BB962C8B-B14F-4D97-AF65-F5344CB8AC3E}">
        <p14:creationId xmlns:p14="http://schemas.microsoft.com/office/powerpoint/2010/main" val="4065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856" y="1224243"/>
            <a:ext cx="8898288" cy="4864612"/>
          </a:xfrm>
          <a:prstGeom prst="rect">
            <a:avLst/>
          </a:prstGeom>
        </p:spPr>
      </p:pic>
      <p:sp>
        <p:nvSpPr>
          <p:cNvPr id="7" name="Rectangle 6"/>
          <p:cNvSpPr/>
          <p:nvPr/>
        </p:nvSpPr>
        <p:spPr>
          <a:xfrm>
            <a:off x="1799560" y="1597643"/>
            <a:ext cx="8563640" cy="5254772"/>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cảm thấy thế nào sau mỗi giờ ra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ea typeface="Arial-Rounded" pitchFamily="34" charset="0"/>
                <a:cs typeface="Times New Roman" panose="02020603050405020304" pitchFamily="18" charset="0"/>
              </a:rPr>
              <a:t>Sau giờ ra chơi, em cảm thấy tinh thần thoải mái, cơ thể khỏe mạnh hẳn lên.</a:t>
            </a:r>
          </a:p>
          <a:p>
            <a:pPr marL="457200" indent="-457200" algn="just">
              <a:lnSpc>
                <a:spcPct val="200000"/>
              </a:lnSpc>
              <a:buFontTx/>
              <a:buChar char="-"/>
            </a:pP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Giờ</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ra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tuy</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ngắn</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 nhưng</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giúp</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chúng</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cảm thấy thật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thư</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giãn</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 và </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thoải</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mái</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a:t>
            </a:r>
            <a:endParaRPr lang="vi-VN" sz="2800" b="1" dirty="0">
              <a:solidFill>
                <a:srgbClr val="7030A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52280" y="3801667"/>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529174" y="4009518"/>
            <a:ext cx="1504954" cy="2079337"/>
          </a:xfrm>
          <a:prstGeom prst="rect">
            <a:avLst/>
          </a:prstGeom>
          <a:noFill/>
          <a:ln w="9525">
            <a:noFill/>
          </a:ln>
        </p:spPr>
      </p:pic>
    </p:spTree>
    <p:extLst>
      <p:ext uri="{BB962C8B-B14F-4D97-AF65-F5344CB8AC3E}">
        <p14:creationId xmlns:p14="http://schemas.microsoft.com/office/powerpoint/2010/main" val="31128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248" y="1257983"/>
            <a:ext cx="11593670" cy="4856842"/>
          </a:xfrm>
          <a:prstGeom prst="rect">
            <a:avLst/>
          </a:prstGeom>
        </p:spPr>
        <p:txBody>
          <a:bodyPr wrap="square">
            <a:spAutoFit/>
          </a:bodyPr>
          <a:lstStyle/>
          <a:p>
            <a:pPr algn="just">
              <a:lnSpc>
                <a:spcPct val="150000"/>
              </a:lnSpc>
            </a:pP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Tùng! Tùng! Tùng! Ba hồi trống báo hiệu giờ ra chơi đã đến. Các em đứng lên chào cô rồi ùa ra sân, như một đàn ong vỡ tổ. Tiếng nói, tiếng cười đùa</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vang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khắp</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sân</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trường</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Có bạn thì nô đùa, chạy nhảy, có bạn thì ngồi ở ghế đá đọc truyện hoặc cùng nhau nói chuyện rất vui vẻ.</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các</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bạn</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nhảy</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dây</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Chúng</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vui</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 Tiếng trống báo giờ vào học đã điểm.</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Giờ ra chơi trôi qua nhanh chóng</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nhưng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giúp chúng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cảm thấy thật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thư</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giãn</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 và </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thoải</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mái</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nvGrpSpPr>
          <p:cNvPr id="5" name="Group 4"/>
          <p:cNvGrpSpPr/>
          <p:nvPr/>
        </p:nvGrpSpPr>
        <p:grpSpPr>
          <a:xfrm>
            <a:off x="3122404" y="0"/>
            <a:ext cx="5907297" cy="1257985"/>
            <a:chOff x="3654509" y="334167"/>
            <a:chExt cx="5726728"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54509" y="709621"/>
              <a:ext cx="5428633" cy="652269"/>
            </a:xfrm>
            <a:prstGeom prst="rect">
              <a:avLst/>
            </a:prstGeom>
            <a:noFill/>
            <a:ln>
              <a:noFill/>
            </a:ln>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0592A96-6708-4FBB-B7A6-832D2D87A994}"/>
                  </a:ext>
                </a:extLst>
              </p:cNvPr>
              <p:cNvGraphicFramePr>
                <a:graphicFrameLocks noChangeAspect="1"/>
              </p:cNvGraphicFramePr>
              <p:nvPr>
                <p:extLst>
                  <p:ext uri="{D42A27DB-BD31-4B8C-83A1-F6EECF244321}">
                    <p14:modId xmlns:p14="http://schemas.microsoft.com/office/powerpoint/2010/main" val="665302733"/>
                  </p:ext>
                </p:extLst>
              </p:nvPr>
            </p:nvGraphicFramePr>
            <p:xfrm>
              <a:off x="-3752850" y="5276850"/>
              <a:ext cx="3048000" cy="1714500"/>
            </p:xfrm>
            <a:graphic>
              <a:graphicData uri="http://schemas.microsoft.com/office/powerpoint/2016/slidezoom">
                <pslz:sldZm>
                  <pslz:sldZmObj sldId="288" cId="339454721">
                    <pslz:zmPr id="{A96E5E65-3F70-4D24-83E7-0DDA918BF1AC}"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F0592A96-6708-4FBB-B7A6-832D2D87A994}"/>
                  </a:ext>
                </a:extLst>
              </p:cNvPr>
              <p:cNvPicPr>
                <a:picLocks noGrp="1" noRot="1" noChangeAspect="1" noMove="1" noResize="1" noEditPoints="1" noAdjustHandles="1" noChangeArrowheads="1" noChangeShapeType="1"/>
              </p:cNvPicPr>
              <p:nvPr/>
            </p:nvPicPr>
            <p:blipFill>
              <a:blip r:embed="rId4"/>
              <a:stretch>
                <a:fillRect/>
              </a:stretch>
            </p:blipFill>
            <p:spPr>
              <a:xfrm>
                <a:off x="-3752850" y="52768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482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145" y="1232591"/>
            <a:ext cx="11181348" cy="4042453"/>
          </a:xfrm>
          <a:prstGeom prst="rect">
            <a:avLst/>
          </a:prstGeom>
        </p:spPr>
        <p:txBody>
          <a:bodyPr wrap="square">
            <a:spAutoFit/>
          </a:bodyPr>
          <a:lstStyle/>
          <a:p>
            <a:pPr algn="just">
              <a:lnSpc>
                <a:spcPct val="150000"/>
              </a:lnSpc>
            </a:pP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Arial-Rounded" pitchFamily="34" charset="0"/>
                <a:cs typeface="Times New Roman" panose="02020603050405020304" pitchFamily="18" charset="0"/>
              </a:rPr>
              <a:t>T</a:t>
            </a:r>
            <a:r>
              <a:rPr lang="vi-VN" sz="2400" b="1" dirty="0">
                <a:solidFill>
                  <a:srgbClr val="002060"/>
                </a:solidFill>
                <a:latin typeface="Times New Roman" panose="02020603050405020304" pitchFamily="18" charset="0"/>
                <a:ea typeface="Arial-Rounded" pitchFamily="34" charset="0"/>
                <a:cs typeface="Times New Roman" panose="02020603050405020304" pitchFamily="18" charset="0"/>
              </a:rPr>
              <a:t>iếng trống vang lên báo hiệu giờ ra chơi đã đến. Sân trường lúc này nhộn nhịp hẳn lên. Các bạn nam chơi đá cầu. Những quả cầu xanh, đỏ, trắng, vàng được bay lên, bay xuống trông rất thích mắt. Các bạn nữ chơi nhảy dây. Những sợi dây cứ nhịp nhàng lên xuống theo nhịp chân của các bạn nữ. Dưới gốc cây có từng nhóm các bạn chuyện trò rất vui vẻ. Trong các trò chơi, em thích nhất là trò chơi đá cầu. Trò chơi này rèn luyện cho em thể lực khỏe mạnh và nhanh mắt nhanh chân. Sau giờ ra chơi, em cảm thấy tinh thần thoải mái, cơ thể khỏe mạnh hẳn lên.</a:t>
            </a:r>
          </a:p>
        </p:txBody>
      </p:sp>
      <p:sp>
        <p:nvSpPr>
          <p:cNvPr id="3" name="TextBox 2">
            <a:extLst>
              <a:ext uri="{FF2B5EF4-FFF2-40B4-BE49-F238E27FC236}">
                <a16:creationId xmlns:a16="http://schemas.microsoft.com/office/drawing/2014/main" id="{C8A89A90-E054-4F33-8E86-56D841A86EA8}"/>
              </a:ext>
            </a:extLst>
          </p:cNvPr>
          <p:cNvSpPr txBox="1"/>
          <p:nvPr/>
        </p:nvSpPr>
        <p:spPr>
          <a:xfrm>
            <a:off x="4193716" y="647816"/>
            <a:ext cx="4035884" cy="584775"/>
          </a:xfrm>
          <a:prstGeom prst="rect">
            <a:avLst/>
          </a:prstGeom>
          <a:noFill/>
          <a:ln>
            <a:noFill/>
          </a:ln>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spTree>
    <p:extLst>
      <p:ext uri="{BB962C8B-B14F-4D97-AF65-F5344CB8AC3E}">
        <p14:creationId xmlns:p14="http://schemas.microsoft.com/office/powerpoint/2010/main" val="3394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610678" y="827691"/>
            <a:ext cx="75079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699351" y="1801285"/>
            <a:ext cx="10187293" cy="4504265"/>
            <a:chOff x="774356" y="888444"/>
            <a:chExt cx="10187293" cy="450426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4869489"/>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21"/>
          <p:cNvGrpSpPr/>
          <p:nvPr/>
        </p:nvGrpSpPr>
        <p:grpSpPr>
          <a:xfrm>
            <a:off x="926082" y="3043039"/>
            <a:ext cx="1085297" cy="954107"/>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7" name="TextBox 6">
            <a:extLst>
              <a:ext uri="{FF2B5EF4-FFF2-40B4-BE49-F238E27FC236}">
                <a16:creationId xmlns:a16="http://schemas.microsoft.com/office/drawing/2014/main" id="{4F82639A-F8EE-5A3D-E98A-B5F7F63446A8}"/>
              </a:ext>
            </a:extLst>
          </p:cNvPr>
          <p:cNvSpPr txBox="1"/>
          <p:nvPr/>
        </p:nvSpPr>
        <p:spPr>
          <a:xfrm>
            <a:off x="2031457" y="2055661"/>
            <a:ext cx="9164765" cy="53059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hoạt động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6F6BE95-E5E2-2BAF-3084-16639F442F8A}"/>
              </a:ext>
            </a:extLst>
          </p:cNvPr>
          <p:cNvSpPr txBox="1"/>
          <p:nvPr/>
        </p:nvSpPr>
        <p:spPr>
          <a:xfrm>
            <a:off x="2011379" y="3266382"/>
            <a:ext cx="92957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Viế</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đoạn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3 - 4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giờ</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ra</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chơi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ở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trường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em</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6994836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53984" y="908712"/>
            <a:ext cx="3196314" cy="923330"/>
          </a:xfrm>
          <a:prstGeom prst="rect">
            <a:avLst/>
          </a:prstGeom>
          <a:noFill/>
        </p:spPr>
        <p:txBody>
          <a:bodyPr wrap="square" rtlCol="0">
            <a:spAutoFit/>
          </a:bodyPr>
          <a:lstStyle/>
          <a:p>
            <a:r>
              <a:rPr lang="vi-VN"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 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4" name="TextBox 33">
            <a:extLst>
              <a:ext uri="{FF2B5EF4-FFF2-40B4-BE49-F238E27FC236}">
                <a16:creationId xmlns:a16="http://schemas.microsoft.com/office/drawing/2014/main" id="{D4F928FB-968A-4666-9173-178A617D7C9E}"/>
              </a:ext>
            </a:extLst>
          </p:cNvPr>
          <p:cNvSpPr txBox="1"/>
          <p:nvPr/>
        </p:nvSpPr>
        <p:spPr>
          <a:xfrm>
            <a:off x="2067220" y="2313858"/>
            <a:ext cx="9819979" cy="1384995"/>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Viết lại đoạn văn kể về giờ ra chơi ở sân trường em</a:t>
            </a:r>
          </a:p>
          <a:p>
            <a:endParaRPr lang="en-US" sz="2800" b="1" dirty="0">
              <a:solidFill>
                <a:srgbClr val="002060"/>
              </a:solidFill>
              <a:latin typeface="Times New Roman" panose="02020603050405020304" pitchFamily="18" charset="0"/>
              <a:cs typeface="Times New Roman" panose="02020603050405020304" pitchFamily="18" charset="0"/>
            </a:endParaRPr>
          </a:p>
          <a:p>
            <a:r>
              <a:rPr lang="vi-VN" sz="2800" b="1" dirty="0">
                <a:solidFill>
                  <a:srgbClr val="002060"/>
                </a:solidFill>
                <a:latin typeface="Times New Roman" panose="02020603050405020304" pitchFamily="18" charset="0"/>
                <a:cs typeface="Times New Roman" panose="02020603050405020304" pitchFamily="18" charset="0"/>
              </a:rPr>
              <a:t>Chuẩn bị bài 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3494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610678" y="827691"/>
            <a:ext cx="7507931"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699351" y="1801285"/>
            <a:ext cx="10187293" cy="4504265"/>
            <a:chOff x="774356" y="888444"/>
            <a:chExt cx="10187293" cy="450426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4869489"/>
              <a:ext cx="8905080" cy="523220"/>
            </a:xfrm>
            <a:prstGeom prst="rect">
              <a:avLst/>
            </a:prstGeom>
            <a:noFill/>
          </p:spPr>
          <p:txBody>
            <a:bodyPr wrap="square" rtlCol="0">
              <a:spAutoFit/>
            </a:bodyPr>
            <a:lstStyle/>
            <a:p>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926082" y="3043039"/>
            <a:ext cx="1085297" cy="954107"/>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7" name="TextBox 6">
            <a:extLst>
              <a:ext uri="{FF2B5EF4-FFF2-40B4-BE49-F238E27FC236}">
                <a16:creationId xmlns:a16="http://schemas.microsoft.com/office/drawing/2014/main" id="{4F82639A-F8EE-5A3D-E98A-B5F7F63446A8}"/>
              </a:ext>
            </a:extLst>
          </p:cNvPr>
          <p:cNvSpPr txBox="1"/>
          <p:nvPr/>
        </p:nvSpPr>
        <p:spPr>
          <a:xfrm>
            <a:off x="2031457" y="2055661"/>
            <a:ext cx="9164765" cy="530594"/>
          </a:xfrm>
          <a:prstGeom prst="rect">
            <a:avLst/>
          </a:prstGeom>
          <a:noFill/>
        </p:spPr>
        <p:txBody>
          <a:bodyPr wrap="square">
            <a:spAutoFit/>
          </a:bodyPr>
          <a:lstStyle/>
          <a:p>
            <a:pPr>
              <a:lnSpc>
                <a:spcPct val="107000"/>
              </a:lnSpc>
              <a:spcAft>
                <a:spcPts val="8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vi-VN"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vi-VN"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6F6BE95-E5E2-2BAF-3084-16639F442F8A}"/>
              </a:ext>
            </a:extLst>
          </p:cNvPr>
          <p:cNvSpPr txBox="1"/>
          <p:nvPr/>
        </p:nvSpPr>
        <p:spPr>
          <a:xfrm>
            <a:off x="2011379" y="3266382"/>
            <a:ext cx="9295747" cy="954107"/>
          </a:xfrm>
          <a:prstGeom prst="rect">
            <a:avLst/>
          </a:prstGeom>
          <a:noFill/>
        </p:spPr>
        <p:txBody>
          <a:bodyPr wrap="square">
            <a:spAutoFit/>
          </a:bodyPr>
          <a:lstStyle/>
          <a:p>
            <a:r>
              <a:rPr lang="vi-VN" sz="2800" b="1" dirty="0">
                <a:solidFill>
                  <a:srgbClr val="002060"/>
                </a:solidFill>
                <a:effectLst/>
                <a:latin typeface="Times New Roman" panose="02020603050405020304" pitchFamily="18" charset="0"/>
                <a:ea typeface="Times New Roman" panose="02020603050405020304" pitchFamily="18" charset="0"/>
              </a:rPr>
              <a:t>Viế</a:t>
            </a:r>
            <a:r>
              <a:rPr lang="en-US" sz="2800" b="1" dirty="0">
                <a:solidFill>
                  <a:srgbClr val="002060"/>
                </a:solidFill>
                <a:effectLst/>
                <a:latin typeface="Times New Roman" panose="02020603050405020304" pitchFamily="18" charset="0"/>
                <a:ea typeface="Times New Roman" panose="02020603050405020304" pitchFamily="18" charset="0"/>
              </a:rPr>
              <a:t>t </a:t>
            </a:r>
            <a:r>
              <a:rPr lang="en-US" sz="2800" b="1" dirty="0" err="1">
                <a:solidFill>
                  <a:srgbClr val="002060"/>
                </a:solidFill>
                <a:effectLst/>
                <a:latin typeface="Times New Roman" panose="02020603050405020304" pitchFamily="18" charset="0"/>
                <a:ea typeface="Times New Roman" panose="02020603050405020304" pitchFamily="18" charset="0"/>
              </a:rPr>
              <a:t>được</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đoạn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văn</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từ</a:t>
            </a:r>
            <a:r>
              <a:rPr lang="en-US" sz="2800" b="1" dirty="0">
                <a:solidFill>
                  <a:srgbClr val="002060"/>
                </a:solidFill>
                <a:effectLst/>
                <a:latin typeface="Times New Roman" panose="02020603050405020304" pitchFamily="18" charset="0"/>
                <a:ea typeface="Times New Roman" panose="02020603050405020304" pitchFamily="18" charset="0"/>
              </a:rPr>
              <a:t> 3 - 4 </a:t>
            </a: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về</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một</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giờ</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ra</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chơi</a:t>
            </a:r>
            <a:r>
              <a:rPr lang="en-US" sz="2800" b="1" dirty="0">
                <a:solidFill>
                  <a:srgbClr val="002060"/>
                </a:solidFill>
                <a:effectLst/>
                <a:latin typeface="Times New Roman" panose="02020603050405020304" pitchFamily="18" charset="0"/>
                <a:ea typeface="Times New Roman" panose="02020603050405020304" pitchFamily="18" charset="0"/>
              </a:rPr>
              <a:t> ở </a:t>
            </a:r>
            <a:r>
              <a:rPr lang="en-US" sz="2800" b="1" dirty="0" err="1">
                <a:solidFill>
                  <a:srgbClr val="002060"/>
                </a:solidFill>
                <a:effectLst/>
                <a:latin typeface="Times New Roman" panose="02020603050405020304" pitchFamily="18" charset="0"/>
                <a:ea typeface="Times New Roman" panose="02020603050405020304" pitchFamily="18" charset="0"/>
              </a:rPr>
              <a:t>trường</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em</a:t>
            </a:r>
            <a:endParaRPr lang="en-US" sz="2800" b="1" dirty="0">
              <a:solidFill>
                <a:srgbClr val="002060"/>
              </a:solidFill>
            </a:endParaRP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2800" b="1" dirty="0">
                  <a:solidFill>
                    <a:srgbClr val="008200"/>
                  </a:solidFill>
                  <a:latin typeface="Times New Roman" panose="02020603050405020304" pitchFamily="18" charset="0"/>
                  <a:cs typeface="Times New Roman" panose="02020603050405020304" pitchFamily="18" charset="0"/>
                </a:rPr>
                <a:t>Kể tên một số hoạt động của học </a:t>
              </a:r>
              <a:r>
                <a:rPr lang="en-US" sz="2800" b="1" dirty="0" err="1">
                  <a:solidFill>
                    <a:srgbClr val="008200"/>
                  </a:solidFill>
                  <a:latin typeface="Times New Roman" panose="02020603050405020304" pitchFamily="18" charset="0"/>
                  <a:cs typeface="Times New Roman" panose="02020603050405020304" pitchFamily="18" charset="0"/>
                </a:rPr>
                <a:t>sinh</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trong</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giờ</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ra</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chơi</a:t>
              </a:r>
              <a:r>
                <a:rPr lang="en-US" sz="2800" b="1" dirty="0">
                  <a:solidFill>
                    <a:srgbClr val="008200"/>
                  </a:solidFill>
                  <a:latin typeface="Times New Roman" panose="02020603050405020304" pitchFamily="18" charset="0"/>
                  <a:cs typeface="Times New Roman" panose="02020603050405020304" pitchFamily="18" charset="0"/>
                </a:rPr>
                <a:t> </a:t>
              </a: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grpSp>
        <p:nvGrpSpPr>
          <p:cNvPr id="7" name="Group 6"/>
          <p:cNvGrpSpPr/>
          <p:nvPr/>
        </p:nvGrpSpPr>
        <p:grpSpPr>
          <a:xfrm>
            <a:off x="6351653" y="5131746"/>
            <a:ext cx="2482090" cy="1271511"/>
            <a:chOff x="3759267" y="334167"/>
            <a:chExt cx="5621970" cy="1418267"/>
          </a:xfrm>
        </p:grpSpPr>
        <p:sp>
          <p:nvSpPr>
            <p:cNvPr id="8" name="Cloud Callout 7"/>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8693399" y="5109191"/>
            <a:ext cx="2482090" cy="1422854"/>
          </a:xfrm>
          <a:prstGeom prst="rect">
            <a:avLst/>
          </a:prstGeom>
        </p:spPr>
      </p:pic>
      <p:pic>
        <p:nvPicPr>
          <p:cNvPr id="2" name="Picture 1">
            <a:extLst>
              <a:ext uri="{FF2B5EF4-FFF2-40B4-BE49-F238E27FC236}">
                <a16:creationId xmlns:a16="http://schemas.microsoft.com/office/drawing/2014/main" id="{3BE19157-E536-D4AF-D8CB-21429910FF31}"/>
              </a:ext>
            </a:extLst>
          </p:cNvPr>
          <p:cNvPicPr>
            <a:picLocks noChangeAspect="1"/>
          </p:cNvPicPr>
          <p:nvPr/>
        </p:nvPicPr>
        <p:blipFill>
          <a:blip r:embed="rId4"/>
          <a:stretch>
            <a:fillRect/>
          </a:stretch>
        </p:blipFill>
        <p:spPr>
          <a:xfrm>
            <a:off x="819454" y="1058510"/>
            <a:ext cx="10553091" cy="4050681"/>
          </a:xfrm>
          <a:prstGeom prst="rect">
            <a:avLst/>
          </a:prstGeom>
        </p:spPr>
      </p:pic>
    </p:spTree>
    <p:extLst>
      <p:ext uri="{BB962C8B-B14F-4D97-AF65-F5344CB8AC3E}">
        <p14:creationId xmlns:p14="http://schemas.microsoft.com/office/powerpoint/2010/main" val="30767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842330" cy="548640"/>
            <a:chOff x="238537" y="232458"/>
            <a:chExt cx="10842330" cy="548640"/>
          </a:xfrm>
        </p:grpSpPr>
        <p:sp>
          <p:nvSpPr>
            <p:cNvPr id="13" name="TextBox 12"/>
            <p:cNvSpPr txBox="1"/>
            <p:nvPr/>
          </p:nvSpPr>
          <p:spPr>
            <a:xfrm>
              <a:off x="787177" y="232458"/>
              <a:ext cx="10293690" cy="461665"/>
            </a:xfrm>
            <a:prstGeom prst="rect">
              <a:avLst/>
            </a:prstGeom>
            <a:noFill/>
          </p:spPr>
          <p:txBody>
            <a:bodyPr wrap="square" rtlCol="0">
              <a:spAutoFit/>
            </a:bodyPr>
            <a:lstStyle/>
            <a:p>
              <a:r>
                <a:rPr lang="en-US" sz="2400" b="1" dirty="0">
                  <a:solidFill>
                    <a:srgbClr val="008200"/>
                  </a:solidFill>
                  <a:latin typeface="Times New Roman" panose="02020603050405020304" pitchFamily="18" charset="0"/>
                  <a:cs typeface="Times New Roman" panose="02020603050405020304" pitchFamily="18" charset="0"/>
                </a:rPr>
                <a:t> Kể tên một số hoạt động của học sinh </a:t>
              </a:r>
              <a:r>
                <a:rPr lang="en-US" sz="2400" b="1" dirty="0" err="1">
                  <a:solidFill>
                    <a:srgbClr val="008200"/>
                  </a:solidFill>
                  <a:latin typeface="Times New Roman" panose="02020603050405020304" pitchFamily="18" charset="0"/>
                  <a:cs typeface="Times New Roman" panose="02020603050405020304" pitchFamily="18" charset="0"/>
                </a:rPr>
                <a:t>trong</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giờ</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ra</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chơi</a:t>
              </a:r>
              <a:r>
                <a:rPr lang="en-US" sz="2400" b="1" dirty="0">
                  <a:solidFill>
                    <a:srgbClr val="008200"/>
                  </a:solidFill>
                  <a:latin typeface="Times New Roman" panose="02020603050405020304" pitchFamily="18" charset="0"/>
                  <a:cs typeface="Times New Roman" panose="02020603050405020304" pitchFamily="18" charset="0"/>
                </a:rPr>
                <a:t>.</a:t>
              </a: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2" name="TextBox 1">
            <a:extLst>
              <a:ext uri="{FF2B5EF4-FFF2-40B4-BE49-F238E27FC236}">
                <a16:creationId xmlns:a16="http://schemas.microsoft.com/office/drawing/2014/main" id="{F0C8D923-69A9-37E7-BD60-784BC056644A}"/>
              </a:ext>
            </a:extLst>
          </p:cNvPr>
          <p:cNvSpPr txBox="1"/>
          <p:nvPr/>
        </p:nvSpPr>
        <p:spPr>
          <a:xfrm>
            <a:off x="1301061" y="5118688"/>
            <a:ext cx="1029369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EB164BD1-AFD1-72CD-5F5A-DD428B62A9E4}"/>
              </a:ext>
            </a:extLst>
          </p:cNvPr>
          <p:cNvPicPr>
            <a:picLocks noChangeAspect="1"/>
          </p:cNvPicPr>
          <p:nvPr/>
        </p:nvPicPr>
        <p:blipFill>
          <a:blip r:embed="rId2"/>
          <a:stretch>
            <a:fillRect/>
          </a:stretch>
        </p:blipFill>
        <p:spPr>
          <a:xfrm>
            <a:off x="816406" y="654131"/>
            <a:ext cx="10559187" cy="4133446"/>
          </a:xfrm>
          <a:prstGeom prst="rect">
            <a:avLst/>
          </a:prstGeom>
        </p:spPr>
      </p:pic>
    </p:spTree>
    <p:extLst>
      <p:ext uri="{BB962C8B-B14F-4D97-AF65-F5344CB8AC3E}">
        <p14:creationId xmlns:p14="http://schemas.microsoft.com/office/powerpoint/2010/main" val="25512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 bày thảo luận</a:t>
              </a:r>
            </a:p>
          </p:txBody>
        </p:sp>
      </p:grpSp>
    </p:spTree>
    <p:extLst>
      <p:ext uri="{BB962C8B-B14F-4D97-AF65-F5344CB8AC3E}">
        <p14:creationId xmlns:p14="http://schemas.microsoft.com/office/powerpoint/2010/main" val="22187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842330" cy="548640"/>
            <a:chOff x="238537" y="232458"/>
            <a:chExt cx="10842330" cy="548640"/>
          </a:xfrm>
        </p:grpSpPr>
        <p:sp>
          <p:nvSpPr>
            <p:cNvPr id="13" name="TextBox 12"/>
            <p:cNvSpPr txBox="1"/>
            <p:nvPr/>
          </p:nvSpPr>
          <p:spPr>
            <a:xfrm>
              <a:off x="787177" y="232458"/>
              <a:ext cx="10293690" cy="461665"/>
            </a:xfrm>
            <a:prstGeom prst="rect">
              <a:avLst/>
            </a:prstGeom>
            <a:noFill/>
          </p:spPr>
          <p:txBody>
            <a:bodyPr wrap="square" rtlCol="0">
              <a:spAutoFit/>
            </a:bodyPr>
            <a:lstStyle/>
            <a:p>
              <a:r>
                <a:rPr lang="en-US" sz="2400" b="1" dirty="0">
                  <a:solidFill>
                    <a:srgbClr val="008200"/>
                  </a:solidFill>
                  <a:latin typeface="Times New Roman" panose="02020603050405020304" pitchFamily="18" charset="0"/>
                  <a:cs typeface="Times New Roman" panose="02020603050405020304" pitchFamily="18" charset="0"/>
                </a:rPr>
                <a:t> Kể tên một số hoạt động của học sinh </a:t>
              </a:r>
              <a:r>
                <a:rPr lang="en-US" sz="2400" b="1" dirty="0" err="1">
                  <a:solidFill>
                    <a:srgbClr val="008200"/>
                  </a:solidFill>
                  <a:latin typeface="Times New Roman" panose="02020603050405020304" pitchFamily="18" charset="0"/>
                  <a:cs typeface="Times New Roman" panose="02020603050405020304" pitchFamily="18" charset="0"/>
                </a:rPr>
                <a:t>trong</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giờ</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ra</a:t>
              </a:r>
              <a:r>
                <a:rPr lang="en-US" sz="2400" b="1" dirty="0">
                  <a:solidFill>
                    <a:srgbClr val="008200"/>
                  </a:solidFill>
                  <a:latin typeface="Times New Roman" panose="02020603050405020304" pitchFamily="18" charset="0"/>
                  <a:cs typeface="Times New Roman" panose="02020603050405020304" pitchFamily="18" charset="0"/>
                </a:rPr>
                <a:t> </a:t>
              </a:r>
              <a:r>
                <a:rPr lang="en-US" sz="2400" b="1" dirty="0" err="1">
                  <a:solidFill>
                    <a:srgbClr val="008200"/>
                  </a:solidFill>
                  <a:latin typeface="Times New Roman" panose="02020603050405020304" pitchFamily="18" charset="0"/>
                  <a:cs typeface="Times New Roman" panose="02020603050405020304" pitchFamily="18" charset="0"/>
                </a:rPr>
                <a:t>chơi</a:t>
              </a:r>
              <a:r>
                <a:rPr lang="en-US" sz="2400" b="1" dirty="0">
                  <a:solidFill>
                    <a:srgbClr val="008200"/>
                  </a:solidFill>
                  <a:latin typeface="Times New Roman" panose="02020603050405020304" pitchFamily="18" charset="0"/>
                  <a:cs typeface="Times New Roman" panose="02020603050405020304" pitchFamily="18" charset="0"/>
                </a:rPr>
                <a:t>.</a:t>
              </a: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2" name="TextBox 1">
            <a:extLst>
              <a:ext uri="{FF2B5EF4-FFF2-40B4-BE49-F238E27FC236}">
                <a16:creationId xmlns:a16="http://schemas.microsoft.com/office/drawing/2014/main" id="{F0C8D923-69A9-37E7-BD60-784BC056644A}"/>
              </a:ext>
            </a:extLst>
          </p:cNvPr>
          <p:cNvSpPr txBox="1"/>
          <p:nvPr/>
        </p:nvSpPr>
        <p:spPr>
          <a:xfrm>
            <a:off x="1183074" y="4847373"/>
            <a:ext cx="1029369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pic>
        <p:nvPicPr>
          <p:cNvPr id="4" name="Picture 3" descr="A picture containing indoor, mosquito net, decorated&#10;&#10;Description automatically generated">
            <a:extLst>
              <a:ext uri="{FF2B5EF4-FFF2-40B4-BE49-F238E27FC236}">
                <a16:creationId xmlns:a16="http://schemas.microsoft.com/office/drawing/2014/main" id="{9012DB53-9068-A754-BE33-CF4B44B39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32" y="625632"/>
            <a:ext cx="10552532" cy="4134766"/>
          </a:xfrm>
          <a:prstGeom prst="rect">
            <a:avLst/>
          </a:prstGeom>
        </p:spPr>
      </p:pic>
    </p:spTree>
    <p:extLst>
      <p:ext uri="{BB962C8B-B14F-4D97-AF65-F5344CB8AC3E}">
        <p14:creationId xmlns:p14="http://schemas.microsoft.com/office/powerpoint/2010/main" val="6175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584775"/>
            <a:chOff x="238537" y="232458"/>
            <a:chExt cx="10777433" cy="584775"/>
          </a:xfrm>
        </p:grpSpPr>
        <p:sp>
          <p:nvSpPr>
            <p:cNvPr id="13" name="TextBox 12"/>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a:solidFill>
                    <a:srgbClr val="008200"/>
                  </a:solidFill>
                  <a:latin typeface="Times New Roman" panose="02020603050405020304" pitchFamily="18" charset="0"/>
                  <a:cs typeface="Times New Roman" panose="02020603050405020304" pitchFamily="18" charset="0"/>
                </a:rPr>
                <a:t>Kể tên một số hoạt động của học sinh </a:t>
              </a:r>
              <a:r>
                <a:rPr lang="en-US" sz="2800" b="1" dirty="0" err="1">
                  <a:solidFill>
                    <a:srgbClr val="008200"/>
                  </a:solidFill>
                  <a:latin typeface="Times New Roman" panose="02020603050405020304" pitchFamily="18" charset="0"/>
                  <a:cs typeface="Times New Roman" panose="02020603050405020304" pitchFamily="18" charset="0"/>
                </a:rPr>
                <a:t>trong</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giờ</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ra</a:t>
              </a:r>
              <a:r>
                <a:rPr lang="en-US" sz="2800" b="1" dirty="0">
                  <a:solidFill>
                    <a:srgbClr val="008200"/>
                  </a:solidFill>
                  <a:latin typeface="Times New Roman" panose="02020603050405020304" pitchFamily="18" charset="0"/>
                  <a:cs typeface="Times New Roman" panose="02020603050405020304" pitchFamily="18" charset="0"/>
                </a:rPr>
                <a:t> </a:t>
              </a:r>
              <a:r>
                <a:rPr lang="en-US" sz="2800" b="1" dirty="0" err="1">
                  <a:solidFill>
                    <a:srgbClr val="008200"/>
                  </a:solidFill>
                  <a:latin typeface="Times New Roman" panose="02020603050405020304" pitchFamily="18" charset="0"/>
                  <a:cs typeface="Times New Roman" panose="02020603050405020304" pitchFamily="18" charset="0"/>
                </a:rPr>
                <a:t>chơi</a:t>
              </a:r>
              <a:r>
                <a:rPr lang="en-US" sz="2800" b="1" dirty="0">
                  <a:solidFill>
                    <a:srgbClr val="008200"/>
                  </a:solidFill>
                  <a:latin typeface="Times New Roman" panose="02020603050405020304" pitchFamily="18" charset="0"/>
                  <a:cs typeface="Times New Roman" panose="02020603050405020304" pitchFamily="18" charset="0"/>
                </a:rPr>
                <a:t>.</a:t>
              </a: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sp>
        <p:nvSpPr>
          <p:cNvPr id="2" name="TextBox 1"/>
          <p:cNvSpPr txBox="1"/>
          <p:nvPr/>
        </p:nvSpPr>
        <p:spPr>
          <a:xfrm>
            <a:off x="1183074" y="5249218"/>
            <a:ext cx="965661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Một số hoạt động trong giờ ra chơi: đá cầu, nhảy dây, chơi trốn tìm, chơi mèo đuổi chuột, đánh cầu lông, đọc sách, …</a:t>
            </a:r>
            <a:endParaRPr lang="vi-VN"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641494-5667-9E35-A475-25078E0CC775}"/>
              </a:ext>
            </a:extLst>
          </p:cNvPr>
          <p:cNvPicPr>
            <a:picLocks noChangeAspect="1"/>
          </p:cNvPicPr>
          <p:nvPr/>
        </p:nvPicPr>
        <p:blipFill>
          <a:blip r:embed="rId2"/>
          <a:stretch>
            <a:fillRect/>
          </a:stretch>
        </p:blipFill>
        <p:spPr>
          <a:xfrm>
            <a:off x="1027129" y="928439"/>
            <a:ext cx="10559187" cy="4133446"/>
          </a:xfrm>
          <a:prstGeom prst="rect">
            <a:avLst/>
          </a:prstGeom>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262955"/>
          </a:xfrm>
          <a:prstGeom prst="rect">
            <a:avLst/>
          </a:prstGeom>
        </p:spPr>
      </p:pic>
      <p:sp>
        <p:nvSpPr>
          <p:cNvPr id="7" name="Rectangle 6"/>
          <p:cNvSpPr/>
          <p:nvPr/>
        </p:nvSpPr>
        <p:spPr>
          <a:xfrm>
            <a:off x="1799560" y="1265175"/>
            <a:ext cx="8789692" cy="3539430"/>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Trong giờ ra chơi, em và các bạn thường chơi ở đâu?</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và các bạn thường chơi trò chơi gì?</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thích hoạt động nào nhất?</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cảm thấy thế nào sau mỗi giờ ra chơi?</a:t>
            </a: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41254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1000"/>
                                        <p:tgtEl>
                                          <p:spTgt spid="7">
                                            <p:txEl>
                                              <p:pRg st="1" end="1"/>
                                            </p:txEl>
                                          </p:spTgt>
                                        </p:tgtEl>
                                      </p:cBhvr>
                                    </p:animEffect>
                                    <p:anim calcmode="lin" valueType="num">
                                      <p:cBhvr>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1000"/>
                                        <p:tgtEl>
                                          <p:spTgt spid="7">
                                            <p:txEl>
                                              <p:pRg st="2" end="2"/>
                                            </p:txEl>
                                          </p:spTgt>
                                        </p:tgtEl>
                                      </p:cBhvr>
                                    </p:animEffect>
                                    <p:anim calcmode="lin" valueType="num">
                                      <p:cBhvr>
                                        <p:cTn id="4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1000"/>
                                        <p:tgtEl>
                                          <p:spTgt spid="7">
                                            <p:txEl>
                                              <p:pRg st="3" end="3"/>
                                            </p:txEl>
                                          </p:spTgt>
                                        </p:tgtEl>
                                      </p:cBhvr>
                                    </p:animEffect>
                                    <p:anim calcmode="lin" valueType="num">
                                      <p:cBhvr>
                                        <p:cTn id="4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826791"/>
          </a:xfrm>
          <a:prstGeom prst="rect">
            <a:avLst/>
          </a:prstGeom>
        </p:spPr>
      </p:pic>
      <p:sp>
        <p:nvSpPr>
          <p:cNvPr id="7" name="Rectangle 6"/>
          <p:cNvSpPr/>
          <p:nvPr/>
        </p:nvSpPr>
        <p:spPr>
          <a:xfrm>
            <a:off x="1739942" y="1812401"/>
            <a:ext cx="8637771" cy="3408112"/>
          </a:xfrm>
          <a:prstGeom prst="rect">
            <a:avLst/>
          </a:prstGeom>
        </p:spPr>
        <p:txBody>
          <a:bodyPr wrap="square">
            <a:spAutoFit/>
          </a:bodyPr>
          <a:lstStyle/>
          <a:p>
            <a:pPr marL="457200" indent="-457200">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Trong giờ ra chơi, em và các bạn thường chơi ở </a:t>
            </a:r>
            <a:r>
              <a:rPr lang="en-US" sz="2800" b="1" dirty="0" err="1">
                <a:solidFill>
                  <a:srgbClr val="002060"/>
                </a:solidFill>
                <a:latin typeface="Times New Roman" panose="02020603050405020304" pitchFamily="18" charset="0"/>
                <a:cs typeface="Times New Roman" panose="02020603050405020304" pitchFamily="18" charset="0"/>
              </a:rPr>
              <a:t>đâu</a:t>
            </a:r>
            <a:r>
              <a:rPr lang="en-US" sz="2800" b="1" dirty="0">
                <a:solidFill>
                  <a:srgbClr val="002060"/>
                </a:solidFill>
                <a:latin typeface="Times New Roman" panose="02020603050405020304" pitchFamily="18" charset="0"/>
                <a:cs typeface="Times New Roman" panose="02020603050405020304" pitchFamily="18" charset="0"/>
              </a:rPr>
              <a:t>?</a:t>
            </a:r>
          </a:p>
          <a:p>
            <a:pPr marL="457200" indent="-457200">
              <a:lnSpc>
                <a:spcPct val="200000"/>
              </a:lnSpc>
              <a:buFontTx/>
              <a:buChar char="-"/>
            </a:pPr>
            <a:r>
              <a:rPr lang="vi-VN" sz="2800" b="1" dirty="0">
                <a:solidFill>
                  <a:srgbClr val="008200"/>
                </a:solidFill>
                <a:latin typeface="Times New Roman" panose="02020603050405020304" pitchFamily="18" charset="0"/>
                <a:cs typeface="Times New Roman" panose="02020603050405020304" pitchFamily="18" charset="0"/>
              </a:rPr>
              <a:t>Giờ ra chơi, em thường rủ các bạn chơi trò chơi ở dưới sân trường.</a:t>
            </a:r>
            <a:endParaRPr lang="en-US" sz="2800" b="1" dirty="0">
              <a:solidFill>
                <a:srgbClr val="0082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474053" y="4180844"/>
            <a:ext cx="1504954" cy="2079337"/>
          </a:xfrm>
          <a:prstGeom prst="rect">
            <a:avLst/>
          </a:prstGeom>
          <a:noFill/>
          <a:ln w="9525">
            <a:noFill/>
          </a:ln>
        </p:spPr>
      </p:pic>
    </p:spTree>
    <p:extLst>
      <p:ext uri="{BB962C8B-B14F-4D97-AF65-F5344CB8AC3E}">
        <p14:creationId xmlns:p14="http://schemas.microsoft.com/office/powerpoint/2010/main" val="39354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814</Words>
  <Application>Microsoft Office PowerPoint</Application>
  <PresentationFormat>Widescreen</PresentationFormat>
  <Paragraphs>65</Paragraphs>
  <Slides>17</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210</cp:revision>
  <dcterms:created xsi:type="dcterms:W3CDTF">2021-05-29T04:05:18Z</dcterms:created>
  <dcterms:modified xsi:type="dcterms:W3CDTF">2022-11-13T13:18:28Z</dcterms:modified>
</cp:coreProperties>
</file>