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0"/>
  </p:notesMasterIdLst>
  <p:sldIdLst>
    <p:sldId id="256" r:id="rId4"/>
    <p:sldId id="264" r:id="rId5"/>
    <p:sldId id="271" r:id="rId6"/>
    <p:sldId id="272" r:id="rId7"/>
    <p:sldId id="273" r:id="rId8"/>
    <p:sldId id="274" r:id="rId9"/>
    <p:sldId id="275" r:id="rId10"/>
    <p:sldId id="304" r:id="rId11"/>
    <p:sldId id="278" r:id="rId12"/>
    <p:sldId id="302" r:id="rId13"/>
    <p:sldId id="303" r:id="rId14"/>
    <p:sldId id="301" r:id="rId15"/>
    <p:sldId id="276" r:id="rId16"/>
    <p:sldId id="279" r:id="rId17"/>
    <p:sldId id="305" r:id="rId18"/>
    <p:sldId id="270"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CC3300"/>
    <a:srgbClr val="008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7" autoAdjust="0"/>
    <p:restoredTop sz="93950" autoAdjust="0"/>
  </p:normalViewPr>
  <p:slideViewPr>
    <p:cSldViewPr snapToGrid="0">
      <p:cViewPr varScale="1">
        <p:scale>
          <a:sx n="113" d="100"/>
          <a:sy n="113" d="100"/>
        </p:scale>
        <p:origin x="114" y="1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12/21/2023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10672-AB2C-4B15-8A81-455247B6250E}" type="slidenum">
              <a:rPr lang="en-US" smtClean="0"/>
              <a:t>12</a:t>
            </a:fld>
            <a:endParaRPr lang="en-US"/>
          </a:p>
        </p:txBody>
      </p:sp>
    </p:spTree>
    <p:extLst>
      <p:ext uri="{BB962C8B-B14F-4D97-AF65-F5344CB8AC3E}">
        <p14:creationId xmlns:p14="http://schemas.microsoft.com/office/powerpoint/2010/main" val="800263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3838582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12/21/2023</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12/21/2023</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12/21/2023</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12/21/2023</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12/21/2023</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12/21/2023</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12/21/2023</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12/21/2023</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607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167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45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12/21/2023</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8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711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12/21/2023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050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12/21/2023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46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12/21/2023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283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570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960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101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01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12/21/2023</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280959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12/21/2023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12/21/2023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12/21/2023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12/21/2023</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521980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12/21/2023</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65412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12/21/2023</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66186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12/21/2023</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014026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12/21/2023</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12/21/2023</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12/21/2023</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9" r:id="rId3"/>
    <p:sldLayoutId id="2147483687" r:id="rId4"/>
    <p:sldLayoutId id="2147483686" r:id="rId5"/>
    <p:sldLayoutId id="2147483685" r:id="rId6"/>
    <p:sldLayoutId id="2147483684"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452565"/>
      </p:ext>
    </p:extLst>
  </p:cSld>
  <p:clrMap bg1="lt1" tx1="dk1" bg2="lt2" tx2="dk2" accent1="accent1" accent2="accent2" accent3="accent3" accent4="accent4" accent5="accent5" accent6="accent6" hlink="hlink" folHlink="folHlink"/>
  <p:sldLayoutIdLst>
    <p:sldLayoutId id="2147483661" r:id="rId1"/>
    <p:sldLayoutId id="2147483688"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emf"/><Relationship Id="rId10" Type="http://schemas.openxmlformats.org/officeDocument/2006/relationships/image" Target="../media/image14.png"/><Relationship Id="rId4" Type="http://schemas.openxmlformats.org/officeDocument/2006/relationships/image" Target="../media/image8.emf"/><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emf"/><Relationship Id="rId10" Type="http://schemas.openxmlformats.org/officeDocument/2006/relationships/image" Target="../media/image14.png"/><Relationship Id="rId4" Type="http://schemas.openxmlformats.org/officeDocument/2006/relationships/image" Target="../media/image8.emf"/><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sp>
        <p:nvSpPr>
          <p:cNvPr id="2" name="Rectangle 1"/>
          <p:cNvSpPr/>
          <p:nvPr/>
        </p:nvSpPr>
        <p:spPr>
          <a:xfrm>
            <a:off x="2921000" y="2080798"/>
            <a:ext cx="7548879"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50000"/>
              </a:lnSpc>
            </a:pPr>
            <a:r>
              <a:rPr lang="en-US" sz="2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LUYỆN VIẾT ĐOẠN VĂN </a:t>
            </a:r>
          </a:p>
          <a:p>
            <a:pPr algn="ctr">
              <a:lnSpc>
                <a:spcPct val="150000"/>
              </a:lnSpc>
            </a:pPr>
            <a:r>
              <a:rPr lang="en-US" sz="2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KỂ VỀ VIỆC </a:t>
            </a:r>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ĐÃ LÀM CÙNG NGƯỜI THÂN </a:t>
            </a:r>
            <a:endParaRPr lang="en-US" sz="2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r>
              <a:rPr lang="en-US" sz="2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4889721" y="3202559"/>
            <a:ext cx="3548426" cy="1415772"/>
          </a:xfrm>
          <a:prstGeom prst="rect">
            <a:avLst/>
          </a:prstGeom>
          <a:noFill/>
        </p:spPr>
        <p:txBody>
          <a:bodyPr wrap="square" rtlCol="0">
            <a:spAutoFit/>
          </a:bodyPr>
          <a:lstStyle/>
          <a:p>
            <a:r>
              <a:rPr lang="en-US" altLang="zh-CN" sz="32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Trang 129</a:t>
            </a:r>
          </a:p>
          <a:p>
            <a:endPar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 presetClass="entr" presetSubtype="9"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0-#ppt_w/2"/>
                                          </p:val>
                                        </p:tav>
                                        <p:tav tm="100000">
                                          <p:val>
                                            <p:strVal val="#ppt_x"/>
                                          </p:val>
                                        </p:tav>
                                      </p:tavLst>
                                    </p:anim>
                                    <p:anim calcmode="lin" valueType="num">
                                      <p:cBhvr additive="base">
                                        <p:cTn id="14" dur="500" fill="hold"/>
                                        <p:tgtEl>
                                          <p:spTgt spid="34"/>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ppt_w</p:attrName>
                                        </p:attrNameLst>
                                      </p:cBhvr>
                                      <p:tavLst>
                                        <p:tav tm="0">
                                          <p:val>
                                            <p:fltVal val="0"/>
                                          </p:val>
                                        </p:tav>
                                        <p:tav tm="100000">
                                          <p:val>
                                            <p:strVal val="#ppt_w"/>
                                          </p:val>
                                        </p:tav>
                                      </p:tavLst>
                                    </p:anim>
                                    <p:anim calcmode="lin" valueType="num">
                                      <p:cBhvr>
                                        <p:cTn id="19" dur="500" fill="hold"/>
                                        <p:tgtEl>
                                          <p:spTgt spid="33"/>
                                        </p:tgtEl>
                                        <p:attrNameLst>
                                          <p:attrName>ppt_h</p:attrName>
                                        </p:attrNameLst>
                                      </p:cBhvr>
                                      <p:tavLst>
                                        <p:tav tm="0">
                                          <p:val>
                                            <p:fltVal val="0"/>
                                          </p:val>
                                        </p:tav>
                                        <p:tav tm="100000">
                                          <p:val>
                                            <p:strVal val="#ppt_h"/>
                                          </p:val>
                                        </p:tav>
                                      </p:tavLst>
                                    </p:anim>
                                    <p:animEffect transition="in" filter="fade">
                                      <p:cBhvr>
                                        <p:cTn id="20" dur="500"/>
                                        <p:tgtEl>
                                          <p:spTgt spid="33"/>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p:stCondLst>
                              <p:cond delay="2000"/>
                            </p:stCondLst>
                            <p:childTnLst>
                              <p:par>
                                <p:cTn id="29" presetID="16" presetClass="entr" presetSubtype="21"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267200" y="4546600"/>
            <a:ext cx="635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33103" y="234246"/>
            <a:ext cx="9235950"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Viết 3 – 5 câu kể về một công việc em đã </a:t>
            </a:r>
          </a:p>
          <a:p>
            <a:r>
              <a:rPr lang="en-US" sz="3200" b="1" dirty="0">
                <a:solidFill>
                  <a:srgbClr val="008200"/>
                </a:solidFill>
                <a:latin typeface="Times New Roman" panose="02020603050405020304" pitchFamily="18" charset="0"/>
                <a:cs typeface="Times New Roman" panose="02020603050405020304" pitchFamily="18" charset="0"/>
              </a:rPr>
              <a:t>làm cùng người thân.</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6" name="Oval 15"/>
          <p:cNvSpPr/>
          <p:nvPr/>
        </p:nvSpPr>
        <p:spPr>
          <a:xfrm>
            <a:off x="1183074" y="192466"/>
            <a:ext cx="650029"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pic>
        <p:nvPicPr>
          <p:cNvPr id="17"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4060" y="1268776"/>
            <a:ext cx="8898288" cy="4320447"/>
          </a:xfrm>
          <a:prstGeom prst="rect">
            <a:avLst/>
          </a:prstGeom>
        </p:spPr>
      </p:pic>
      <p:sp>
        <p:nvSpPr>
          <p:cNvPr id="21" name="Rectangle 20"/>
          <p:cNvSpPr/>
          <p:nvPr/>
        </p:nvSpPr>
        <p:spPr>
          <a:xfrm>
            <a:off x="2211009" y="1647893"/>
            <a:ext cx="8789692" cy="6555641"/>
          </a:xfrm>
          <a:prstGeom prst="rect">
            <a:avLst/>
          </a:prstGeom>
        </p:spPr>
        <p:txBody>
          <a:bodyPr wrap="square">
            <a:spAutoFit/>
          </a:bodyPr>
          <a:lstStyle/>
          <a:p>
            <a:pPr marL="457200" algn="just">
              <a:lnSpc>
                <a:spcPct val="150000"/>
              </a:lnSpc>
              <a:buFontTx/>
              <a:buChar char="-"/>
            </a:pP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Em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đã cùng người thân làm việc đó như thế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a:t>
            </a:r>
          </a:p>
          <a:p>
            <a:pPr>
              <a:lnSpc>
                <a:spcPct val="150000"/>
              </a:lnSpc>
            </a:pP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Mẹ</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mua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mớ</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rau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cải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con </a:t>
            </a:r>
            <a:r>
              <a:rPr lang="en-US" sz="2800" b="1" dirty="0" err="1">
                <a:solidFill>
                  <a:srgbClr val="002060"/>
                </a:solidFill>
                <a:latin typeface="Times New Roman" panose="02020603050405020304" pitchFamily="18" charset="0"/>
                <a:cs typeface="Times New Roman" panose="02020603050405020304" pitchFamily="18" charset="0"/>
              </a:rPr>
              <a:t>cá</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chép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giúp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mẹ</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xách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đồ</a:t>
            </a:r>
            <a:r>
              <a:rPr lang="en-US" sz="2800" b="1" dirty="0">
                <a:solidFill>
                  <a:srgbClr val="002060"/>
                </a:solidFill>
                <a:latin typeface="Times New Roman" panose="02020603050405020304" pitchFamily="18" charset="0"/>
                <a:cs typeface="Times New Roman" panose="02020603050405020304" pitchFamily="18" charset="0"/>
              </a:rPr>
              <a:t>.</a:t>
            </a:r>
          </a:p>
          <a:p>
            <a:pPr>
              <a:lnSpc>
                <a:spcPct val="150000"/>
              </a:lnSpc>
            </a:pP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Mẹ</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lấy</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chổi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quét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Mẹ</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đưa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từng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nhát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chổi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nhẹ</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nhàng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quét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chỗ</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nào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chỗ</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ấy</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không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bụi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bẩn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Còn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em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thì</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lau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dọn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bàn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ghế</a:t>
            </a:r>
            <a:r>
              <a:rPr lang="en-US" sz="2800" b="1" dirty="0">
                <a:solidFill>
                  <a:srgbClr val="C00000"/>
                </a:solidFill>
                <a:latin typeface="Times New Roman" panose="02020603050405020304" pitchFamily="18" charset="0"/>
                <a:cs typeface="Times New Roman" panose="02020603050405020304" pitchFamily="18" charset="0"/>
              </a:rPr>
              <a:t>.</a:t>
            </a:r>
          </a:p>
          <a:p>
            <a:pPr>
              <a:lnSpc>
                <a:spcPct val="200000"/>
              </a:lnSpc>
            </a:pPr>
            <a:endParaRPr lang="en-US" sz="2800" b="1" dirty="0">
              <a:solidFill>
                <a:srgbClr val="002060"/>
              </a:solidFill>
              <a:latin typeface="Times New Roman" panose="02020603050405020304" pitchFamily="18" charset="0"/>
              <a:cs typeface="Times New Roman" panose="02020603050405020304" pitchFamily="18" charset="0"/>
            </a:endParaRPr>
          </a:p>
          <a:p>
            <a:pPr>
              <a:lnSpc>
                <a:spcPct val="200000"/>
              </a:lnSpc>
            </a:pPr>
            <a:endParaRPr lang="en-US" sz="2800" b="1" dirty="0">
              <a:solidFill>
                <a:srgbClr val="002060"/>
              </a:solidFill>
              <a:latin typeface="Times New Roman" panose="02020603050405020304" pitchFamily="18" charset="0"/>
              <a:cs typeface="Times New Roman" panose="02020603050405020304" pitchFamily="18" charset="0"/>
            </a:endParaRPr>
          </a:p>
          <a:p>
            <a:pPr marL="457200" indent="-457200" algn="just">
              <a:lnSpc>
                <a:spcPct val="200000"/>
              </a:lnSpc>
              <a:buFontTx/>
              <a:buChar char="-"/>
            </a:pPr>
            <a:endParaRPr lang="en-US" sz="2800" b="1" dirty="0">
              <a:solidFill>
                <a:srgbClr val="002060"/>
              </a:solidFill>
              <a:latin typeface="Times New Roman" panose="02020603050405020304" pitchFamily="18" charset="0"/>
              <a:cs typeface="Times New Roman" panose="02020603050405020304" pitchFamily="18" charset="0"/>
            </a:endParaRPr>
          </a:p>
        </p:txBody>
      </p:sp>
      <p:pic>
        <p:nvPicPr>
          <p:cNvPr id="24" name="图片 7"/>
          <p:cNvPicPr>
            <a:picLocks noChangeAspect="1"/>
          </p:cNvPicPr>
          <p:nvPr/>
        </p:nvPicPr>
        <p:blipFill>
          <a:blip r:embed="rId3"/>
          <a:stretch>
            <a:fillRect/>
          </a:stretch>
        </p:blipFill>
        <p:spPr>
          <a:xfrm>
            <a:off x="-162840" y="5016504"/>
            <a:ext cx="1670928" cy="2181904"/>
          </a:xfrm>
          <a:prstGeom prst="rect">
            <a:avLst/>
          </a:prstGeom>
          <a:noFill/>
          <a:ln w="9525">
            <a:noFill/>
          </a:ln>
        </p:spPr>
      </p:pic>
      <p:pic>
        <p:nvPicPr>
          <p:cNvPr id="25" name="图片 8"/>
          <p:cNvPicPr>
            <a:picLocks noChangeAspect="1"/>
          </p:cNvPicPr>
          <p:nvPr/>
        </p:nvPicPr>
        <p:blipFill>
          <a:blip r:embed="rId4"/>
          <a:stretch>
            <a:fillRect/>
          </a:stretch>
        </p:blipFill>
        <p:spPr>
          <a:xfrm>
            <a:off x="10687046" y="4814190"/>
            <a:ext cx="1504954" cy="2079337"/>
          </a:xfrm>
          <a:prstGeom prst="rect">
            <a:avLst/>
          </a:prstGeom>
          <a:noFill/>
          <a:ln w="9525">
            <a:noFill/>
          </a:ln>
        </p:spPr>
      </p:pic>
    </p:spTree>
    <p:extLst>
      <p:ext uri="{BB962C8B-B14F-4D97-AF65-F5344CB8AC3E}">
        <p14:creationId xmlns:p14="http://schemas.microsoft.com/office/powerpoint/2010/main" val="7598435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2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par>
                                <p:cTn id="25" presetID="2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fade">
                                      <p:cBhvr>
                                        <p:cTn id="32" dur="1000"/>
                                        <p:tgtEl>
                                          <p:spTgt spid="21">
                                            <p:txEl>
                                              <p:pRg st="0" end="0"/>
                                            </p:txEl>
                                          </p:spTgt>
                                        </p:tgtEl>
                                      </p:cBhvr>
                                    </p:animEffect>
                                    <p:anim calcmode="lin" valueType="num">
                                      <p:cBhvr>
                                        <p:cTn id="3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1">
                                            <p:txEl>
                                              <p:pRg st="1" end="1"/>
                                            </p:txEl>
                                          </p:spTgt>
                                        </p:tgtEl>
                                        <p:attrNameLst>
                                          <p:attrName>style.visibility</p:attrName>
                                        </p:attrNameLst>
                                      </p:cBhvr>
                                      <p:to>
                                        <p:strVal val="visible"/>
                                      </p:to>
                                    </p:set>
                                    <p:animEffect transition="in" filter="fade">
                                      <p:cBhvr>
                                        <p:cTn id="39" dur="1000"/>
                                        <p:tgtEl>
                                          <p:spTgt spid="21">
                                            <p:txEl>
                                              <p:pRg st="1" end="1"/>
                                            </p:txEl>
                                          </p:spTgt>
                                        </p:tgtEl>
                                      </p:cBhvr>
                                    </p:animEffect>
                                    <p:anim calcmode="lin" valueType="num">
                                      <p:cBhvr>
                                        <p:cTn id="40"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1">
                                            <p:txEl>
                                              <p:pRg st="2" end="2"/>
                                            </p:txEl>
                                          </p:spTgt>
                                        </p:tgtEl>
                                        <p:attrNameLst>
                                          <p:attrName>style.visibility</p:attrName>
                                        </p:attrNameLst>
                                      </p:cBhvr>
                                      <p:to>
                                        <p:strVal val="visible"/>
                                      </p:to>
                                    </p:set>
                                    <p:animEffect transition="in" filter="fade">
                                      <p:cBhvr>
                                        <p:cTn id="46" dur="1000"/>
                                        <p:tgtEl>
                                          <p:spTgt spid="21">
                                            <p:txEl>
                                              <p:pRg st="2" end="2"/>
                                            </p:txEl>
                                          </p:spTgt>
                                        </p:tgtEl>
                                      </p:cBhvr>
                                    </p:animEffect>
                                    <p:anim calcmode="lin" valueType="num">
                                      <p:cBhvr>
                                        <p:cTn id="47"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267200" y="4546600"/>
            <a:ext cx="635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33103" y="234246"/>
            <a:ext cx="9235950"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Viết 3 – 5 câu kể về một công việc em đã </a:t>
            </a:r>
          </a:p>
          <a:p>
            <a:r>
              <a:rPr lang="en-US" sz="3200" b="1" dirty="0">
                <a:solidFill>
                  <a:srgbClr val="008200"/>
                </a:solidFill>
                <a:latin typeface="Times New Roman" panose="02020603050405020304" pitchFamily="18" charset="0"/>
                <a:cs typeface="Times New Roman" panose="02020603050405020304" pitchFamily="18" charset="0"/>
              </a:rPr>
              <a:t>làm cùng người thân.</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6" name="Oval 15"/>
          <p:cNvSpPr/>
          <p:nvPr/>
        </p:nvSpPr>
        <p:spPr>
          <a:xfrm>
            <a:off x="1183074" y="192466"/>
            <a:ext cx="650029"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pic>
        <p:nvPicPr>
          <p:cNvPr id="17"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602" y="1499952"/>
            <a:ext cx="8898288" cy="4693182"/>
          </a:xfrm>
          <a:prstGeom prst="rect">
            <a:avLst/>
          </a:prstGeom>
        </p:spPr>
      </p:pic>
      <p:sp>
        <p:nvSpPr>
          <p:cNvPr id="21" name="Rectangle 20"/>
          <p:cNvSpPr/>
          <p:nvPr/>
        </p:nvSpPr>
        <p:spPr>
          <a:xfrm>
            <a:off x="1752198" y="1711599"/>
            <a:ext cx="8789692" cy="6124754"/>
          </a:xfrm>
          <a:prstGeom prst="rect">
            <a:avLst/>
          </a:prstGeom>
        </p:spPr>
        <p:txBody>
          <a:bodyPr wrap="square">
            <a:spAutoFit/>
          </a:bodyPr>
          <a:lstStyle/>
          <a:p>
            <a:pPr marL="457200" indent="-457200" algn="just">
              <a:lnSpc>
                <a:spcPct val="200000"/>
              </a:lnSpc>
              <a:buFontTx/>
              <a:buChar char="-"/>
            </a:pP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cảm thấy thế nào khi làm việc cùng </a:t>
            </a:r>
            <a:r>
              <a:rPr lang="en-US" sz="2800" b="1" dirty="0" err="1">
                <a:solidFill>
                  <a:srgbClr val="FF0000"/>
                </a:solidFill>
                <a:latin typeface="Times New Roman" panose="020206030504050203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thân</a:t>
            </a:r>
            <a:r>
              <a:rPr lang="en-US" sz="2800" b="1" dirty="0">
                <a:solidFill>
                  <a:srgbClr val="FF0000"/>
                </a:solidFill>
                <a:latin typeface="Times New Roman" panose="02020603050405020304" pitchFamily="18" charset="0"/>
                <a:cs typeface="Times New Roman" panose="02020603050405020304" pitchFamily="18" charset="0"/>
              </a:rPr>
              <a:t>?</a:t>
            </a:r>
          </a:p>
          <a:p>
            <a:pPr>
              <a:lnSpc>
                <a:spcPct val="200000"/>
              </a:lnSpc>
            </a:pPr>
            <a:r>
              <a:rPr lang="en-US" sz="2800" b="1" dirty="0">
                <a:solidFill>
                  <a:srgbClr val="002060"/>
                </a:solidFill>
                <a:latin typeface="Times New Roman" panose="02020603050405020304" pitchFamily="18" charset="0"/>
                <a:cs typeface="Times New Roman" panose="02020603050405020304" pitchFamily="18" charset="0"/>
              </a:rPr>
              <a:t>Hai </a:t>
            </a:r>
            <a:r>
              <a:rPr lang="en-US" sz="2800" b="1" dirty="0" err="1">
                <a:solidFill>
                  <a:srgbClr val="002060"/>
                </a:solidFill>
                <a:latin typeface="Times New Roman" panose="02020603050405020304" pitchFamily="18" charset="0"/>
                <a:cs typeface="Times New Roman" panose="02020603050405020304" pitchFamily="18" charset="0"/>
              </a:rPr>
              <a:t>mẹ</a:t>
            </a:r>
            <a:r>
              <a:rPr lang="en-US" sz="2800" b="1" dirty="0">
                <a:solidFill>
                  <a:srgbClr val="002060"/>
                </a:solidFill>
                <a:latin typeface="Times New Roman" panose="02020603050405020304" pitchFamily="18" charset="0"/>
                <a:cs typeface="Times New Roman" panose="02020603050405020304" pitchFamily="18" charset="0"/>
              </a:rPr>
              <a:t> con </a:t>
            </a:r>
            <a:r>
              <a:rPr lang="en-US" sz="2800" b="1" dirty="0" err="1">
                <a:solidFill>
                  <a:srgbClr val="002060"/>
                </a:solidFill>
                <a:latin typeface="Times New Roman" panose="02020603050405020304" pitchFamily="18" charset="0"/>
                <a:cs typeface="Times New Roman" panose="02020603050405020304" pitchFamily="18" charset="0"/>
              </a:rPr>
              <a:t>vừa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vừa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nói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chuyện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vui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vẻ</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rất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thích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được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cùng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mẹ</a:t>
            </a:r>
            <a:r>
              <a:rPr lang="en-US" sz="2800" b="1" dirty="0">
                <a:solidFill>
                  <a:srgbClr val="002060"/>
                </a:solidFill>
                <a:latin typeface="Times New Roman" panose="02020603050405020304" pitchFamily="18" charset="0"/>
                <a:cs typeface="Times New Roman" panose="02020603050405020304" pitchFamily="18" charset="0"/>
              </a:rPr>
              <a:t>.</a:t>
            </a:r>
          </a:p>
          <a:p>
            <a:pPr>
              <a:lnSpc>
                <a:spcPct val="200000"/>
              </a:lnSpc>
            </a:pPr>
            <a:r>
              <a:rPr lang="en-US" sz="2800" b="1" dirty="0" err="1">
                <a:latin typeface="Times New Roman" panose="02020603050405020304" pitchFamily="18" charset="0"/>
                <a:cs typeface="Times New Roman" panose="02020603050405020304" pitchFamily="18" charset="0"/>
              </a:rPr>
              <a:t>Nhìn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cửa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lòng</a:t>
            </a:r>
            <a:r>
              <a:rPr lang="en-US" sz="2800" b="1" dirty="0">
                <a:latin typeface="Times New Roman" panose="02020603050405020304" pitchFamily="18" charset="0"/>
                <a:cs typeface="Times New Roman" panose="02020603050405020304" pitchFamily="18" charset="0"/>
              </a:rPr>
              <a:t>. </a:t>
            </a:r>
          </a:p>
          <a:p>
            <a:pPr>
              <a:lnSpc>
                <a:spcPct val="200000"/>
              </a:lnSpc>
            </a:pPr>
            <a:endParaRPr lang="en-US" sz="2800" b="1" dirty="0">
              <a:solidFill>
                <a:srgbClr val="002060"/>
              </a:solidFill>
              <a:latin typeface="Times New Roman" panose="02020603050405020304" pitchFamily="18" charset="0"/>
              <a:cs typeface="Times New Roman" panose="02020603050405020304" pitchFamily="18" charset="0"/>
            </a:endParaRPr>
          </a:p>
          <a:p>
            <a:pPr>
              <a:lnSpc>
                <a:spcPct val="200000"/>
              </a:lnSpc>
            </a:pPr>
            <a:endParaRPr lang="en-US" sz="2800" b="1" dirty="0">
              <a:solidFill>
                <a:srgbClr val="002060"/>
              </a:solidFill>
              <a:latin typeface="Times New Roman" panose="02020603050405020304" pitchFamily="18" charset="0"/>
              <a:cs typeface="Times New Roman" panose="02020603050405020304" pitchFamily="18" charset="0"/>
            </a:endParaRPr>
          </a:p>
          <a:p>
            <a:pPr algn="just">
              <a:lnSpc>
                <a:spcPct val="200000"/>
              </a:lnSpc>
            </a:pPr>
            <a:endParaRPr lang="en-US" sz="2800" b="1" dirty="0">
              <a:solidFill>
                <a:srgbClr val="002060"/>
              </a:solidFill>
              <a:latin typeface="Times New Roman" panose="02020603050405020304" pitchFamily="18" charset="0"/>
              <a:cs typeface="Times New Roman" panose="02020603050405020304" pitchFamily="18" charset="0"/>
            </a:endParaRPr>
          </a:p>
        </p:txBody>
      </p:sp>
      <p:pic>
        <p:nvPicPr>
          <p:cNvPr id="24" name="图片 7"/>
          <p:cNvPicPr>
            <a:picLocks noChangeAspect="1"/>
          </p:cNvPicPr>
          <p:nvPr/>
        </p:nvPicPr>
        <p:blipFill>
          <a:blip r:embed="rId3"/>
          <a:stretch>
            <a:fillRect/>
          </a:stretch>
        </p:blipFill>
        <p:spPr>
          <a:xfrm>
            <a:off x="162175" y="3671955"/>
            <a:ext cx="1670928" cy="2181904"/>
          </a:xfrm>
          <a:prstGeom prst="rect">
            <a:avLst/>
          </a:prstGeom>
          <a:noFill/>
          <a:ln w="9525">
            <a:noFill/>
          </a:ln>
        </p:spPr>
      </p:pic>
      <p:pic>
        <p:nvPicPr>
          <p:cNvPr id="25" name="图片 8"/>
          <p:cNvPicPr>
            <a:picLocks noChangeAspect="1"/>
          </p:cNvPicPr>
          <p:nvPr/>
        </p:nvPicPr>
        <p:blipFill>
          <a:blip r:embed="rId4"/>
          <a:stretch>
            <a:fillRect/>
          </a:stretch>
        </p:blipFill>
        <p:spPr>
          <a:xfrm>
            <a:off x="10156879" y="4113797"/>
            <a:ext cx="1504954" cy="2079337"/>
          </a:xfrm>
          <a:prstGeom prst="rect">
            <a:avLst/>
          </a:prstGeom>
          <a:noFill/>
          <a:ln w="9525">
            <a:noFill/>
          </a:ln>
        </p:spPr>
      </p:pic>
    </p:spTree>
    <p:extLst>
      <p:ext uri="{BB962C8B-B14F-4D97-AF65-F5344CB8AC3E}">
        <p14:creationId xmlns:p14="http://schemas.microsoft.com/office/powerpoint/2010/main" val="25951440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2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par>
                                <p:cTn id="25" presetID="2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fade">
                                      <p:cBhvr>
                                        <p:cTn id="32" dur="1000"/>
                                        <p:tgtEl>
                                          <p:spTgt spid="21">
                                            <p:txEl>
                                              <p:pRg st="0" end="0"/>
                                            </p:txEl>
                                          </p:spTgt>
                                        </p:tgtEl>
                                      </p:cBhvr>
                                    </p:animEffect>
                                    <p:anim calcmode="lin" valueType="num">
                                      <p:cBhvr>
                                        <p:cTn id="3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1">
                                            <p:txEl>
                                              <p:pRg st="1" end="1"/>
                                            </p:txEl>
                                          </p:spTgt>
                                        </p:tgtEl>
                                        <p:attrNameLst>
                                          <p:attrName>style.visibility</p:attrName>
                                        </p:attrNameLst>
                                      </p:cBhvr>
                                      <p:to>
                                        <p:strVal val="visible"/>
                                      </p:to>
                                    </p:set>
                                    <p:animEffect transition="in" filter="fade">
                                      <p:cBhvr>
                                        <p:cTn id="39" dur="1000"/>
                                        <p:tgtEl>
                                          <p:spTgt spid="21">
                                            <p:txEl>
                                              <p:pRg st="1" end="1"/>
                                            </p:txEl>
                                          </p:spTgt>
                                        </p:tgtEl>
                                      </p:cBhvr>
                                    </p:animEffect>
                                    <p:anim calcmode="lin" valueType="num">
                                      <p:cBhvr>
                                        <p:cTn id="40"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1">
                                            <p:txEl>
                                              <p:pRg st="2" end="2"/>
                                            </p:txEl>
                                          </p:spTgt>
                                        </p:tgtEl>
                                        <p:attrNameLst>
                                          <p:attrName>style.visibility</p:attrName>
                                        </p:attrNameLst>
                                      </p:cBhvr>
                                      <p:to>
                                        <p:strVal val="visible"/>
                                      </p:to>
                                    </p:set>
                                    <p:animEffect transition="in" filter="fade">
                                      <p:cBhvr>
                                        <p:cTn id="46" dur="1000"/>
                                        <p:tgtEl>
                                          <p:spTgt spid="21">
                                            <p:txEl>
                                              <p:pRg st="2" end="2"/>
                                            </p:txEl>
                                          </p:spTgt>
                                        </p:tgtEl>
                                      </p:cBhvr>
                                    </p:animEffect>
                                    <p:anim calcmode="lin" valueType="num">
                                      <p:cBhvr>
                                        <p:cTn id="47"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83074" y="192466"/>
            <a:ext cx="10777433" cy="1569660"/>
            <a:chOff x="238537" y="232458"/>
            <a:chExt cx="10777433" cy="1569660"/>
          </a:xfrm>
        </p:grpSpPr>
        <p:sp>
          <p:nvSpPr>
            <p:cNvPr id="16" name="TextBox 15"/>
            <p:cNvSpPr txBox="1"/>
            <p:nvPr/>
          </p:nvSpPr>
          <p:spPr>
            <a:xfrm>
              <a:off x="722280" y="232458"/>
              <a:ext cx="10293690" cy="1569660"/>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Viết 3 – 5 </a:t>
              </a:r>
              <a:r>
                <a:rPr lang="en-US" sz="3200" b="1" dirty="0" err="1">
                  <a:solidFill>
                    <a:srgbClr val="008200"/>
                  </a:solidFill>
                  <a:latin typeface="Times New Roman" panose="02020603050405020304" pitchFamily="18" charset="0"/>
                  <a:cs typeface="Times New Roman" panose="02020603050405020304" pitchFamily="18" charset="0"/>
                </a:rPr>
                <a:t>câu</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kể</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về</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một</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công</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việc</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em</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đã</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làm</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cùng</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người</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thân</a:t>
              </a:r>
              <a:r>
                <a:rPr lang="en-US" sz="3200" b="1" dirty="0">
                  <a:solidFill>
                    <a:srgbClr val="008200"/>
                  </a:solidFill>
                  <a:latin typeface="Times New Roman" panose="02020603050405020304" pitchFamily="18" charset="0"/>
                  <a:cs typeface="Times New Roman" panose="02020603050405020304" pitchFamily="18" charset="0"/>
                </a:rPr>
                <a:t>.</a:t>
              </a:r>
              <a:endParaRPr lang="vi-VN" sz="3200" b="1" dirty="0">
                <a:solidFill>
                  <a:srgbClr val="008200"/>
                </a:solidFill>
                <a:latin typeface="Times New Roman" panose="02020603050405020304" pitchFamily="18" charset="0"/>
                <a:cs typeface="Times New Roman" panose="02020603050405020304" pitchFamily="18" charset="0"/>
              </a:endParaRPr>
            </a:p>
            <a:p>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graphicFrame>
        <p:nvGraphicFramePr>
          <p:cNvPr id="6" name="Table 3">
            <a:extLst>
              <a:ext uri="{FF2B5EF4-FFF2-40B4-BE49-F238E27FC236}">
                <a16:creationId xmlns:a16="http://schemas.microsoft.com/office/drawing/2014/main" id="{E87A7DF2-D4E2-4F10-90DB-0C986B1F9C62}"/>
              </a:ext>
            </a:extLst>
          </p:cNvPr>
          <p:cNvGraphicFramePr>
            <a:graphicFrameLocks noGrp="1"/>
          </p:cNvGraphicFramePr>
          <p:nvPr/>
        </p:nvGraphicFramePr>
        <p:xfrm>
          <a:off x="1183074" y="2153707"/>
          <a:ext cx="10022541" cy="2652693"/>
        </p:xfrm>
        <a:graphic>
          <a:graphicData uri="http://schemas.openxmlformats.org/drawingml/2006/table">
            <a:tbl>
              <a:tblPr firstRow="1" bandRow="1">
                <a:tableStyleId>{5C22544A-7EE6-4342-B048-85BDC9FD1C3A}</a:tableStyleId>
              </a:tblPr>
              <a:tblGrid>
                <a:gridCol w="10022541">
                  <a:extLst>
                    <a:ext uri="{9D8B030D-6E8A-4147-A177-3AD203B41FA5}">
                      <a16:colId xmlns:a16="http://schemas.microsoft.com/office/drawing/2014/main" val="3143623115"/>
                    </a:ext>
                  </a:extLst>
                </a:gridCol>
              </a:tblGrid>
              <a:tr h="0">
                <a:tc>
                  <a:txBody>
                    <a:bodyPr/>
                    <a:lstStyle/>
                    <a:p>
                      <a:pPr>
                        <a:lnSpc>
                          <a:spcPct val="120000"/>
                        </a:lnSpc>
                      </a:pPr>
                      <a:r>
                        <a:rPr lang="en-US" sz="3200" b="1" kern="1200" dirty="0">
                          <a:solidFill>
                            <a:schemeClr val="tx1"/>
                          </a:solidFill>
                          <a:latin typeface="Times New Roman" panose="02020603050405020304" pitchFamily="18" charset="0"/>
                          <a:ea typeface="+mn-ea"/>
                          <a:cs typeface="Times New Roman" panose="02020603050405020304" pitchFamily="18" charset="0"/>
                        </a:rPr>
                        <a:t>1. </a:t>
                      </a:r>
                      <a:r>
                        <a:rPr lang="en-US" sz="3200" b="1" kern="1200" dirty="0" err="1">
                          <a:solidFill>
                            <a:schemeClr val="tx1"/>
                          </a:solidFill>
                          <a:latin typeface="Times New Roman" panose="02020603050405020304" pitchFamily="18" charset="0"/>
                          <a:ea typeface="+mn-ea"/>
                          <a:cs typeface="Times New Roman" panose="02020603050405020304" pitchFamily="18" charset="0"/>
                        </a:rPr>
                        <a:t>Viết</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đúng</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đủ</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nội</a:t>
                      </a:r>
                      <a:r>
                        <a:rPr lang="en-US" sz="3200" b="1" kern="1200" dirty="0">
                          <a:solidFill>
                            <a:schemeClr val="tx1"/>
                          </a:solidFill>
                          <a:latin typeface="Times New Roman" panose="02020603050405020304" pitchFamily="18" charset="0"/>
                          <a:ea typeface="+mn-ea"/>
                          <a:cs typeface="Times New Roman" panose="02020603050405020304" pitchFamily="18" charset="0"/>
                        </a:rPr>
                        <a:t> dung </a:t>
                      </a:r>
                      <a:r>
                        <a:rPr lang="en-US" sz="3200" b="1" kern="1200" dirty="0" err="1">
                          <a:solidFill>
                            <a:schemeClr val="tx1"/>
                          </a:solidFill>
                          <a:latin typeface="Times New Roman" panose="02020603050405020304" pitchFamily="18" charset="0"/>
                          <a:ea typeface="+mn-ea"/>
                          <a:cs typeface="Times New Roman" panose="02020603050405020304" pitchFamily="18" charset="0"/>
                        </a:rPr>
                        <a:t>theo</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yêu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cầu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của</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bài</a:t>
                      </a:r>
                      <a:r>
                        <a:rPr lang="en-US" sz="3200" b="1" kern="1200" dirty="0">
                          <a:solidFill>
                            <a:schemeClr val="tx1"/>
                          </a:solidFill>
                          <a:latin typeface="Times New Roman" panose="02020603050405020304" pitchFamily="18" charset="0"/>
                          <a:ea typeface="+mn-ea"/>
                          <a:cs typeface="Times New Roman" panose="02020603050405020304" pitchFamily="18" charset="0"/>
                        </a:rPr>
                        <a:t>.</a:t>
                      </a:r>
                    </a:p>
                  </a:txBody>
                  <a:tcPr>
                    <a:solidFill>
                      <a:schemeClr val="bg1"/>
                    </a:solidFill>
                  </a:tcPr>
                </a:tc>
                <a:extLst>
                  <a:ext uri="{0D108BD9-81ED-4DB2-BD59-A6C34878D82A}">
                    <a16:rowId xmlns:a16="http://schemas.microsoft.com/office/drawing/2014/main" val="3572166733"/>
                  </a:ext>
                </a:extLst>
              </a:tr>
              <a:tr h="714165">
                <a:tc>
                  <a:txBody>
                    <a:bodyPr/>
                    <a:lstStyle/>
                    <a:p>
                      <a:pPr>
                        <a:lnSpc>
                          <a:spcPct val="120000"/>
                        </a:lnSpc>
                      </a:pPr>
                      <a:r>
                        <a:rPr lang="en-US" sz="3200" b="1" kern="1200" dirty="0">
                          <a:solidFill>
                            <a:schemeClr val="tx1"/>
                          </a:solidFill>
                          <a:latin typeface="Times New Roman" panose="02020603050405020304" pitchFamily="18" charset="0"/>
                          <a:ea typeface="+mn-ea"/>
                          <a:cs typeface="Times New Roman" panose="02020603050405020304" pitchFamily="18" charset="0"/>
                        </a:rPr>
                        <a:t>2. </a:t>
                      </a:r>
                      <a:r>
                        <a:rPr lang="en-US" sz="3200" b="1" kern="1200" dirty="0" err="1">
                          <a:solidFill>
                            <a:schemeClr val="tx1"/>
                          </a:solidFill>
                          <a:latin typeface="Times New Roman" panose="02020603050405020304" pitchFamily="18" charset="0"/>
                          <a:ea typeface="+mn-ea"/>
                          <a:cs typeface="Times New Roman" panose="02020603050405020304" pitchFamily="18" charset="0"/>
                        </a:rPr>
                        <a:t>Diễn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đạt</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câu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rõ</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ràng</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đủ</a:t>
                      </a:r>
                      <a:r>
                        <a:rPr lang="en-US" sz="3200" b="1" kern="1200" dirty="0">
                          <a:solidFill>
                            <a:schemeClr val="tx1"/>
                          </a:solidFill>
                          <a:latin typeface="Times New Roman" panose="02020603050405020304" pitchFamily="18" charset="0"/>
                          <a:ea typeface="+mn-ea"/>
                          <a:cs typeface="Times New Roman" panose="02020603050405020304" pitchFamily="18" charset="0"/>
                        </a:rPr>
                        <a:t> ý, </a:t>
                      </a:r>
                      <a:r>
                        <a:rPr lang="en-US" sz="3200" b="1" kern="1200" dirty="0" err="1">
                          <a:solidFill>
                            <a:schemeClr val="tx1"/>
                          </a:solidFill>
                          <a:latin typeface="Times New Roman" panose="02020603050405020304" pitchFamily="18" charset="0"/>
                          <a:ea typeface="+mn-ea"/>
                          <a:cs typeface="Times New Roman" panose="02020603050405020304" pitchFamily="18" charset="0"/>
                        </a:rPr>
                        <a:t>dùng</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từ</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chính</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xác</a:t>
                      </a:r>
                      <a:r>
                        <a:rPr lang="en-US" sz="3200" b="1" kern="1200" dirty="0">
                          <a:solidFill>
                            <a:schemeClr val="tx1"/>
                          </a:solidFill>
                          <a:latin typeface="Times New Roman" panose="02020603050405020304" pitchFamily="18" charset="0"/>
                          <a:ea typeface="+mn-ea"/>
                          <a:cs typeface="Times New Roman" panose="02020603050405020304" pitchFamily="18" charset="0"/>
                        </a:rPr>
                        <a:t>.</a:t>
                      </a:r>
                    </a:p>
                  </a:txBody>
                  <a:tcPr>
                    <a:solidFill>
                      <a:schemeClr val="bg1"/>
                    </a:solidFill>
                  </a:tcPr>
                </a:tc>
                <a:extLst>
                  <a:ext uri="{0D108BD9-81ED-4DB2-BD59-A6C34878D82A}">
                    <a16:rowId xmlns:a16="http://schemas.microsoft.com/office/drawing/2014/main" val="2731848885"/>
                  </a:ext>
                </a:extLst>
              </a:tr>
              <a:tr h="824922">
                <a:tc>
                  <a:txBody>
                    <a:bodyPr/>
                    <a:lstStyle/>
                    <a:p>
                      <a:pPr>
                        <a:lnSpc>
                          <a:spcPct val="120000"/>
                        </a:lnSpc>
                      </a:pPr>
                      <a:r>
                        <a:rPr lang="en-US" sz="3200" b="1" kern="1200" dirty="0">
                          <a:solidFill>
                            <a:schemeClr val="tx1"/>
                          </a:solidFill>
                          <a:latin typeface="Times New Roman" panose="02020603050405020304" pitchFamily="18" charset="0"/>
                          <a:ea typeface="+mn-ea"/>
                          <a:cs typeface="Times New Roman" panose="02020603050405020304" pitchFamily="18" charset="0"/>
                        </a:rPr>
                        <a:t>3. </a:t>
                      </a:r>
                      <a:r>
                        <a:rPr lang="en-US" sz="3200" b="1" kern="1200" dirty="0" err="1">
                          <a:solidFill>
                            <a:schemeClr val="tx1"/>
                          </a:solidFill>
                          <a:latin typeface="Times New Roman" panose="02020603050405020304" pitchFamily="18" charset="0"/>
                          <a:ea typeface="+mn-ea"/>
                          <a:cs typeface="Times New Roman" panose="02020603050405020304" pitchFamily="18" charset="0"/>
                        </a:rPr>
                        <a:t>Trình</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bày</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đúng</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chữ</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viết</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sạch</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sẽ</a:t>
                      </a:r>
                      <a:r>
                        <a:rPr lang="en-US" sz="3200" b="1" kern="1200" dirty="0">
                          <a:solidFill>
                            <a:schemeClr val="tx1"/>
                          </a:solidFill>
                          <a:latin typeface="Times New Roman" panose="02020603050405020304" pitchFamily="18" charset="0"/>
                          <a:ea typeface="+mn-ea"/>
                          <a:cs typeface="Times New Roman" panose="02020603050405020304" pitchFamily="18" charset="0"/>
                        </a:rPr>
                        <a:t>.</a:t>
                      </a:r>
                      <a:r>
                        <a:rPr lang="en-US" sz="3200" b="1" kern="1200" baseline="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Câu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văn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đầu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tiên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lùi</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vào</a:t>
                      </a:r>
                      <a:r>
                        <a:rPr lang="en-US" sz="3200" b="1" kern="1200" dirty="0">
                          <a:solidFill>
                            <a:schemeClr val="tx1"/>
                          </a:solidFill>
                          <a:latin typeface="Times New Roman" panose="02020603050405020304" pitchFamily="18" charset="0"/>
                          <a:ea typeface="+mn-ea"/>
                          <a:cs typeface="Times New Roman" panose="02020603050405020304" pitchFamily="18" charset="0"/>
                        </a:rPr>
                        <a:t> 1 ô. </a:t>
                      </a:r>
                      <a:r>
                        <a:rPr lang="en-US" sz="3200" b="1" kern="1200" dirty="0" err="1">
                          <a:solidFill>
                            <a:schemeClr val="tx1"/>
                          </a:solidFill>
                          <a:latin typeface="Times New Roman" panose="02020603050405020304" pitchFamily="18" charset="0"/>
                          <a:ea typeface="+mn-ea"/>
                          <a:cs typeface="Times New Roman" panose="02020603050405020304" pitchFamily="18" charset="0"/>
                        </a:rPr>
                        <a:t>Các</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câu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văn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viết</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liền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mạch</a:t>
                      </a:r>
                      <a:r>
                        <a:rPr lang="en-US" sz="3200" b="1" kern="1200" dirty="0">
                          <a:solidFill>
                            <a:schemeClr val="tx1"/>
                          </a:solidFill>
                          <a:latin typeface="Times New Roman" panose="02020603050405020304" pitchFamily="18" charset="0"/>
                          <a:ea typeface="+mn-ea"/>
                          <a:cs typeface="Times New Roman" panose="02020603050405020304" pitchFamily="18" charset="0"/>
                        </a:rPr>
                        <a:t>.</a:t>
                      </a:r>
                    </a:p>
                  </a:txBody>
                  <a:tcPr>
                    <a:solidFill>
                      <a:schemeClr val="bg1"/>
                    </a:solidFill>
                  </a:tcPr>
                </a:tc>
                <a:extLst>
                  <a:ext uri="{0D108BD9-81ED-4DB2-BD59-A6C34878D82A}">
                    <a16:rowId xmlns:a16="http://schemas.microsoft.com/office/drawing/2014/main" val="392097917"/>
                  </a:ext>
                </a:extLst>
              </a:tr>
            </a:tbl>
          </a:graphicData>
        </a:graphic>
      </p:graphicFrame>
      <p:sp>
        <p:nvSpPr>
          <p:cNvPr id="2" name="TextBox 1">
            <a:extLst>
              <a:ext uri="{FF2B5EF4-FFF2-40B4-BE49-F238E27FC236}">
                <a16:creationId xmlns:a16="http://schemas.microsoft.com/office/drawing/2014/main" id="{457EF749-F910-40D3-8C24-6EDB3B8E402B}"/>
              </a:ext>
            </a:extLst>
          </p:cNvPr>
          <p:cNvSpPr txBox="1"/>
          <p:nvPr/>
        </p:nvSpPr>
        <p:spPr>
          <a:xfrm>
            <a:off x="3097078" y="1203864"/>
            <a:ext cx="5997844" cy="523220"/>
          </a:xfrm>
          <a:prstGeom prst="rect">
            <a:avLst/>
          </a:prstGeom>
          <a:noFill/>
        </p:spPr>
        <p:txBody>
          <a:bodyPr wrap="square" rtlCol="0">
            <a:spAutoFit/>
          </a:bodyPr>
          <a:lstStyle/>
          <a:p>
            <a:r>
              <a:rPr lang="en-US" sz="2800" b="1" dirty="0">
                <a:solidFill>
                  <a:srgbClr val="FF0000"/>
                </a:solidFill>
              </a:rPr>
              <a:t>TIÊU CHÍ VIẾT ĐOẠN VĂN</a:t>
            </a:r>
          </a:p>
        </p:txBody>
      </p:sp>
    </p:spTree>
    <p:extLst>
      <p:ext uri="{BB962C8B-B14F-4D97-AF65-F5344CB8AC3E}">
        <p14:creationId xmlns:p14="http://schemas.microsoft.com/office/powerpoint/2010/main" val="80825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599" y="858255"/>
            <a:ext cx="11738811" cy="452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sz="2800" b="1" dirty="0">
                <a:solidFill>
                  <a:srgbClr val="002060"/>
                </a:solidFill>
                <a:latin typeface="Times New Roman" panose="02020603050405020304" pitchFamily="18" charset="0"/>
                <a:cs typeface="Times New Roman" panose="02020603050405020304" pitchFamily="18" charset="0"/>
              </a:rPr>
              <a:t>        Sáng thứ bảy hàng tuần, em cùng mẹ và mọi người trong xóm dọn dẹp vệ sinh khu phố</a:t>
            </a:r>
            <a:r>
              <a:rPr lang="vi-VN" sz="2800" b="1" dirty="0">
                <a:solidFill>
                  <a:srgbClr val="002060"/>
                </a:solidFill>
                <a:latin typeface="Times New Roman" panose="02020603050405020304" pitchFamily="18" charset="0"/>
                <a:cs typeface="Times New Roman" panose="02020603050405020304" pitchFamily="18" charset="0"/>
              </a:rPr>
              <a:t>.</a:t>
            </a:r>
            <a:r>
              <a:rPr lang="en-US" sz="2800" b="1" dirty="0">
                <a:solidFill>
                  <a:srgbClr val="002060"/>
                </a:solidFill>
                <a:latin typeface="Times New Roman" panose="02020603050405020304" pitchFamily="18" charset="0"/>
                <a:cs typeface="Times New Roman" panose="02020603050405020304" pitchFamily="18" charset="0"/>
              </a:rPr>
              <a:t> Hai mẹ con em </a:t>
            </a:r>
            <a:r>
              <a:rPr lang="vi-VN" sz="2800" b="1" dirty="0">
                <a:solidFill>
                  <a:srgbClr val="002060"/>
                </a:solidFill>
                <a:latin typeface="Times New Roman" panose="02020603050405020304" pitchFamily="18" charset="0"/>
                <a:cs typeface="Times New Roman" panose="02020603050405020304" pitchFamily="18" charset="0"/>
              </a:rPr>
              <a:t>được ông tổ trưởng tổ dân phố phân công</a:t>
            </a:r>
            <a:r>
              <a:rPr lang="en-US" sz="2800" b="1" dirty="0">
                <a:solidFill>
                  <a:srgbClr val="002060"/>
                </a:solidFill>
                <a:latin typeface="Times New Roman" panose="02020603050405020304" pitchFamily="18" charset="0"/>
                <a:cs typeface="Times New Roman" panose="02020603050405020304" pitchFamily="18" charset="0"/>
              </a:rPr>
              <a:t> quét dọn</a:t>
            </a:r>
            <a:r>
              <a:rPr lang="vi-VN" sz="2800" b="1" dirty="0">
                <a:solidFill>
                  <a:srgbClr val="002060"/>
                </a:solidFill>
                <a:latin typeface="Times New Roman" panose="02020603050405020304" pitchFamily="18" charset="0"/>
                <a:cs typeface="Times New Roman" panose="02020603050405020304" pitchFamily="18" charset="0"/>
              </a:rPr>
              <a:t> một đoạn đường</a:t>
            </a:r>
            <a:r>
              <a:rPr lang="en-US" sz="2800" b="1" dirty="0">
                <a:solidFill>
                  <a:srgbClr val="002060"/>
                </a:solidFill>
                <a:latin typeface="Times New Roman" panose="02020603050405020304" pitchFamily="18" charset="0"/>
                <a:cs typeface="Times New Roman" panose="02020603050405020304" pitchFamily="18" charset="0"/>
              </a:rPr>
              <a:t>. E</a:t>
            </a:r>
            <a:r>
              <a:rPr lang="vi-VN" sz="2800" b="1" dirty="0">
                <a:solidFill>
                  <a:srgbClr val="002060"/>
                </a:solidFill>
                <a:latin typeface="Times New Roman" panose="02020603050405020304" pitchFamily="18" charset="0"/>
                <a:cs typeface="Times New Roman" panose="02020603050405020304" pitchFamily="18" charset="0"/>
              </a:rPr>
              <a:t>m </a:t>
            </a:r>
            <a:r>
              <a:rPr lang="en-US" sz="2800" b="1" dirty="0">
                <a:solidFill>
                  <a:srgbClr val="002060"/>
                </a:solidFill>
                <a:latin typeface="Times New Roman" panose="02020603050405020304" pitchFamily="18" charset="0"/>
                <a:cs typeface="Times New Roman" panose="02020603050405020304" pitchFamily="18" charset="0"/>
              </a:rPr>
              <a:t>làm</a:t>
            </a:r>
            <a:r>
              <a:rPr lang="vi-VN" sz="2800" b="1" dirty="0">
                <a:solidFill>
                  <a:srgbClr val="002060"/>
                </a:solidFill>
                <a:latin typeface="Times New Roman" panose="02020603050405020304" pitchFamily="18" charset="0"/>
                <a:cs typeface="Times New Roman" panose="02020603050405020304" pitchFamily="18" charset="0"/>
              </a:rPr>
              <a:t> rất cẩn thận, </a:t>
            </a:r>
            <a:r>
              <a:rPr lang="en-US" sz="2800" b="1" dirty="0">
                <a:solidFill>
                  <a:srgbClr val="002060"/>
                </a:solidFill>
                <a:latin typeface="Times New Roman" panose="02020603050405020304" pitchFamily="18" charset="0"/>
                <a:cs typeface="Times New Roman" panose="02020603050405020304" pitchFamily="18" charset="0"/>
              </a:rPr>
              <a:t>nhặt </a:t>
            </a:r>
            <a:r>
              <a:rPr lang="vi-VN" sz="2800" b="1" dirty="0">
                <a:solidFill>
                  <a:srgbClr val="002060"/>
                </a:solidFill>
                <a:latin typeface="Times New Roman" panose="02020603050405020304" pitchFamily="18" charset="0"/>
                <a:cs typeface="Times New Roman" panose="02020603050405020304" pitchFamily="18" charset="0"/>
              </a:rPr>
              <a:t>từng cọng rác ở hai bên đường. </a:t>
            </a:r>
            <a:r>
              <a:rPr lang="en-US" sz="2800" b="1" dirty="0">
                <a:solidFill>
                  <a:srgbClr val="002060"/>
                </a:solidFill>
                <a:latin typeface="Times New Roman" panose="02020603050405020304" pitchFamily="18" charset="0"/>
                <a:cs typeface="Times New Roman" panose="02020603050405020304" pitchFamily="18" charset="0"/>
              </a:rPr>
              <a:t>Mẹ q</a:t>
            </a:r>
            <a:r>
              <a:rPr lang="vi-VN" sz="2800" b="1" dirty="0">
                <a:solidFill>
                  <a:srgbClr val="002060"/>
                </a:solidFill>
                <a:latin typeface="Times New Roman" panose="02020603050405020304" pitchFamily="18" charset="0"/>
                <a:cs typeface="Times New Roman" panose="02020603050405020304" pitchFamily="18" charset="0"/>
              </a:rPr>
              <a:t>uét đến đâu</a:t>
            </a:r>
            <a:r>
              <a:rPr lang="en-US" sz="2800" b="1" dirty="0">
                <a:solidFill>
                  <a:srgbClr val="002060"/>
                </a:solidFill>
                <a:latin typeface="Times New Roman" panose="02020603050405020304" pitchFamily="18" charset="0"/>
                <a:cs typeface="Times New Roman" panose="02020603050405020304" pitchFamily="18" charset="0"/>
              </a:rPr>
              <a:t>,</a:t>
            </a:r>
            <a:r>
              <a:rPr lang="vi-VN" sz="2800" b="1" dirty="0">
                <a:solidFill>
                  <a:srgbClr val="002060"/>
                </a:solidFill>
                <a:latin typeface="Times New Roman" panose="02020603050405020304" pitchFamily="18" charset="0"/>
                <a:cs typeface="Times New Roman" panose="02020603050405020304" pitchFamily="18" charset="0"/>
              </a:rPr>
              <a:t> em thu gom rác lại rồi lấy mo hót rác đổ vào sọt. Chả mấy chốc con đường đã trở nên sạch sẽ. Ông tổ trưởng đi kiểm tra lại một lần</a:t>
            </a:r>
            <a:r>
              <a:rPr lang="en-US" sz="2800" b="1" dirty="0">
                <a:solidFill>
                  <a:srgbClr val="002060"/>
                </a:solidFill>
                <a:latin typeface="Times New Roman" panose="02020603050405020304" pitchFamily="18" charset="0"/>
                <a:cs typeface="Times New Roman" panose="02020603050405020304" pitchFamily="18" charset="0"/>
              </a:rPr>
              <a:t> và khen mọi người dọn dẹp rất cẩn thận và sạch sẽ</a:t>
            </a:r>
            <a:r>
              <a:rPr lang="vi-VN" sz="2800" b="1" dirty="0">
                <a:solidFill>
                  <a:srgbClr val="002060"/>
                </a:solidFill>
                <a:latin typeface="Times New Roman" panose="02020603050405020304" pitchFamily="18" charset="0"/>
                <a:cs typeface="Times New Roman" panose="02020603050405020304" pitchFamily="18" charset="0"/>
              </a:rPr>
              <a:t>.</a:t>
            </a:r>
            <a:r>
              <a:rPr lang="en-US" sz="2800" b="1" dirty="0">
                <a:solidFill>
                  <a:srgbClr val="002060"/>
                </a:solidFill>
                <a:latin typeface="Times New Roman" panose="02020603050405020304" pitchFamily="18" charset="0"/>
                <a:cs typeface="Times New Roman" panose="02020603050405020304" pitchFamily="18" charset="0"/>
              </a:rPr>
              <a:t> Em</a:t>
            </a:r>
            <a:r>
              <a:rPr lang="vi-VN" sz="2800" b="1" dirty="0">
                <a:solidFill>
                  <a:srgbClr val="002060"/>
                </a:solidFill>
                <a:latin typeface="Times New Roman" panose="02020603050405020304" pitchFamily="18" charset="0"/>
                <a:cs typeface="Times New Roman" panose="02020603050405020304" pitchFamily="18" charset="0"/>
              </a:rPr>
              <a:t> rất vui vì </a:t>
            </a:r>
            <a:r>
              <a:rPr lang="en-US" sz="2800" b="1" dirty="0">
                <a:solidFill>
                  <a:srgbClr val="002060"/>
                </a:solidFill>
                <a:latin typeface="Times New Roman" panose="02020603050405020304" pitchFamily="18" charset="0"/>
                <a:cs typeface="Times New Roman" panose="02020603050405020304" pitchFamily="18" charset="0"/>
              </a:rPr>
              <a:t>được cùng mẹ làm việc như  vậy.</a:t>
            </a:r>
          </a:p>
        </p:txBody>
      </p:sp>
      <p:pic>
        <p:nvPicPr>
          <p:cNvPr id="5" name="图片 5"/>
          <p:cNvPicPr>
            <a:picLocks noChangeAspect="1"/>
          </p:cNvPicPr>
          <p:nvPr/>
        </p:nvPicPr>
        <p:blipFill rotWithShape="1">
          <a:blip r:embed="rId2" cstate="print">
            <a:extLst>
              <a:ext uri="{28A0092B-C50C-407E-A947-70E740481C1C}">
                <a14:useLocalDpi xmlns:a14="http://schemas.microsoft.com/office/drawing/2010/main" val="0"/>
              </a:ext>
            </a:extLst>
          </a:blip>
          <a:srcRect t="26626" b="33866"/>
          <a:stretch/>
        </p:blipFill>
        <p:spPr>
          <a:xfrm>
            <a:off x="4541837" y="5229727"/>
            <a:ext cx="5931736" cy="1628273"/>
          </a:xfrm>
          <a:prstGeom prst="rect">
            <a:avLst/>
          </a:prstGeom>
        </p:spPr>
      </p:pic>
      <p:sp>
        <p:nvSpPr>
          <p:cNvPr id="6" name="矩形: 一个圆顶角，剪去另一个顶角 8">
            <a:extLst>
              <a:ext uri="{FF2B5EF4-FFF2-40B4-BE49-F238E27FC236}">
                <a16:creationId xmlns:a16="http://schemas.microsoft.com/office/drawing/2014/main" id="{F46735CD-E9B0-4C59-942F-AF2537A219B6}"/>
              </a:ext>
            </a:extLst>
          </p:cNvPr>
          <p:cNvSpPr/>
          <p:nvPr/>
        </p:nvSpPr>
        <p:spPr>
          <a:xfrm>
            <a:off x="228599" y="695528"/>
            <a:ext cx="11738812" cy="4696927"/>
          </a:xfrm>
          <a:prstGeom prst="snipRoundRect">
            <a:avLst/>
          </a:prstGeom>
          <a:solidFill>
            <a:schemeClr val="bg1">
              <a:alpha val="16000"/>
            </a:schemeClr>
          </a:solidFill>
          <a:ln w="76200">
            <a:solidFill>
              <a:srgbClr val="5BBE97"/>
            </a:solidFill>
          </a:ln>
          <a:effectLst>
            <a:outerShdw blurRad="279400" dist="101600" dir="7200000" sx="101000" sy="101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423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842" y="1382360"/>
            <a:ext cx="11197390" cy="3323987"/>
          </a:xfrm>
          <a:prstGeom prst="rect">
            <a:avLst/>
          </a:prstGeom>
        </p:spPr>
        <p:txBody>
          <a:bodyPr wrap="square">
            <a:spAutoFit/>
          </a:bodyPr>
          <a:lstStyle/>
          <a:p>
            <a:pPr>
              <a:lnSpc>
                <a:spcPct val="150000"/>
              </a:lnSpc>
            </a:pP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vi-VN" sz="2800" b="1" dirty="0">
                <a:solidFill>
                  <a:srgbClr val="002060"/>
                </a:solidFill>
                <a:latin typeface="Times New Roman" panose="02020603050405020304" pitchFamily="18" charset="0"/>
                <a:ea typeface="Arial-Rounded" pitchFamily="34" charset="0"/>
                <a:cs typeface="Times New Roman" panose="02020603050405020304" pitchFamily="18" charset="0"/>
              </a:rPr>
              <a:t>Mỗi dịp Tết đến là cả gia đình em lại háo hức cùng nhau chuẩn bị đón Tết. </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Em thường cùng</a:t>
            </a:r>
            <a:r>
              <a:rPr lang="vi-VN" sz="2800" b="1" dirty="0">
                <a:solidFill>
                  <a:srgbClr val="002060"/>
                </a:solidFill>
                <a:latin typeface="Times New Roman" panose="02020603050405020304" pitchFamily="18" charset="0"/>
                <a:ea typeface="Arial-Rounded" pitchFamily="34" charset="0"/>
                <a:cs typeface="Times New Roman" panose="02020603050405020304" pitchFamily="18" charset="0"/>
              </a:rPr>
              <a:t> mẹ đi chợ để mua sắm đồ cho ngày tết</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như: </a:t>
            </a:r>
            <a:r>
              <a:rPr lang="vi-VN" sz="2800" b="1" dirty="0">
                <a:solidFill>
                  <a:srgbClr val="002060"/>
                </a:solidFill>
                <a:latin typeface="Times New Roman" panose="02020603050405020304" pitchFamily="18" charset="0"/>
                <a:ea typeface="Arial-Rounded" pitchFamily="34" charset="0"/>
                <a:cs typeface="Times New Roman" panose="02020603050405020304" pitchFamily="18" charset="0"/>
              </a:rPr>
              <a:t>hoa quả, bánh kẹo, quần áo</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mới</a:t>
            </a:r>
            <a:r>
              <a:rPr lang="vi-VN"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Đi chợ  về, em lấy cùng chị gái giúp mẹ rửa sạch hoa quả. Sau đó hai chị em bày bánh kẹo ra bàn để </a:t>
            </a:r>
            <a:r>
              <a:rPr lang="en-US" sz="2800" b="1">
                <a:solidFill>
                  <a:srgbClr val="002060"/>
                </a:solidFill>
                <a:latin typeface="Times New Roman" panose="02020603050405020304" pitchFamily="18" charset="0"/>
                <a:ea typeface="Arial-Rounded" pitchFamily="34" charset="0"/>
                <a:cs typeface="Times New Roman" panose="02020603050405020304" pitchFamily="18" charset="0"/>
              </a:rPr>
              <a:t>tiếp khách</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Được cùng cả nhà chuẩn bị đón tết như vậy, em rất vui.</a:t>
            </a:r>
            <a:r>
              <a:rPr lang="vi-VN"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endPar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3" name="矩形: 一个圆顶角，剪去另一个顶角 8">
            <a:extLst>
              <a:ext uri="{FF2B5EF4-FFF2-40B4-BE49-F238E27FC236}">
                <a16:creationId xmlns:a16="http://schemas.microsoft.com/office/drawing/2014/main" id="{F46735CD-E9B0-4C59-942F-AF2537A219B6}"/>
              </a:ext>
            </a:extLst>
          </p:cNvPr>
          <p:cNvSpPr/>
          <p:nvPr/>
        </p:nvSpPr>
        <p:spPr>
          <a:xfrm>
            <a:off x="228597" y="1190530"/>
            <a:ext cx="11450055" cy="3515817"/>
          </a:xfrm>
          <a:prstGeom prst="snipRoundRect">
            <a:avLst/>
          </a:prstGeom>
          <a:solidFill>
            <a:schemeClr val="bg1">
              <a:alpha val="16000"/>
            </a:schemeClr>
          </a:solidFill>
          <a:ln w="76200">
            <a:solidFill>
              <a:srgbClr val="5BBE97"/>
            </a:solidFill>
          </a:ln>
          <a:effectLst>
            <a:outerShdw blurRad="279400" dist="101600" dir="7200000" sx="101000" sy="101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pic>
        <p:nvPicPr>
          <p:cNvPr id="5" name="图片 5"/>
          <p:cNvPicPr>
            <a:picLocks noChangeAspect="1"/>
          </p:cNvPicPr>
          <p:nvPr/>
        </p:nvPicPr>
        <p:blipFill rotWithShape="1">
          <a:blip r:embed="rId2" cstate="print">
            <a:extLst>
              <a:ext uri="{28A0092B-C50C-407E-A947-70E740481C1C}">
                <a14:useLocalDpi xmlns:a14="http://schemas.microsoft.com/office/drawing/2010/main" val="0"/>
              </a:ext>
            </a:extLst>
          </a:blip>
          <a:srcRect t="26626" b="33866"/>
          <a:stretch/>
        </p:blipFill>
        <p:spPr>
          <a:xfrm>
            <a:off x="4541837" y="5229727"/>
            <a:ext cx="5931736" cy="1628273"/>
          </a:xfrm>
          <a:prstGeom prst="rect">
            <a:avLst/>
          </a:prstGeom>
        </p:spPr>
      </p:pic>
    </p:spTree>
    <p:extLst>
      <p:ext uri="{BB962C8B-B14F-4D97-AF65-F5344CB8AC3E}">
        <p14:creationId xmlns:p14="http://schemas.microsoft.com/office/powerpoint/2010/main" val="184421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412955" y="4911932"/>
            <a:ext cx="1342786" cy="1753415"/>
          </a:xfrm>
          <a:prstGeom prst="rect">
            <a:avLst/>
          </a:prstGeom>
          <a:noFill/>
          <a:ln w="9525">
            <a:noFill/>
          </a:ln>
        </p:spPr>
      </p:pic>
      <p:pic>
        <p:nvPicPr>
          <p:cNvPr id="33" name="图片 8"/>
          <p:cNvPicPr>
            <a:picLocks noChangeAspect="1"/>
          </p:cNvPicPr>
          <p:nvPr/>
        </p:nvPicPr>
        <p:blipFill>
          <a:blip r:embed="rId5"/>
          <a:stretch>
            <a:fillRect/>
          </a:stretch>
        </p:blipFill>
        <p:spPr>
          <a:xfrm>
            <a:off x="10726316" y="5171894"/>
            <a:ext cx="1220868" cy="1686825"/>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2806927" y="423841"/>
            <a:ext cx="7566952" cy="707886"/>
          </a:xfrm>
          <a:prstGeom prst="rect">
            <a:avLst/>
          </a:prstGeom>
          <a:noFill/>
        </p:spPr>
        <p:txBody>
          <a:bodyPr wrap="square" rtlCol="0">
            <a:spAutoFit/>
          </a:bodyPr>
          <a:lstStyle/>
          <a:p>
            <a:r>
              <a:rPr lang="en-US" altLang="zh-CN" sz="40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40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851674" y="1282656"/>
            <a:ext cx="10187293" cy="728068"/>
            <a:chOff x="774356" y="888444"/>
            <a:chExt cx="10187293" cy="728068"/>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799213" y="2597415"/>
            <a:ext cx="10209001" cy="755486"/>
            <a:chOff x="752655" y="2065203"/>
            <a:chExt cx="10209001" cy="75548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905080"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a:t>
              </a: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818941" y="4055259"/>
            <a:ext cx="10210371" cy="1140500"/>
            <a:chOff x="778314" y="3315253"/>
            <a:chExt cx="10210371" cy="1140500"/>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8905080" cy="954107"/>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Bồi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dưỡng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tình</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cảm</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yêu</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thương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kính</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trọng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đối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với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ông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bà</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người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thân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trong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gia</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đình</a:t>
              </a:r>
              <a:endPar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grpSp>
      <p:sp>
        <p:nvSpPr>
          <p:cNvPr id="37" name="TextBox 36">
            <a:extLst>
              <a:ext uri="{FF2B5EF4-FFF2-40B4-BE49-F238E27FC236}">
                <a16:creationId xmlns:a16="http://schemas.microsoft.com/office/drawing/2014/main" id="{24500F8B-FB66-487F-91C5-0281971A9FDB}"/>
              </a:ext>
            </a:extLst>
          </p:cNvPr>
          <p:cNvSpPr txBox="1"/>
          <p:nvPr/>
        </p:nvSpPr>
        <p:spPr>
          <a:xfrm>
            <a:off x="2101154" y="1439590"/>
            <a:ext cx="8905080" cy="523220"/>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Kể</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về</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các</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việc</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đã</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làm</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cùng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người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thân</a:t>
            </a:r>
            <a:endPar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7D2F8B0D-C796-4CB5-82FA-271383C605D7}"/>
              </a:ext>
            </a:extLst>
          </p:cNvPr>
          <p:cNvSpPr txBox="1"/>
          <p:nvPr/>
        </p:nvSpPr>
        <p:spPr>
          <a:xfrm>
            <a:off x="2016312" y="2611272"/>
            <a:ext cx="8905080" cy="954107"/>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Viết</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3 – 5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câu</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kể</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về</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một</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công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việc</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em</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đã</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làm</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cùng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người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thân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p>
        </p:txBody>
      </p:sp>
    </p:spTree>
    <p:extLst>
      <p:ext uri="{BB962C8B-B14F-4D97-AF65-F5344CB8AC3E}">
        <p14:creationId xmlns:p14="http://schemas.microsoft.com/office/powerpoint/2010/main" val="184868679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27" presetClass="emph" presetSubtype="0" repeatCount="indefinite" fill="remove" grpId="1" nodeType="withEffect">
                                  <p:stCondLst>
                                    <p:cond delay="0"/>
                                  </p:stCondLst>
                                  <p:childTnLst>
                                    <p:animClr clrSpc="rgb" dir="cw">
                                      <p:cBhvr override="childStyle">
                                        <p:cTn id="9" dur="625" autoRev="1" fill="remove"/>
                                        <p:tgtEl>
                                          <p:spTgt spid="25"/>
                                        </p:tgtEl>
                                        <p:attrNameLst>
                                          <p:attrName>style.color</p:attrName>
                                        </p:attrNameLst>
                                      </p:cBhvr>
                                      <p:to>
                                        <a:srgbClr val="66CCFF"/>
                                      </p:to>
                                    </p:animClr>
                                    <p:animClr clrSpc="rgb" dir="cw">
                                      <p:cBhvr>
                                        <p:cTn id="10" dur="625" autoRev="1" fill="remove"/>
                                        <p:tgtEl>
                                          <p:spTgt spid="25"/>
                                        </p:tgtEl>
                                        <p:attrNameLst>
                                          <p:attrName>fillcolor</p:attrName>
                                        </p:attrNameLst>
                                      </p:cBhvr>
                                      <p:to>
                                        <a:srgbClr val="66CCFF"/>
                                      </p:to>
                                    </p:animClr>
                                    <p:set>
                                      <p:cBhvr>
                                        <p:cTn id="11" dur="625" autoRev="1" fill="remove"/>
                                        <p:tgtEl>
                                          <p:spTgt spid="25"/>
                                        </p:tgtEl>
                                        <p:attrNameLst>
                                          <p:attrName>fill.type</p:attrName>
                                        </p:attrNameLst>
                                      </p:cBhvr>
                                      <p:to>
                                        <p:strVal val="solid"/>
                                      </p:to>
                                    </p:set>
                                    <p:set>
                                      <p:cBhvr>
                                        <p:cTn id="12" dur="625" autoRev="1" fill="remove"/>
                                        <p:tgtEl>
                                          <p:spTgt spid="25"/>
                                        </p:tgtEl>
                                        <p:attrNameLst>
                                          <p:attrName>fill.on</p:attrName>
                                        </p:attrNameLst>
                                      </p:cBhvr>
                                      <p:to>
                                        <p:strVal val="true"/>
                                      </p:to>
                                    </p:se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27" presetClass="emph" presetSubtype="0" repeatCount="indefinite" fill="remove" grpId="1" nodeType="withEffect">
                                  <p:stCondLst>
                                    <p:cond delay="0"/>
                                  </p:stCondLst>
                                  <p:childTnLst>
                                    <p:animClr clrSpc="rgb" dir="cw">
                                      <p:cBhvr override="childStyle">
                                        <p:cTn id="17" dur="625" autoRev="1" fill="remove"/>
                                        <p:tgtEl>
                                          <p:spTgt spid="27"/>
                                        </p:tgtEl>
                                        <p:attrNameLst>
                                          <p:attrName>style.color</p:attrName>
                                        </p:attrNameLst>
                                      </p:cBhvr>
                                      <p:to>
                                        <a:srgbClr val="FF6699"/>
                                      </p:to>
                                    </p:animClr>
                                    <p:animClr clrSpc="rgb" dir="cw">
                                      <p:cBhvr>
                                        <p:cTn id="18" dur="625" autoRev="1" fill="remove"/>
                                        <p:tgtEl>
                                          <p:spTgt spid="27"/>
                                        </p:tgtEl>
                                        <p:attrNameLst>
                                          <p:attrName>fillcolor</p:attrName>
                                        </p:attrNameLst>
                                      </p:cBhvr>
                                      <p:to>
                                        <a:srgbClr val="FF6699"/>
                                      </p:to>
                                    </p:animClr>
                                    <p:set>
                                      <p:cBhvr>
                                        <p:cTn id="19" dur="625" autoRev="1" fill="remove"/>
                                        <p:tgtEl>
                                          <p:spTgt spid="27"/>
                                        </p:tgtEl>
                                        <p:attrNameLst>
                                          <p:attrName>fill.type</p:attrName>
                                        </p:attrNameLst>
                                      </p:cBhvr>
                                      <p:to>
                                        <p:strVal val="solid"/>
                                      </p:to>
                                    </p:set>
                                    <p:set>
                                      <p:cBhvr>
                                        <p:cTn id="20" dur="625" autoRev="1" fill="remove"/>
                                        <p:tgtEl>
                                          <p:spTgt spid="27"/>
                                        </p:tgtEl>
                                        <p:attrNameLst>
                                          <p:attrName>fill.on</p:attrName>
                                        </p:attrNameLst>
                                      </p:cBhvr>
                                      <p:to>
                                        <p:strVal val="true"/>
                                      </p:to>
                                    </p:se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27" presetClass="emph" presetSubtype="0" repeatCount="indefinite" fill="remove" grpId="1" nodeType="withEffect">
                                  <p:stCondLst>
                                    <p:cond delay="0"/>
                                  </p:stCondLst>
                                  <p:childTnLst>
                                    <p:animClr clrSpc="rgb" dir="cw">
                                      <p:cBhvr override="childStyle">
                                        <p:cTn id="25" dur="625" autoRev="1" fill="remove"/>
                                        <p:tgtEl>
                                          <p:spTgt spid="28"/>
                                        </p:tgtEl>
                                        <p:attrNameLst>
                                          <p:attrName>style.color</p:attrName>
                                        </p:attrNameLst>
                                      </p:cBhvr>
                                      <p:to>
                                        <a:srgbClr val="CCFF66"/>
                                      </p:to>
                                    </p:animClr>
                                    <p:animClr clrSpc="rgb" dir="cw">
                                      <p:cBhvr>
                                        <p:cTn id="26" dur="625" autoRev="1" fill="remove"/>
                                        <p:tgtEl>
                                          <p:spTgt spid="28"/>
                                        </p:tgtEl>
                                        <p:attrNameLst>
                                          <p:attrName>fillcolor</p:attrName>
                                        </p:attrNameLst>
                                      </p:cBhvr>
                                      <p:to>
                                        <a:srgbClr val="CCFF66"/>
                                      </p:to>
                                    </p:animClr>
                                    <p:set>
                                      <p:cBhvr>
                                        <p:cTn id="27" dur="625" autoRev="1" fill="remove"/>
                                        <p:tgtEl>
                                          <p:spTgt spid="28"/>
                                        </p:tgtEl>
                                        <p:attrNameLst>
                                          <p:attrName>fill.type</p:attrName>
                                        </p:attrNameLst>
                                      </p:cBhvr>
                                      <p:to>
                                        <p:strVal val="solid"/>
                                      </p:to>
                                    </p:set>
                                    <p:set>
                                      <p:cBhvr>
                                        <p:cTn id="28" dur="625" autoRev="1" fill="remove"/>
                                        <p:tgtEl>
                                          <p:spTgt spid="28"/>
                                        </p:tgtEl>
                                        <p:attrNameLst>
                                          <p:attrName>fill.on</p:attrName>
                                        </p:attrNameLst>
                                      </p:cBhvr>
                                      <p:to>
                                        <p:strVal val="true"/>
                                      </p:to>
                                    </p:se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27" presetClass="emph" presetSubtype="0" repeatCount="indefinite" fill="remove" grpId="1" nodeType="withEffect">
                                  <p:stCondLst>
                                    <p:cond delay="0"/>
                                  </p:stCondLst>
                                  <p:childTnLst>
                                    <p:animClr clrSpc="rgb" dir="cw">
                                      <p:cBhvr override="childStyle">
                                        <p:cTn id="33" dur="500" autoRev="1" fill="remove"/>
                                        <p:tgtEl>
                                          <p:spTgt spid="29"/>
                                        </p:tgtEl>
                                        <p:attrNameLst>
                                          <p:attrName>style.color</p:attrName>
                                        </p:attrNameLst>
                                      </p:cBhvr>
                                      <p:to>
                                        <a:schemeClr val="bg1"/>
                                      </p:to>
                                    </p:animClr>
                                    <p:animClr clrSpc="rgb" dir="cw">
                                      <p:cBhvr>
                                        <p:cTn id="34" dur="500" autoRev="1" fill="remove"/>
                                        <p:tgtEl>
                                          <p:spTgt spid="29"/>
                                        </p:tgtEl>
                                        <p:attrNameLst>
                                          <p:attrName>fillcolor</p:attrName>
                                        </p:attrNameLst>
                                      </p:cBhvr>
                                      <p:to>
                                        <a:schemeClr val="bg1"/>
                                      </p:to>
                                    </p:animClr>
                                    <p:set>
                                      <p:cBhvr>
                                        <p:cTn id="35" dur="500" autoRev="1" fill="remove"/>
                                        <p:tgtEl>
                                          <p:spTgt spid="29"/>
                                        </p:tgtEl>
                                        <p:attrNameLst>
                                          <p:attrName>fill.type</p:attrName>
                                        </p:attrNameLst>
                                      </p:cBhvr>
                                      <p:to>
                                        <p:strVal val="solid"/>
                                      </p:to>
                                    </p:set>
                                    <p:set>
                                      <p:cBhvr>
                                        <p:cTn id="36" dur="500" autoRev="1" fill="remove"/>
                                        <p:tgtEl>
                                          <p:spTgt spid="29"/>
                                        </p:tgtEl>
                                        <p:attrNameLst>
                                          <p:attrName>fill.on</p:attrName>
                                        </p:attrNameLst>
                                      </p:cBhvr>
                                      <p:to>
                                        <p:strVal val="true"/>
                                      </p:to>
                                    </p:se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27" presetClass="emph" presetSubtype="0" repeatCount="indefinite" fill="remove" grpId="1" nodeType="withEffect">
                                  <p:stCondLst>
                                    <p:cond delay="0"/>
                                  </p:stCondLst>
                                  <p:childTnLst>
                                    <p:animClr clrSpc="rgb" dir="cw">
                                      <p:cBhvr override="childStyle">
                                        <p:cTn id="41" dur="625" autoRev="1" fill="remove"/>
                                        <p:tgtEl>
                                          <p:spTgt spid="30"/>
                                        </p:tgtEl>
                                        <p:attrNameLst>
                                          <p:attrName>style.color</p:attrName>
                                        </p:attrNameLst>
                                      </p:cBhvr>
                                      <p:to>
                                        <a:srgbClr val="FF6699"/>
                                      </p:to>
                                    </p:animClr>
                                    <p:animClr clrSpc="rgb" dir="cw">
                                      <p:cBhvr>
                                        <p:cTn id="42" dur="625" autoRev="1" fill="remove"/>
                                        <p:tgtEl>
                                          <p:spTgt spid="30"/>
                                        </p:tgtEl>
                                        <p:attrNameLst>
                                          <p:attrName>fillcolor</p:attrName>
                                        </p:attrNameLst>
                                      </p:cBhvr>
                                      <p:to>
                                        <a:srgbClr val="FF6699"/>
                                      </p:to>
                                    </p:animClr>
                                    <p:set>
                                      <p:cBhvr>
                                        <p:cTn id="43" dur="625" autoRev="1" fill="remove"/>
                                        <p:tgtEl>
                                          <p:spTgt spid="30"/>
                                        </p:tgtEl>
                                        <p:attrNameLst>
                                          <p:attrName>fill.type</p:attrName>
                                        </p:attrNameLst>
                                      </p:cBhvr>
                                      <p:to>
                                        <p:strVal val="solid"/>
                                      </p:to>
                                    </p:set>
                                    <p:set>
                                      <p:cBhvr>
                                        <p:cTn id="44" dur="625" autoRev="1" fill="remove"/>
                                        <p:tgtEl>
                                          <p:spTgt spid="30"/>
                                        </p:tgtEl>
                                        <p:attrNameLst>
                                          <p:attrName>fill.on</p:attrName>
                                        </p:attrNameLst>
                                      </p:cBhvr>
                                      <p:to>
                                        <p:strVal val="true"/>
                                      </p:to>
                                    </p:set>
                                  </p:childTnLst>
                                </p:cTn>
                              </p:par>
                              <p:par>
                                <p:cTn id="45" presetID="22" presetClass="entr" presetSubtype="4"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par>
                                <p:cTn id="48" presetID="32" presetClass="emph" presetSubtype="0" repeatCount="999000" fill="hold" nodeType="withEffect">
                                  <p:stCondLst>
                                    <p:cond delay="0"/>
                                  </p:stCondLst>
                                  <p:childTnLst>
                                    <p:animRot by="120000">
                                      <p:cBhvr>
                                        <p:cTn id="49" dur="100" fill="hold">
                                          <p:stCondLst>
                                            <p:cond delay="0"/>
                                          </p:stCondLst>
                                        </p:cTn>
                                        <p:tgtEl>
                                          <p:spTgt spid="33"/>
                                        </p:tgtEl>
                                        <p:attrNameLst>
                                          <p:attrName>r</p:attrName>
                                        </p:attrNameLst>
                                      </p:cBhvr>
                                    </p:animRot>
                                    <p:animRot by="-240000">
                                      <p:cBhvr>
                                        <p:cTn id="50" dur="200" fill="hold">
                                          <p:stCondLst>
                                            <p:cond delay="200"/>
                                          </p:stCondLst>
                                        </p:cTn>
                                        <p:tgtEl>
                                          <p:spTgt spid="33"/>
                                        </p:tgtEl>
                                        <p:attrNameLst>
                                          <p:attrName>r</p:attrName>
                                        </p:attrNameLst>
                                      </p:cBhvr>
                                    </p:animRot>
                                    <p:animRot by="240000">
                                      <p:cBhvr>
                                        <p:cTn id="51" dur="200" fill="hold">
                                          <p:stCondLst>
                                            <p:cond delay="400"/>
                                          </p:stCondLst>
                                        </p:cTn>
                                        <p:tgtEl>
                                          <p:spTgt spid="33"/>
                                        </p:tgtEl>
                                        <p:attrNameLst>
                                          <p:attrName>r</p:attrName>
                                        </p:attrNameLst>
                                      </p:cBhvr>
                                    </p:animRot>
                                    <p:animRot by="-240000">
                                      <p:cBhvr>
                                        <p:cTn id="52" dur="200" fill="hold">
                                          <p:stCondLst>
                                            <p:cond delay="600"/>
                                          </p:stCondLst>
                                        </p:cTn>
                                        <p:tgtEl>
                                          <p:spTgt spid="33"/>
                                        </p:tgtEl>
                                        <p:attrNameLst>
                                          <p:attrName>r</p:attrName>
                                        </p:attrNameLst>
                                      </p:cBhvr>
                                    </p:animRot>
                                    <p:animRot by="120000">
                                      <p:cBhvr>
                                        <p:cTn id="53"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Tạm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6"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412955" y="4911932"/>
            <a:ext cx="1342786" cy="1753415"/>
          </a:xfrm>
          <a:prstGeom prst="rect">
            <a:avLst/>
          </a:prstGeom>
          <a:noFill/>
          <a:ln w="9525">
            <a:noFill/>
          </a:ln>
        </p:spPr>
      </p:pic>
      <p:pic>
        <p:nvPicPr>
          <p:cNvPr id="33" name="图片 8"/>
          <p:cNvPicPr>
            <a:picLocks noChangeAspect="1"/>
          </p:cNvPicPr>
          <p:nvPr/>
        </p:nvPicPr>
        <p:blipFill>
          <a:blip r:embed="rId5"/>
          <a:stretch>
            <a:fillRect/>
          </a:stretch>
        </p:blipFill>
        <p:spPr>
          <a:xfrm>
            <a:off x="10726316" y="5171894"/>
            <a:ext cx="1220868" cy="1686825"/>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2806927" y="423841"/>
            <a:ext cx="7566952" cy="707886"/>
          </a:xfrm>
          <a:prstGeom prst="rect">
            <a:avLst/>
          </a:prstGeom>
          <a:noFill/>
        </p:spPr>
        <p:txBody>
          <a:bodyPr wrap="square" rtlCol="0">
            <a:spAutoFit/>
          </a:bodyPr>
          <a:lstStyle/>
          <a:p>
            <a:r>
              <a:rPr lang="en-US" altLang="zh-CN" sz="40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40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818941" y="1293736"/>
            <a:ext cx="10187293" cy="728068"/>
            <a:chOff x="774356" y="888444"/>
            <a:chExt cx="10187293" cy="728068"/>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799213" y="2597415"/>
            <a:ext cx="10209001" cy="755486"/>
            <a:chOff x="752655" y="2065203"/>
            <a:chExt cx="10209001" cy="75548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905080"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a:t>
              </a: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818941" y="4055259"/>
            <a:ext cx="10210371" cy="1140500"/>
            <a:chOff x="778314" y="3315253"/>
            <a:chExt cx="10210371" cy="1140500"/>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8905080" cy="954107"/>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Bồi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dưỡng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tình</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cảm</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yêu</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thương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kính</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trọng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đối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với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ông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bà</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người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thân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trong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gia</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đình</a:t>
              </a:r>
              <a:endPar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grpSp>
      <p:sp>
        <p:nvSpPr>
          <p:cNvPr id="37" name="TextBox 36">
            <a:extLst>
              <a:ext uri="{FF2B5EF4-FFF2-40B4-BE49-F238E27FC236}">
                <a16:creationId xmlns:a16="http://schemas.microsoft.com/office/drawing/2014/main" id="{24500F8B-FB66-487F-91C5-0281971A9FDB}"/>
              </a:ext>
            </a:extLst>
          </p:cNvPr>
          <p:cNvSpPr txBox="1"/>
          <p:nvPr/>
        </p:nvSpPr>
        <p:spPr>
          <a:xfrm>
            <a:off x="2101154" y="1439590"/>
            <a:ext cx="8905080" cy="523220"/>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Kể</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về</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các</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việc</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đã</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làm</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cùng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người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thân</a:t>
            </a:r>
            <a:endPar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7D2F8B0D-C796-4CB5-82FA-271383C605D7}"/>
              </a:ext>
            </a:extLst>
          </p:cNvPr>
          <p:cNvSpPr txBox="1"/>
          <p:nvPr/>
        </p:nvSpPr>
        <p:spPr>
          <a:xfrm>
            <a:off x="2016312" y="2611272"/>
            <a:ext cx="8905080" cy="954107"/>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Viết</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3 – 5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câu</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kể</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về</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một</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công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việc</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em</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đã</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làm</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cùng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người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thân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p>
        </p:txBody>
      </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27" presetClass="emph" presetSubtype="0" repeatCount="indefinite" fill="remove" grpId="1" nodeType="withEffect">
                                  <p:stCondLst>
                                    <p:cond delay="0"/>
                                  </p:stCondLst>
                                  <p:childTnLst>
                                    <p:animClr clrSpc="rgb" dir="cw">
                                      <p:cBhvr override="childStyle">
                                        <p:cTn id="9" dur="625" autoRev="1" fill="remove"/>
                                        <p:tgtEl>
                                          <p:spTgt spid="25"/>
                                        </p:tgtEl>
                                        <p:attrNameLst>
                                          <p:attrName>style.color</p:attrName>
                                        </p:attrNameLst>
                                      </p:cBhvr>
                                      <p:to>
                                        <a:srgbClr val="66CCFF"/>
                                      </p:to>
                                    </p:animClr>
                                    <p:animClr clrSpc="rgb" dir="cw">
                                      <p:cBhvr>
                                        <p:cTn id="10" dur="625" autoRev="1" fill="remove"/>
                                        <p:tgtEl>
                                          <p:spTgt spid="25"/>
                                        </p:tgtEl>
                                        <p:attrNameLst>
                                          <p:attrName>fillcolor</p:attrName>
                                        </p:attrNameLst>
                                      </p:cBhvr>
                                      <p:to>
                                        <a:srgbClr val="66CCFF"/>
                                      </p:to>
                                    </p:animClr>
                                    <p:set>
                                      <p:cBhvr>
                                        <p:cTn id="11" dur="625" autoRev="1" fill="remove"/>
                                        <p:tgtEl>
                                          <p:spTgt spid="25"/>
                                        </p:tgtEl>
                                        <p:attrNameLst>
                                          <p:attrName>fill.type</p:attrName>
                                        </p:attrNameLst>
                                      </p:cBhvr>
                                      <p:to>
                                        <p:strVal val="solid"/>
                                      </p:to>
                                    </p:set>
                                    <p:set>
                                      <p:cBhvr>
                                        <p:cTn id="12" dur="625" autoRev="1" fill="remove"/>
                                        <p:tgtEl>
                                          <p:spTgt spid="25"/>
                                        </p:tgtEl>
                                        <p:attrNameLst>
                                          <p:attrName>fill.on</p:attrName>
                                        </p:attrNameLst>
                                      </p:cBhvr>
                                      <p:to>
                                        <p:strVal val="true"/>
                                      </p:to>
                                    </p:se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27" presetClass="emph" presetSubtype="0" repeatCount="indefinite" fill="remove" grpId="1" nodeType="withEffect">
                                  <p:stCondLst>
                                    <p:cond delay="0"/>
                                  </p:stCondLst>
                                  <p:childTnLst>
                                    <p:animClr clrSpc="rgb" dir="cw">
                                      <p:cBhvr override="childStyle">
                                        <p:cTn id="17" dur="625" autoRev="1" fill="remove"/>
                                        <p:tgtEl>
                                          <p:spTgt spid="27"/>
                                        </p:tgtEl>
                                        <p:attrNameLst>
                                          <p:attrName>style.color</p:attrName>
                                        </p:attrNameLst>
                                      </p:cBhvr>
                                      <p:to>
                                        <a:srgbClr val="FF6699"/>
                                      </p:to>
                                    </p:animClr>
                                    <p:animClr clrSpc="rgb" dir="cw">
                                      <p:cBhvr>
                                        <p:cTn id="18" dur="625" autoRev="1" fill="remove"/>
                                        <p:tgtEl>
                                          <p:spTgt spid="27"/>
                                        </p:tgtEl>
                                        <p:attrNameLst>
                                          <p:attrName>fillcolor</p:attrName>
                                        </p:attrNameLst>
                                      </p:cBhvr>
                                      <p:to>
                                        <a:srgbClr val="FF6699"/>
                                      </p:to>
                                    </p:animClr>
                                    <p:set>
                                      <p:cBhvr>
                                        <p:cTn id="19" dur="625" autoRev="1" fill="remove"/>
                                        <p:tgtEl>
                                          <p:spTgt spid="27"/>
                                        </p:tgtEl>
                                        <p:attrNameLst>
                                          <p:attrName>fill.type</p:attrName>
                                        </p:attrNameLst>
                                      </p:cBhvr>
                                      <p:to>
                                        <p:strVal val="solid"/>
                                      </p:to>
                                    </p:set>
                                    <p:set>
                                      <p:cBhvr>
                                        <p:cTn id="20" dur="625" autoRev="1" fill="remove"/>
                                        <p:tgtEl>
                                          <p:spTgt spid="27"/>
                                        </p:tgtEl>
                                        <p:attrNameLst>
                                          <p:attrName>fill.on</p:attrName>
                                        </p:attrNameLst>
                                      </p:cBhvr>
                                      <p:to>
                                        <p:strVal val="true"/>
                                      </p:to>
                                    </p:se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27" presetClass="emph" presetSubtype="0" repeatCount="indefinite" fill="remove" grpId="1" nodeType="withEffect">
                                  <p:stCondLst>
                                    <p:cond delay="0"/>
                                  </p:stCondLst>
                                  <p:childTnLst>
                                    <p:animClr clrSpc="rgb" dir="cw">
                                      <p:cBhvr override="childStyle">
                                        <p:cTn id="25" dur="625" autoRev="1" fill="remove"/>
                                        <p:tgtEl>
                                          <p:spTgt spid="28"/>
                                        </p:tgtEl>
                                        <p:attrNameLst>
                                          <p:attrName>style.color</p:attrName>
                                        </p:attrNameLst>
                                      </p:cBhvr>
                                      <p:to>
                                        <a:srgbClr val="CCFF66"/>
                                      </p:to>
                                    </p:animClr>
                                    <p:animClr clrSpc="rgb" dir="cw">
                                      <p:cBhvr>
                                        <p:cTn id="26" dur="625" autoRev="1" fill="remove"/>
                                        <p:tgtEl>
                                          <p:spTgt spid="28"/>
                                        </p:tgtEl>
                                        <p:attrNameLst>
                                          <p:attrName>fillcolor</p:attrName>
                                        </p:attrNameLst>
                                      </p:cBhvr>
                                      <p:to>
                                        <a:srgbClr val="CCFF66"/>
                                      </p:to>
                                    </p:animClr>
                                    <p:set>
                                      <p:cBhvr>
                                        <p:cTn id="27" dur="625" autoRev="1" fill="remove"/>
                                        <p:tgtEl>
                                          <p:spTgt spid="28"/>
                                        </p:tgtEl>
                                        <p:attrNameLst>
                                          <p:attrName>fill.type</p:attrName>
                                        </p:attrNameLst>
                                      </p:cBhvr>
                                      <p:to>
                                        <p:strVal val="solid"/>
                                      </p:to>
                                    </p:set>
                                    <p:set>
                                      <p:cBhvr>
                                        <p:cTn id="28" dur="625" autoRev="1" fill="remove"/>
                                        <p:tgtEl>
                                          <p:spTgt spid="28"/>
                                        </p:tgtEl>
                                        <p:attrNameLst>
                                          <p:attrName>fill.on</p:attrName>
                                        </p:attrNameLst>
                                      </p:cBhvr>
                                      <p:to>
                                        <p:strVal val="true"/>
                                      </p:to>
                                    </p:se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27" presetClass="emph" presetSubtype="0" repeatCount="indefinite" fill="remove" grpId="1" nodeType="withEffect">
                                  <p:stCondLst>
                                    <p:cond delay="0"/>
                                  </p:stCondLst>
                                  <p:childTnLst>
                                    <p:animClr clrSpc="rgb" dir="cw">
                                      <p:cBhvr override="childStyle">
                                        <p:cTn id="33" dur="500" autoRev="1" fill="remove"/>
                                        <p:tgtEl>
                                          <p:spTgt spid="29"/>
                                        </p:tgtEl>
                                        <p:attrNameLst>
                                          <p:attrName>style.color</p:attrName>
                                        </p:attrNameLst>
                                      </p:cBhvr>
                                      <p:to>
                                        <a:schemeClr val="bg1"/>
                                      </p:to>
                                    </p:animClr>
                                    <p:animClr clrSpc="rgb" dir="cw">
                                      <p:cBhvr>
                                        <p:cTn id="34" dur="500" autoRev="1" fill="remove"/>
                                        <p:tgtEl>
                                          <p:spTgt spid="29"/>
                                        </p:tgtEl>
                                        <p:attrNameLst>
                                          <p:attrName>fillcolor</p:attrName>
                                        </p:attrNameLst>
                                      </p:cBhvr>
                                      <p:to>
                                        <a:schemeClr val="bg1"/>
                                      </p:to>
                                    </p:animClr>
                                    <p:set>
                                      <p:cBhvr>
                                        <p:cTn id="35" dur="500" autoRev="1" fill="remove"/>
                                        <p:tgtEl>
                                          <p:spTgt spid="29"/>
                                        </p:tgtEl>
                                        <p:attrNameLst>
                                          <p:attrName>fill.type</p:attrName>
                                        </p:attrNameLst>
                                      </p:cBhvr>
                                      <p:to>
                                        <p:strVal val="solid"/>
                                      </p:to>
                                    </p:set>
                                    <p:set>
                                      <p:cBhvr>
                                        <p:cTn id="36" dur="500" autoRev="1" fill="remove"/>
                                        <p:tgtEl>
                                          <p:spTgt spid="29"/>
                                        </p:tgtEl>
                                        <p:attrNameLst>
                                          <p:attrName>fill.on</p:attrName>
                                        </p:attrNameLst>
                                      </p:cBhvr>
                                      <p:to>
                                        <p:strVal val="true"/>
                                      </p:to>
                                    </p:se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27" presetClass="emph" presetSubtype="0" repeatCount="indefinite" fill="remove" grpId="1" nodeType="withEffect">
                                  <p:stCondLst>
                                    <p:cond delay="0"/>
                                  </p:stCondLst>
                                  <p:childTnLst>
                                    <p:animClr clrSpc="rgb" dir="cw">
                                      <p:cBhvr override="childStyle">
                                        <p:cTn id="41" dur="625" autoRev="1" fill="remove"/>
                                        <p:tgtEl>
                                          <p:spTgt spid="30"/>
                                        </p:tgtEl>
                                        <p:attrNameLst>
                                          <p:attrName>style.color</p:attrName>
                                        </p:attrNameLst>
                                      </p:cBhvr>
                                      <p:to>
                                        <a:srgbClr val="FF6699"/>
                                      </p:to>
                                    </p:animClr>
                                    <p:animClr clrSpc="rgb" dir="cw">
                                      <p:cBhvr>
                                        <p:cTn id="42" dur="625" autoRev="1" fill="remove"/>
                                        <p:tgtEl>
                                          <p:spTgt spid="30"/>
                                        </p:tgtEl>
                                        <p:attrNameLst>
                                          <p:attrName>fillcolor</p:attrName>
                                        </p:attrNameLst>
                                      </p:cBhvr>
                                      <p:to>
                                        <a:srgbClr val="FF6699"/>
                                      </p:to>
                                    </p:animClr>
                                    <p:set>
                                      <p:cBhvr>
                                        <p:cTn id="43" dur="625" autoRev="1" fill="remove"/>
                                        <p:tgtEl>
                                          <p:spTgt spid="30"/>
                                        </p:tgtEl>
                                        <p:attrNameLst>
                                          <p:attrName>fill.type</p:attrName>
                                        </p:attrNameLst>
                                      </p:cBhvr>
                                      <p:to>
                                        <p:strVal val="solid"/>
                                      </p:to>
                                    </p:set>
                                    <p:set>
                                      <p:cBhvr>
                                        <p:cTn id="44" dur="625" autoRev="1" fill="remove"/>
                                        <p:tgtEl>
                                          <p:spTgt spid="30"/>
                                        </p:tgtEl>
                                        <p:attrNameLst>
                                          <p:attrName>fill.on</p:attrName>
                                        </p:attrNameLst>
                                      </p:cBhvr>
                                      <p:to>
                                        <p:strVal val="true"/>
                                      </p:to>
                                    </p:set>
                                  </p:childTnLst>
                                </p:cTn>
                              </p:par>
                              <p:par>
                                <p:cTn id="45" presetID="22" presetClass="entr" presetSubtype="4"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par>
                                <p:cTn id="48" presetID="32" presetClass="emph" presetSubtype="0" repeatCount="999000" fill="hold" nodeType="withEffect">
                                  <p:stCondLst>
                                    <p:cond delay="0"/>
                                  </p:stCondLst>
                                  <p:childTnLst>
                                    <p:animRot by="120000">
                                      <p:cBhvr>
                                        <p:cTn id="49" dur="100" fill="hold">
                                          <p:stCondLst>
                                            <p:cond delay="0"/>
                                          </p:stCondLst>
                                        </p:cTn>
                                        <p:tgtEl>
                                          <p:spTgt spid="33"/>
                                        </p:tgtEl>
                                        <p:attrNameLst>
                                          <p:attrName>r</p:attrName>
                                        </p:attrNameLst>
                                      </p:cBhvr>
                                    </p:animRot>
                                    <p:animRot by="-240000">
                                      <p:cBhvr>
                                        <p:cTn id="50" dur="200" fill="hold">
                                          <p:stCondLst>
                                            <p:cond delay="200"/>
                                          </p:stCondLst>
                                        </p:cTn>
                                        <p:tgtEl>
                                          <p:spTgt spid="33"/>
                                        </p:tgtEl>
                                        <p:attrNameLst>
                                          <p:attrName>r</p:attrName>
                                        </p:attrNameLst>
                                      </p:cBhvr>
                                    </p:animRot>
                                    <p:animRot by="240000">
                                      <p:cBhvr>
                                        <p:cTn id="51" dur="200" fill="hold">
                                          <p:stCondLst>
                                            <p:cond delay="400"/>
                                          </p:stCondLst>
                                        </p:cTn>
                                        <p:tgtEl>
                                          <p:spTgt spid="33"/>
                                        </p:tgtEl>
                                        <p:attrNameLst>
                                          <p:attrName>r</p:attrName>
                                        </p:attrNameLst>
                                      </p:cBhvr>
                                    </p:animRot>
                                    <p:animRot by="-240000">
                                      <p:cBhvr>
                                        <p:cTn id="52" dur="200" fill="hold">
                                          <p:stCondLst>
                                            <p:cond delay="600"/>
                                          </p:stCondLst>
                                        </p:cTn>
                                        <p:tgtEl>
                                          <p:spTgt spid="33"/>
                                        </p:tgtEl>
                                        <p:attrNameLst>
                                          <p:attrName>r</p:attrName>
                                        </p:attrNameLst>
                                      </p:cBhvr>
                                    </p:animRot>
                                    <p:animRot by="120000">
                                      <p:cBhvr>
                                        <p:cTn id="53"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719" t="37062" r="58142" b="21272"/>
          <a:stretch/>
        </p:blipFill>
        <p:spPr bwMode="auto">
          <a:xfrm>
            <a:off x="3515061" y="1260906"/>
            <a:ext cx="2927683" cy="2740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078" t="37062" r="17894" b="21272"/>
          <a:stretch/>
        </p:blipFill>
        <p:spPr bwMode="auto">
          <a:xfrm>
            <a:off x="6980218" y="1269684"/>
            <a:ext cx="4332147" cy="2752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564" t="36459" r="47523" b="20998"/>
          <a:stretch/>
        </p:blipFill>
        <p:spPr bwMode="auto">
          <a:xfrm>
            <a:off x="1183074" y="4022552"/>
            <a:ext cx="3461409" cy="231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5078" t="36459" r="18421" b="20998"/>
          <a:stretch/>
        </p:blipFill>
        <p:spPr bwMode="auto">
          <a:xfrm>
            <a:off x="6136903" y="3891234"/>
            <a:ext cx="2796667" cy="2535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183074" y="192466"/>
            <a:ext cx="10777433" cy="1077218"/>
            <a:chOff x="238537" y="232458"/>
            <a:chExt cx="10777433" cy="1077218"/>
          </a:xfrm>
        </p:grpSpPr>
        <p:sp>
          <p:nvSpPr>
            <p:cNvPr id="9" name="TextBox 8"/>
            <p:cNvSpPr txBox="1"/>
            <p:nvPr/>
          </p:nvSpPr>
          <p:spPr>
            <a:xfrm>
              <a:off x="722280" y="232458"/>
              <a:ext cx="10293690" cy="1077218"/>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Quan sát tranh, nêu việc các bạn nhỏ đã làm </a:t>
              </a:r>
            </a:p>
            <a:p>
              <a:r>
                <a:rPr lang="en-US" sz="3200" b="1" dirty="0">
                  <a:solidFill>
                    <a:srgbClr val="008200"/>
                  </a:solidFill>
                  <a:latin typeface="Times New Roman" panose="02020603050405020304" pitchFamily="18" charset="0"/>
                  <a:cs typeface="Times New Roman" panose="02020603050405020304" pitchFamily="18" charset="0"/>
                </a:rPr>
                <a:t>cùng người thân.</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0" name="Oval 9"/>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cxnSp>
        <p:nvCxnSpPr>
          <p:cNvPr id="3" name="Straight Connector 2"/>
          <p:cNvCxnSpPr/>
          <p:nvPr/>
        </p:nvCxnSpPr>
        <p:spPr>
          <a:xfrm>
            <a:off x="1911178" y="741106"/>
            <a:ext cx="257020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44483" y="741106"/>
            <a:ext cx="486198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11178" y="1260906"/>
            <a:ext cx="257020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57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719" t="37062" r="58142" b="21272"/>
          <a:stretch/>
        </p:blipFill>
        <p:spPr bwMode="auto">
          <a:xfrm>
            <a:off x="591387" y="1475875"/>
            <a:ext cx="3808384" cy="35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14B26D2C-1BC9-4238-BC4C-795267AEDD6F}"/>
              </a:ext>
            </a:extLst>
          </p:cNvPr>
          <p:cNvSpPr txBox="1"/>
          <p:nvPr/>
        </p:nvSpPr>
        <p:spPr>
          <a:xfrm>
            <a:off x="5806879" y="2565625"/>
            <a:ext cx="5133835" cy="2219838"/>
          </a:xfrm>
          <a:prstGeom prst="rect">
            <a:avLst/>
          </a:prstGeom>
          <a:noFill/>
        </p:spPr>
        <p:txBody>
          <a:bodyPr wrap="square" rtlCol="0">
            <a:spAutoFit/>
          </a:bodyPr>
          <a:lstStyle/>
          <a:p>
            <a:pPr>
              <a:lnSpc>
                <a:spcPct val="150000"/>
              </a:lnSpc>
            </a:pP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1. Ông và cháu đang đi đâu?</a:t>
            </a:r>
          </a:p>
          <a:p>
            <a:pPr marL="457200" indent="-457200">
              <a:lnSpc>
                <a:spcPct val="150000"/>
              </a:lnSpc>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Bạn nhỏ cùng ông đi dạo.</a:t>
            </a:r>
          </a:p>
        </p:txBody>
      </p:sp>
    </p:spTree>
    <p:extLst>
      <p:ext uri="{BB962C8B-B14F-4D97-AF65-F5344CB8AC3E}">
        <p14:creationId xmlns:p14="http://schemas.microsoft.com/office/powerpoint/2010/main" val="270976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078" t="37062" r="17894" b="21272"/>
          <a:stretch/>
        </p:blipFill>
        <p:spPr bwMode="auto">
          <a:xfrm>
            <a:off x="6181178" y="1668360"/>
            <a:ext cx="4948002" cy="314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14B26D2C-1BC9-4238-BC4C-795267AEDD6F}"/>
              </a:ext>
            </a:extLst>
          </p:cNvPr>
          <p:cNvSpPr txBox="1"/>
          <p:nvPr/>
        </p:nvSpPr>
        <p:spPr>
          <a:xfrm>
            <a:off x="582484" y="2735680"/>
            <a:ext cx="5133835" cy="1384995"/>
          </a:xfrm>
          <a:prstGeom prst="rect">
            <a:avLst/>
          </a:prstGeom>
          <a:noFill/>
        </p:spPr>
        <p:txBody>
          <a:bodyPr wrap="square" rtlCol="0">
            <a:spAutoFit/>
          </a:bodyPr>
          <a:lstStyle/>
          <a:p>
            <a:pPr>
              <a:lnSpc>
                <a:spcPct val="150000"/>
              </a:lnSpc>
            </a:pPr>
            <a:r>
              <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rPr>
              <a:t>1. Bố </a:t>
            </a:r>
            <a:r>
              <a:rPr lang="en-US" sz="2800" b="1" dirty="0" err="1">
                <a:solidFill>
                  <a:srgbClr val="FF0000"/>
                </a:solidFill>
                <a:latin typeface="Times New Roman" panose="02020603050405020304" pitchFamily="18" charset="0"/>
                <a:ea typeface="Arial-Rounded" pitchFamily="34" charset="0"/>
                <a:cs typeface="Times New Roman" panose="02020603050405020304" pitchFamily="18" charset="0"/>
              </a:rPr>
              <a:t>và</a:t>
            </a:r>
            <a:r>
              <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Arial-Rounded" pitchFamily="34" charset="0"/>
                <a:cs typeface="Times New Roman" panose="02020603050405020304" pitchFamily="18" charset="0"/>
              </a:rPr>
              <a:t>bạn</a:t>
            </a:r>
            <a:r>
              <a:rPr lang="en-US" sz="2800" b="1"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Arial-Rounded" pitchFamily="34" charset="0"/>
                <a:cs typeface="Times New Roman" panose="02020603050405020304" pitchFamily="18" charset="0"/>
              </a:rPr>
              <a:t>nhỏ</a:t>
            </a:r>
            <a:r>
              <a:rPr lang="en-US" sz="2800" b="1"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rPr>
              <a:t>đang làm gì?</a:t>
            </a:r>
          </a:p>
          <a:p>
            <a:pPr marL="457200" indent="-457200">
              <a:lnSpc>
                <a:spcPct val="150000"/>
              </a:lnSpc>
              <a:buFontTx/>
              <a:buChar char="-"/>
            </a:pP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Bạn nhỏ cùng bố trồng cây.</a:t>
            </a:r>
          </a:p>
        </p:txBody>
      </p:sp>
    </p:spTree>
    <p:extLst>
      <p:ext uri="{BB962C8B-B14F-4D97-AF65-F5344CB8AC3E}">
        <p14:creationId xmlns:p14="http://schemas.microsoft.com/office/powerpoint/2010/main" val="165421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B26D2C-1BC9-4238-BC4C-795267AEDD6F}"/>
              </a:ext>
            </a:extLst>
          </p:cNvPr>
          <p:cNvSpPr txBox="1"/>
          <p:nvPr/>
        </p:nvSpPr>
        <p:spPr>
          <a:xfrm>
            <a:off x="5806878" y="1749252"/>
            <a:ext cx="5823647" cy="3892861"/>
          </a:xfrm>
          <a:prstGeom prst="rect">
            <a:avLst/>
          </a:prstGeom>
          <a:noFill/>
        </p:spPr>
        <p:txBody>
          <a:bodyPr wrap="square" rtlCol="0">
            <a:spAutoFit/>
          </a:bodyPr>
          <a:lstStyle/>
          <a:p>
            <a:pPr>
              <a:lnSpc>
                <a:spcPct val="150000"/>
              </a:lnSpc>
            </a:pPr>
            <a:r>
              <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rPr>
              <a:t>1. Bà và cháu cùng nhau làm gì?</a:t>
            </a:r>
          </a:p>
          <a:p>
            <a:pPr marL="457200" indent="-457200">
              <a:lnSpc>
                <a:spcPct val="150000"/>
              </a:lnSpc>
              <a:buFontTx/>
              <a:buChar char="-"/>
            </a:pP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Bạn nhỏ và bà đang đọc sách.</a:t>
            </a:r>
          </a:p>
          <a:p>
            <a:pPr>
              <a:lnSpc>
                <a:spcPct val="150000"/>
              </a:lnSpc>
            </a:pPr>
            <a:r>
              <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rPr>
              <a:t>2. Họ có vui không?</a:t>
            </a:r>
          </a:p>
          <a:p>
            <a:pPr marL="457200" indent="-457200">
              <a:lnSpc>
                <a:spcPct val="150000"/>
              </a:lnSpc>
              <a:buFontTx/>
              <a:buChar char="-"/>
            </a:pP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Hai bà cháu đang rất vui vẻ vì trên khuôn mặt họ hiện rõ vẻ tươi vui.</a:t>
            </a:r>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564" t="36459" r="47523" b="20998"/>
          <a:stretch/>
        </p:blipFill>
        <p:spPr bwMode="auto">
          <a:xfrm>
            <a:off x="436820" y="1784935"/>
            <a:ext cx="4862167" cy="325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39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B26D2C-1BC9-4238-BC4C-795267AEDD6F}"/>
              </a:ext>
            </a:extLst>
          </p:cNvPr>
          <p:cNvSpPr txBox="1"/>
          <p:nvPr/>
        </p:nvSpPr>
        <p:spPr>
          <a:xfrm>
            <a:off x="5008181" y="1312353"/>
            <a:ext cx="7183819" cy="4616648"/>
          </a:xfrm>
          <a:prstGeom prst="rect">
            <a:avLst/>
          </a:prstGeom>
          <a:noFill/>
        </p:spPr>
        <p:txBody>
          <a:bodyPr wrap="square" rtlCol="0">
            <a:spAutoFit/>
          </a:bodyPr>
          <a:lstStyle/>
          <a:p>
            <a:pPr>
              <a:lnSpc>
                <a:spcPct val="150000"/>
              </a:lnSpc>
            </a:pPr>
            <a:r>
              <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rPr>
              <a:t>1. Mẹ và con đang đứng ở đâu?</a:t>
            </a:r>
          </a:p>
          <a:p>
            <a:pPr marL="457200" indent="-457200">
              <a:lnSpc>
                <a:spcPct val="150000"/>
              </a:lnSpc>
              <a:buFontTx/>
              <a:buChar char="-"/>
            </a:pP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Hai mẹ con bạn nhỏ đang đứng trong bếp.</a:t>
            </a:r>
          </a:p>
          <a:p>
            <a:pPr>
              <a:lnSpc>
                <a:spcPct val="150000"/>
              </a:lnSpc>
            </a:pPr>
            <a:r>
              <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rPr>
              <a:t>2. Trước mặt có những gì?</a:t>
            </a:r>
          </a:p>
          <a:p>
            <a:pPr marL="457200" indent="-457200">
              <a:lnSpc>
                <a:spcPct val="150000"/>
              </a:lnSpc>
              <a:buFontTx/>
              <a:buChar char="-"/>
            </a:pP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Trước mặt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hai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mẹ</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con là chậu rửa với rất nhiều bát đĩa ở bên trong.</a:t>
            </a:r>
          </a:p>
          <a:p>
            <a:pPr>
              <a:lnSpc>
                <a:spcPct val="150000"/>
              </a:lnSpc>
            </a:pPr>
            <a:r>
              <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rPr>
              <a:t>3. Hai mẹ con cùng nhau làm gì?</a:t>
            </a:r>
          </a:p>
          <a:p>
            <a:pPr marL="457200" indent="-457200">
              <a:lnSpc>
                <a:spcPct val="150000"/>
              </a:lnSpc>
              <a:buFontTx/>
              <a:buChar char="-"/>
            </a:pP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Hai mẹ con cùng nhau rửa bát đĩa.</a:t>
            </a:r>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5078" t="36459" r="18421" b="20998"/>
          <a:stretch/>
        </p:blipFill>
        <p:spPr bwMode="auto">
          <a:xfrm>
            <a:off x="409860" y="1798164"/>
            <a:ext cx="4020805" cy="3645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325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600"/>
                                        <p:tgtEl>
                                          <p:spTgt spid="5">
                                            <p:txEl>
                                              <p:pRg st="0" end="0"/>
                                            </p:txEl>
                                          </p:spTgt>
                                        </p:tgtEl>
                                      </p:cBhvr>
                                    </p:animEffect>
                                    <p:anim calcmode="lin" valueType="num">
                                      <p:cBhvr>
                                        <p:cTn id="15"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6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anim calcmode="lin" valueType="num">
                                      <p:cBhvr>
                                        <p:cTn id="2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500"/>
                                        <p:tgtEl>
                                          <p:spTgt spid="5">
                                            <p:txEl>
                                              <p:pRg st="2" end="2"/>
                                            </p:txEl>
                                          </p:spTgt>
                                        </p:tgtEl>
                                      </p:cBhvr>
                                    </p:animEffect>
                                    <p:anim calcmode="lin" valueType="num">
                                      <p:cBhvr>
                                        <p:cTn id="2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anim calcmode="lin" valueType="num">
                                      <p:cBhvr>
                                        <p:cTn id="3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anim calcmode="lin" valueType="num">
                                      <p:cBhvr>
                                        <p:cTn id="4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500"/>
                                        <p:tgtEl>
                                          <p:spTgt spid="5">
                                            <p:txEl>
                                              <p:pRg st="5" end="5"/>
                                            </p:txEl>
                                          </p:spTgt>
                                        </p:tgtEl>
                                      </p:cBhvr>
                                    </p:animEffect>
                                    <p:anim calcmode="lin" valueType="num">
                                      <p:cBhvr>
                                        <p:cTn id="50"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267200" y="4546600"/>
            <a:ext cx="635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33103" y="234246"/>
            <a:ext cx="9235950"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Viết 3 – 5 câu kể về một công việc em đã </a:t>
            </a:r>
          </a:p>
          <a:p>
            <a:r>
              <a:rPr lang="en-US" sz="3200" b="1" dirty="0">
                <a:solidFill>
                  <a:srgbClr val="008200"/>
                </a:solidFill>
                <a:latin typeface="Times New Roman" panose="02020603050405020304" pitchFamily="18" charset="0"/>
                <a:cs typeface="Times New Roman" panose="02020603050405020304" pitchFamily="18" charset="0"/>
              </a:rPr>
              <a:t>làm cùng người thân.</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6" name="Oval 15"/>
          <p:cNvSpPr/>
          <p:nvPr/>
        </p:nvSpPr>
        <p:spPr>
          <a:xfrm>
            <a:off x="1183074" y="192466"/>
            <a:ext cx="650029"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pic>
        <p:nvPicPr>
          <p:cNvPr id="17"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602" y="1499952"/>
            <a:ext cx="8898288" cy="3055655"/>
          </a:xfrm>
          <a:prstGeom prst="rect">
            <a:avLst/>
          </a:prstGeom>
        </p:spPr>
      </p:pic>
      <p:sp>
        <p:nvSpPr>
          <p:cNvPr id="21" name="Rectangle 20"/>
          <p:cNvSpPr/>
          <p:nvPr/>
        </p:nvSpPr>
        <p:spPr>
          <a:xfrm>
            <a:off x="1799560" y="1682267"/>
            <a:ext cx="8789692" cy="2546338"/>
          </a:xfrm>
          <a:prstGeom prst="rect">
            <a:avLst/>
          </a:prstGeom>
        </p:spPr>
        <p:txBody>
          <a:bodyPr wrap="square">
            <a:spAutoFit/>
          </a:bodyPr>
          <a:lstStyle/>
          <a:p>
            <a:pPr marL="457200" indent="-457200" algn="just">
              <a:lnSpc>
                <a:spcPct val="200000"/>
              </a:lnSpc>
              <a:buFontTx/>
              <a:buChar char="-"/>
            </a:pPr>
            <a:r>
              <a:rPr lang="en-US" sz="2800" b="1" dirty="0">
                <a:solidFill>
                  <a:srgbClr val="002060"/>
                </a:solidFill>
                <a:latin typeface="Times New Roman" panose="02020603050405020304" pitchFamily="18" charset="0"/>
                <a:cs typeface="Times New Roman" panose="02020603050405020304" pitchFamily="18" charset="0"/>
              </a:rPr>
              <a:t>Em đã cùng người thân làm việc gì? Khi nào?</a:t>
            </a:r>
          </a:p>
          <a:p>
            <a:pPr marL="457200" indent="-457200" algn="just">
              <a:lnSpc>
                <a:spcPct val="200000"/>
              </a:lnSpc>
              <a:buFontTx/>
              <a:buChar char="-"/>
            </a:pPr>
            <a:r>
              <a:rPr lang="en-US" sz="2800" b="1" dirty="0">
                <a:solidFill>
                  <a:srgbClr val="002060"/>
                </a:solidFill>
                <a:latin typeface="Times New Roman" panose="02020603050405020304" pitchFamily="18" charset="0"/>
                <a:cs typeface="Times New Roman" panose="02020603050405020304" pitchFamily="18" charset="0"/>
              </a:rPr>
              <a:t>Em đã cùng người thân làm việc đó như thế nào?</a:t>
            </a:r>
          </a:p>
          <a:p>
            <a:pPr marL="457200" indent="-457200" algn="just">
              <a:lnSpc>
                <a:spcPct val="200000"/>
              </a:lnSpc>
              <a:buFontTx/>
              <a:buChar char="-"/>
            </a:pPr>
            <a:r>
              <a:rPr lang="en-US" sz="2800" b="1" dirty="0">
                <a:solidFill>
                  <a:srgbClr val="002060"/>
                </a:solidFill>
                <a:latin typeface="Times New Roman" panose="02020603050405020304" pitchFamily="18" charset="0"/>
                <a:cs typeface="Times New Roman" panose="02020603050405020304" pitchFamily="18" charset="0"/>
              </a:rPr>
              <a:t>Em cảm thấy thế nào khi làm việc cùng người thân.</a:t>
            </a:r>
          </a:p>
        </p:txBody>
      </p:sp>
      <p:pic>
        <p:nvPicPr>
          <p:cNvPr id="24" name="图片 7"/>
          <p:cNvPicPr>
            <a:picLocks noChangeAspect="1"/>
          </p:cNvPicPr>
          <p:nvPr/>
        </p:nvPicPr>
        <p:blipFill>
          <a:blip r:embed="rId3"/>
          <a:stretch>
            <a:fillRect/>
          </a:stretch>
        </p:blipFill>
        <p:spPr>
          <a:xfrm>
            <a:off x="162175" y="3671955"/>
            <a:ext cx="1670928" cy="2181904"/>
          </a:xfrm>
          <a:prstGeom prst="rect">
            <a:avLst/>
          </a:prstGeom>
          <a:noFill/>
          <a:ln w="9525">
            <a:noFill/>
          </a:ln>
        </p:spPr>
      </p:pic>
      <p:pic>
        <p:nvPicPr>
          <p:cNvPr id="25" name="图片 8"/>
          <p:cNvPicPr>
            <a:picLocks noChangeAspect="1"/>
          </p:cNvPicPr>
          <p:nvPr/>
        </p:nvPicPr>
        <p:blipFill>
          <a:blip r:embed="rId4"/>
          <a:stretch>
            <a:fillRect/>
          </a:stretch>
        </p:blipFill>
        <p:spPr>
          <a:xfrm>
            <a:off x="10156879" y="4113797"/>
            <a:ext cx="1504954" cy="2079337"/>
          </a:xfrm>
          <a:prstGeom prst="rect">
            <a:avLst/>
          </a:prstGeom>
          <a:noFill/>
          <a:ln w="9525">
            <a:noFill/>
          </a:ln>
        </p:spPr>
      </p:pic>
      <p:cxnSp>
        <p:nvCxnSpPr>
          <p:cNvPr id="3" name="Straight Connector 2"/>
          <p:cNvCxnSpPr/>
          <p:nvPr/>
        </p:nvCxnSpPr>
        <p:spPr>
          <a:xfrm>
            <a:off x="2082800" y="741106"/>
            <a:ext cx="557953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998133" y="1215239"/>
            <a:ext cx="3479800" cy="208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958667" y="772855"/>
            <a:ext cx="99906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8959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2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par>
                                <p:cTn id="25" presetID="2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fade">
                                      <p:cBhvr>
                                        <p:cTn id="32" dur="1000"/>
                                        <p:tgtEl>
                                          <p:spTgt spid="21">
                                            <p:txEl>
                                              <p:pRg st="0" end="0"/>
                                            </p:txEl>
                                          </p:spTgt>
                                        </p:tgtEl>
                                      </p:cBhvr>
                                    </p:animEffect>
                                    <p:anim calcmode="lin" valueType="num">
                                      <p:cBhvr>
                                        <p:cTn id="3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1">
                                            <p:txEl>
                                              <p:pRg st="1" end="1"/>
                                            </p:txEl>
                                          </p:spTgt>
                                        </p:tgtEl>
                                        <p:attrNameLst>
                                          <p:attrName>style.visibility</p:attrName>
                                        </p:attrNameLst>
                                      </p:cBhvr>
                                      <p:to>
                                        <p:strVal val="visible"/>
                                      </p:to>
                                    </p:set>
                                    <p:animEffect transition="in" filter="fade">
                                      <p:cBhvr>
                                        <p:cTn id="39" dur="1000"/>
                                        <p:tgtEl>
                                          <p:spTgt spid="21">
                                            <p:txEl>
                                              <p:pRg st="1" end="1"/>
                                            </p:txEl>
                                          </p:spTgt>
                                        </p:tgtEl>
                                      </p:cBhvr>
                                    </p:animEffect>
                                    <p:anim calcmode="lin" valueType="num">
                                      <p:cBhvr>
                                        <p:cTn id="40"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1">
                                            <p:txEl>
                                              <p:pRg st="2" end="2"/>
                                            </p:txEl>
                                          </p:spTgt>
                                        </p:tgtEl>
                                        <p:attrNameLst>
                                          <p:attrName>style.visibility</p:attrName>
                                        </p:attrNameLst>
                                      </p:cBhvr>
                                      <p:to>
                                        <p:strVal val="visible"/>
                                      </p:to>
                                    </p:set>
                                    <p:animEffect transition="in" filter="fade">
                                      <p:cBhvr>
                                        <p:cTn id="46" dur="1000"/>
                                        <p:tgtEl>
                                          <p:spTgt spid="21">
                                            <p:txEl>
                                              <p:pRg st="2" end="2"/>
                                            </p:txEl>
                                          </p:spTgt>
                                        </p:tgtEl>
                                      </p:cBhvr>
                                    </p:animEffect>
                                    <p:anim calcmode="lin" valueType="num">
                                      <p:cBhvr>
                                        <p:cTn id="47"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1000"/>
                                        <p:tgtEl>
                                          <p:spTgt spid="3"/>
                                        </p:tgtEl>
                                      </p:cBhvr>
                                    </p:animEffect>
                                    <p:anim calcmode="lin" valueType="num">
                                      <p:cBhvr>
                                        <p:cTn id="54" dur="1000" fill="hold"/>
                                        <p:tgtEl>
                                          <p:spTgt spid="3"/>
                                        </p:tgtEl>
                                        <p:attrNameLst>
                                          <p:attrName>ppt_x</p:attrName>
                                        </p:attrNameLst>
                                      </p:cBhvr>
                                      <p:tavLst>
                                        <p:tav tm="0">
                                          <p:val>
                                            <p:strVal val="#ppt_x"/>
                                          </p:val>
                                        </p:tav>
                                        <p:tav tm="100000">
                                          <p:val>
                                            <p:strVal val="#ppt_x"/>
                                          </p:val>
                                        </p:tav>
                                      </p:tavLst>
                                    </p:anim>
                                    <p:anim calcmode="lin" valueType="num">
                                      <p:cBhvr>
                                        <p:cTn id="55" dur="1000" fill="hold"/>
                                        <p:tgtEl>
                                          <p:spTgt spid="3"/>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1000" fill="hold"/>
                                        <p:tgtEl>
                                          <p:spTgt spid="13"/>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267200" y="4546600"/>
            <a:ext cx="635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46048" y="234246"/>
            <a:ext cx="10887455"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Viết 3 – 5 câu kể về một công việc </a:t>
            </a:r>
            <a:r>
              <a:rPr lang="en-US" sz="3200" b="1" dirty="0" err="1">
                <a:solidFill>
                  <a:srgbClr val="008200"/>
                </a:solidFill>
                <a:latin typeface="Times New Roman" panose="02020603050405020304" pitchFamily="18" charset="0"/>
                <a:cs typeface="Times New Roman" panose="02020603050405020304" pitchFamily="18" charset="0"/>
              </a:rPr>
              <a:t>em</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đã</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làm</a:t>
            </a:r>
            <a:r>
              <a:rPr lang="en-US" sz="3200" b="1" dirty="0">
                <a:solidFill>
                  <a:srgbClr val="008200"/>
                </a:solidFill>
                <a:latin typeface="Times New Roman" panose="02020603050405020304" pitchFamily="18" charset="0"/>
                <a:cs typeface="Times New Roman" panose="02020603050405020304" pitchFamily="18" charset="0"/>
              </a:rPr>
              <a:t> cùng người thân.</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6" name="Oval 15"/>
          <p:cNvSpPr/>
          <p:nvPr/>
        </p:nvSpPr>
        <p:spPr>
          <a:xfrm>
            <a:off x="672624" y="498535"/>
            <a:ext cx="650029"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pic>
        <p:nvPicPr>
          <p:cNvPr id="17"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602" y="1499952"/>
            <a:ext cx="8898288" cy="4207674"/>
          </a:xfrm>
          <a:prstGeom prst="rect">
            <a:avLst/>
          </a:prstGeom>
        </p:spPr>
      </p:pic>
      <p:sp>
        <p:nvSpPr>
          <p:cNvPr id="21" name="Rectangle 20"/>
          <p:cNvSpPr/>
          <p:nvPr/>
        </p:nvSpPr>
        <p:spPr>
          <a:xfrm>
            <a:off x="1799560" y="1682267"/>
            <a:ext cx="8789692" cy="3408112"/>
          </a:xfrm>
          <a:prstGeom prst="rect">
            <a:avLst/>
          </a:prstGeom>
        </p:spPr>
        <p:txBody>
          <a:bodyPr wrap="square">
            <a:spAutoFit/>
          </a:bodyPr>
          <a:lstStyle/>
          <a:p>
            <a:pPr marL="457200" indent="-457200" algn="just">
              <a:lnSpc>
                <a:spcPct val="200000"/>
              </a:lnSpc>
              <a:buFontTx/>
              <a:buChar char="-"/>
            </a:pPr>
            <a:r>
              <a:rPr lang="en-US" sz="2800" b="1" dirty="0">
                <a:solidFill>
                  <a:srgbClr val="FF0000"/>
                </a:solidFill>
                <a:latin typeface="Times New Roman" panose="02020603050405020304" pitchFamily="18" charset="0"/>
                <a:cs typeface="Times New Roman" panose="02020603050405020304" pitchFamily="18" charset="0"/>
              </a:rPr>
              <a:t>Em đã cùng người thân làm việc gì? Khi nào?</a:t>
            </a:r>
          </a:p>
          <a:p>
            <a:pPr algn="just">
              <a:lnSpc>
                <a:spcPct val="200000"/>
              </a:lnSpc>
            </a:pPr>
            <a:r>
              <a:rPr lang="en-US" sz="2800" b="1" dirty="0" err="1">
                <a:solidFill>
                  <a:srgbClr val="002060"/>
                </a:solidFill>
                <a:latin typeface="Times New Roman" panose="02020603050405020304" pitchFamily="18" charset="0"/>
                <a:cs typeface="Times New Roman" panose="02020603050405020304" pitchFamily="18" charset="0"/>
              </a:rPr>
              <a:t>Sáng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bảy</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mẹ</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chợ</a:t>
            </a:r>
            <a:r>
              <a:rPr lang="en-US" sz="2800" b="1" dirty="0">
                <a:solidFill>
                  <a:srgbClr val="002060"/>
                </a:solidFill>
                <a:latin typeface="Times New Roman" panose="02020603050405020304" pitchFamily="18" charset="0"/>
                <a:cs typeface="Times New Roman" panose="02020603050405020304" pitchFamily="18" charset="0"/>
              </a:rPr>
              <a:t>.</a:t>
            </a:r>
          </a:p>
          <a:p>
            <a:pPr algn="just">
              <a:lnSpc>
                <a:spcPct val="200000"/>
              </a:lnSpc>
            </a:pPr>
            <a:r>
              <a:rPr lang="en-US" sz="2800" b="1" dirty="0" err="1">
                <a:solidFill>
                  <a:srgbClr val="002060"/>
                </a:solidFill>
                <a:latin typeface="Times New Roman" panose="02020603050405020304" pitchFamily="18" charset="0"/>
                <a:cs typeface="Times New Roman" panose="02020603050405020304" pitchFamily="18" charset="0"/>
              </a:rPr>
              <a:t>Sáng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chủ</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nhật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hàng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tuần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mẹ</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cùng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nhau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dọn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dẹp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cửa</a:t>
            </a:r>
            <a:r>
              <a:rPr lang="en-US" sz="2800" b="1" dirty="0">
                <a:solidFill>
                  <a:srgbClr val="002060"/>
                </a:solidFill>
                <a:latin typeface="Times New Roman" panose="02020603050405020304" pitchFamily="18" charset="0"/>
                <a:cs typeface="Times New Roman" panose="02020603050405020304" pitchFamily="18" charset="0"/>
              </a:rPr>
              <a:t>.  </a:t>
            </a:r>
          </a:p>
        </p:txBody>
      </p:sp>
      <p:pic>
        <p:nvPicPr>
          <p:cNvPr id="24" name="图片 7"/>
          <p:cNvPicPr>
            <a:picLocks noChangeAspect="1"/>
          </p:cNvPicPr>
          <p:nvPr/>
        </p:nvPicPr>
        <p:blipFill>
          <a:blip r:embed="rId3"/>
          <a:stretch>
            <a:fillRect/>
          </a:stretch>
        </p:blipFill>
        <p:spPr>
          <a:xfrm>
            <a:off x="162175" y="3671955"/>
            <a:ext cx="1670928" cy="2181904"/>
          </a:xfrm>
          <a:prstGeom prst="rect">
            <a:avLst/>
          </a:prstGeom>
          <a:noFill/>
          <a:ln w="9525">
            <a:noFill/>
          </a:ln>
        </p:spPr>
      </p:pic>
      <p:pic>
        <p:nvPicPr>
          <p:cNvPr id="25" name="图片 8"/>
          <p:cNvPicPr>
            <a:picLocks noChangeAspect="1"/>
          </p:cNvPicPr>
          <p:nvPr/>
        </p:nvPicPr>
        <p:blipFill>
          <a:blip r:embed="rId4"/>
          <a:stretch>
            <a:fillRect/>
          </a:stretch>
        </p:blipFill>
        <p:spPr>
          <a:xfrm>
            <a:off x="10156879" y="4113797"/>
            <a:ext cx="1504954" cy="2079337"/>
          </a:xfrm>
          <a:prstGeom prst="rect">
            <a:avLst/>
          </a:prstGeom>
          <a:noFill/>
          <a:ln w="9525">
            <a:noFill/>
          </a:ln>
        </p:spPr>
      </p:pic>
    </p:spTree>
    <p:extLst>
      <p:ext uri="{BB962C8B-B14F-4D97-AF65-F5344CB8AC3E}">
        <p14:creationId xmlns:p14="http://schemas.microsoft.com/office/powerpoint/2010/main" val="18288942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2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par>
                                <p:cTn id="25" presetID="2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fade">
                                      <p:cBhvr>
                                        <p:cTn id="32" dur="1000"/>
                                        <p:tgtEl>
                                          <p:spTgt spid="21">
                                            <p:txEl>
                                              <p:pRg st="0" end="0"/>
                                            </p:txEl>
                                          </p:spTgt>
                                        </p:tgtEl>
                                      </p:cBhvr>
                                    </p:animEffect>
                                    <p:anim calcmode="lin" valueType="num">
                                      <p:cBhvr>
                                        <p:cTn id="3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1">
                                            <p:txEl>
                                              <p:pRg st="1" end="1"/>
                                            </p:txEl>
                                          </p:spTgt>
                                        </p:tgtEl>
                                        <p:attrNameLst>
                                          <p:attrName>style.visibility</p:attrName>
                                        </p:attrNameLst>
                                      </p:cBhvr>
                                      <p:to>
                                        <p:strVal val="visible"/>
                                      </p:to>
                                    </p:set>
                                    <p:animEffect transition="in" filter="fade">
                                      <p:cBhvr>
                                        <p:cTn id="39" dur="1000"/>
                                        <p:tgtEl>
                                          <p:spTgt spid="21">
                                            <p:txEl>
                                              <p:pRg st="1" end="1"/>
                                            </p:txEl>
                                          </p:spTgt>
                                        </p:tgtEl>
                                      </p:cBhvr>
                                    </p:animEffect>
                                    <p:anim calcmode="lin" valueType="num">
                                      <p:cBhvr>
                                        <p:cTn id="40"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1">
                                            <p:txEl>
                                              <p:pRg st="2" end="2"/>
                                            </p:txEl>
                                          </p:spTgt>
                                        </p:tgtEl>
                                        <p:attrNameLst>
                                          <p:attrName>style.visibility</p:attrName>
                                        </p:attrNameLst>
                                      </p:cBhvr>
                                      <p:to>
                                        <p:strVal val="visible"/>
                                      </p:to>
                                    </p:set>
                                    <p:animEffect transition="in" filter="fade">
                                      <p:cBhvr>
                                        <p:cTn id="46" dur="1000"/>
                                        <p:tgtEl>
                                          <p:spTgt spid="21">
                                            <p:txEl>
                                              <p:pRg st="2" end="2"/>
                                            </p:txEl>
                                          </p:spTgt>
                                        </p:tgtEl>
                                      </p:cBhvr>
                                    </p:animEffect>
                                    <p:anim calcmode="lin" valueType="num">
                                      <p:cBhvr>
                                        <p:cTn id="47"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50800417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839</TotalTime>
  <Words>869</Words>
  <Application>Microsoft Office PowerPoint</Application>
  <PresentationFormat>Widescreen</PresentationFormat>
  <Paragraphs>73</Paragraphs>
  <Slides>16</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宋体</vt:lpstr>
      <vt:lpstr>Arial</vt:lpstr>
      <vt:lpstr>Arial-Rounded</vt:lpstr>
      <vt:lpstr>Calibri</vt:lpstr>
      <vt:lpstr>Calibri Light</vt:lpstr>
      <vt:lpstr>等线</vt:lpstr>
      <vt:lpstr>Times New Roman</vt:lpstr>
      <vt:lpstr>思源黑体 CN Bold</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223</cp:revision>
  <dcterms:created xsi:type="dcterms:W3CDTF">2021-05-29T04:05:18Z</dcterms:created>
  <dcterms:modified xsi:type="dcterms:W3CDTF">2023-12-21T14:07:15Z</dcterms:modified>
</cp:coreProperties>
</file>