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6" r:id="rId3"/>
    <p:sldMasterId id="2147483720" r:id="rId4"/>
  </p:sldMasterIdLst>
  <p:notesMasterIdLst>
    <p:notesMasterId r:id="rId25"/>
  </p:notesMasterIdLst>
  <p:sldIdLst>
    <p:sldId id="256" r:id="rId5"/>
    <p:sldId id="2007577151" r:id="rId6"/>
    <p:sldId id="2007577160" r:id="rId7"/>
    <p:sldId id="2007577148" r:id="rId8"/>
    <p:sldId id="277" r:id="rId9"/>
    <p:sldId id="316" r:id="rId10"/>
    <p:sldId id="304" r:id="rId11"/>
    <p:sldId id="352" r:id="rId12"/>
    <p:sldId id="2007577152" r:id="rId13"/>
    <p:sldId id="2007577150" r:id="rId14"/>
    <p:sldId id="2007577153" r:id="rId15"/>
    <p:sldId id="305" r:id="rId16"/>
    <p:sldId id="2007577120" r:id="rId17"/>
    <p:sldId id="342" r:id="rId18"/>
    <p:sldId id="2007577158" r:id="rId19"/>
    <p:sldId id="2007577157" r:id="rId20"/>
    <p:sldId id="381" r:id="rId21"/>
    <p:sldId id="2007577154" r:id="rId22"/>
    <p:sldId id="2007577161" r:id="rId23"/>
    <p:sldId id="3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9" d="100"/>
          <a:sy n="69"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25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20</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433434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14668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551242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2713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689337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3882311"/>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603424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695849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194766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527622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895798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59823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052037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996293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257630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53829428"/>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665894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762730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35720513"/>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6664079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225804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0333337"/>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8842058"/>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07329979"/>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5050187"/>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9897346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57987988"/>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B16FB3-29AD-4AC0-9EB2-5C86A75010BC}"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4139348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617290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B16FB3-29AD-4AC0-9EB2-5C86A75010BC}"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668170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B16FB3-29AD-4AC0-9EB2-5C86A75010BC}"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534882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B16FB3-29AD-4AC0-9EB2-5C86A75010BC}"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34063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B16FB3-29AD-4AC0-9EB2-5C86A75010BC}"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17003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0866639"/>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16FB3-29AD-4AC0-9EB2-5C86A75010BC}"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46811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4005409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880181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560496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680934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5746762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3767636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800714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95818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9303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23617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81122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18"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7328845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2023/3/10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96165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pull/>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16FB3-29AD-4AC0-9EB2-5C86A75010BC}"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A588C-AED2-4DCB-B3BE-0C53DEFF078F}" type="slidenum">
              <a:rPr lang="en-US" smtClean="0"/>
              <a:t>‹#›</a:t>
            </a:fld>
            <a:endParaRPr lang="en-US"/>
          </a:p>
        </p:txBody>
      </p:sp>
    </p:spTree>
    <p:extLst>
      <p:ext uri="{BB962C8B-B14F-4D97-AF65-F5344CB8AC3E}">
        <p14:creationId xmlns:p14="http://schemas.microsoft.com/office/powerpoint/2010/main" val="23623519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4.xml"/><Relationship Id="rId1" Type="http://schemas.openxmlformats.org/officeDocument/2006/relationships/video" Target="https://www.youtube.com/embed/cWXew-jIFT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 y="5956004"/>
            <a:ext cx="132715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066800" y="88603"/>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7"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7"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7"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2" presetClass="entr" presetSubtype="2" fill="hold" grpId="0" nodeType="withEffect">
                                  <p:stCondLst>
                                    <p:cond delay="125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7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nodeType="clickEffect">
                                  <p:stCondLst>
                                    <p:cond delay="750"/>
                                  </p:stCondLst>
                                  <p:childTnLst>
                                    <p:animRot by="120000">
                                      <p:cBhvr>
                                        <p:cTn id="71" dur="100" fill="hold">
                                          <p:stCondLst>
                                            <p:cond delay="0"/>
                                          </p:stCondLst>
                                        </p:cTn>
                                        <p:tgtEl>
                                          <p:spTgt spid="17"/>
                                        </p:tgtEl>
                                        <p:attrNameLst>
                                          <p:attrName>r</p:attrName>
                                        </p:attrNameLst>
                                      </p:cBhvr>
                                    </p:animRot>
                                    <p:animRot by="-240000">
                                      <p:cBhvr>
                                        <p:cTn id="72" dur="200" fill="hold">
                                          <p:stCondLst>
                                            <p:cond delay="200"/>
                                          </p:stCondLst>
                                        </p:cTn>
                                        <p:tgtEl>
                                          <p:spTgt spid="17"/>
                                        </p:tgtEl>
                                        <p:attrNameLst>
                                          <p:attrName>r</p:attrName>
                                        </p:attrNameLst>
                                      </p:cBhvr>
                                    </p:animRot>
                                    <p:animRot by="240000">
                                      <p:cBhvr>
                                        <p:cTn id="73" dur="200" fill="hold">
                                          <p:stCondLst>
                                            <p:cond delay="400"/>
                                          </p:stCondLst>
                                        </p:cTn>
                                        <p:tgtEl>
                                          <p:spTgt spid="17"/>
                                        </p:tgtEl>
                                        <p:attrNameLst>
                                          <p:attrName>r</p:attrName>
                                        </p:attrNameLst>
                                      </p:cBhvr>
                                    </p:animRot>
                                    <p:animRot by="-240000">
                                      <p:cBhvr>
                                        <p:cTn id="74" dur="200" fill="hold">
                                          <p:stCondLst>
                                            <p:cond delay="600"/>
                                          </p:stCondLst>
                                        </p:cTn>
                                        <p:tgtEl>
                                          <p:spTgt spid="17"/>
                                        </p:tgtEl>
                                        <p:attrNameLst>
                                          <p:attrName>r</p:attrName>
                                        </p:attrNameLst>
                                      </p:cBhvr>
                                    </p:animRot>
                                    <p:animRot by="120000">
                                      <p:cBhvr>
                                        <p:cTn id="7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7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a:extLst>
              <a:ext uri="{FF2B5EF4-FFF2-40B4-BE49-F238E27FC236}">
                <a16:creationId xmlns:a16="http://schemas.microsoft.com/office/drawing/2014/main" id="{BA190641-33D3-4972-AAF6-48E0EC320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extLst>
      <p:ext uri="{BB962C8B-B14F-4D97-AF65-F5344CB8AC3E}">
        <p14:creationId xmlns:p14="http://schemas.microsoft.com/office/powerpoint/2010/main" val="34235739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9EBC-BF32-8442-927F-D413F9B28BFE}"/>
              </a:ext>
            </a:extLst>
          </p:cNvPr>
          <p:cNvSpPr>
            <a:spLocks noGrp="1"/>
          </p:cNvSpPr>
          <p:nvPr>
            <p:ph type="title"/>
          </p:nvPr>
        </p:nvSpPr>
        <p:spPr/>
        <p:txBody>
          <a:bodyPr>
            <a:normAutofit/>
          </a:bodyPr>
          <a:lstStyle/>
          <a:p>
            <a:pPr algn="ctr"/>
            <a:r>
              <a:rPr lang="en-VN" sz="3200" dirty="0">
                <a:solidFill>
                  <a:srgbClr val="FF0000"/>
                </a:solidFill>
                <a:latin typeface="Times New Roman" panose="02020603050405020304" pitchFamily="18" charset="0"/>
                <a:cs typeface="Times New Roman" panose="02020603050405020304" pitchFamily="18" charset="0"/>
              </a:rPr>
              <a:t>Qua đoạn video vừa rồi, các con hãy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VN" sz="3200" dirty="0">
                <a:solidFill>
                  <a:srgbClr val="FF0000"/>
                </a:solidFill>
                <a:latin typeface="Times New Roman" panose="02020603050405020304" pitchFamily="18" charset="0"/>
                <a:cs typeface="Times New Roman" panose="02020603050405020304" pitchFamily="18" charset="0"/>
              </a:rPr>
              <a:t>những hành động </a:t>
            </a:r>
            <a:r>
              <a:rPr lang="en-VN" sz="3200" b="1" dirty="0">
                <a:solidFill>
                  <a:srgbClr val="FF0000"/>
                </a:solidFill>
                <a:latin typeface="Times New Roman" panose="02020603050405020304" pitchFamily="18" charset="0"/>
                <a:cs typeface="Times New Roman" panose="02020603050405020304" pitchFamily="18" charset="0"/>
              </a:rPr>
              <a:t>giúp</a:t>
            </a:r>
            <a:r>
              <a:rPr lang="en-VN" sz="3200" dirty="0">
                <a:solidFill>
                  <a:srgbClr val="FF0000"/>
                </a:solidFill>
                <a:latin typeface="Times New Roman" panose="02020603050405020304" pitchFamily="18" charset="0"/>
                <a:cs typeface="Times New Roman" panose="02020603050405020304" pitchFamily="18" charset="0"/>
              </a:rPr>
              <a:t> </a:t>
            </a:r>
            <a:r>
              <a:rPr lang="en-VN" sz="3200" b="1" dirty="0">
                <a:solidFill>
                  <a:srgbClr val="FF0000"/>
                </a:solidFill>
                <a:latin typeface="Times New Roman" panose="02020603050405020304" pitchFamily="18" charset="0"/>
                <a:cs typeface="Times New Roman" panose="02020603050405020304" pitchFamily="18" charset="0"/>
              </a:rPr>
              <a:t>bảo vệ môi trường.</a:t>
            </a:r>
          </a:p>
        </p:txBody>
      </p:sp>
      <p:sp>
        <p:nvSpPr>
          <p:cNvPr id="3" name="Content Placeholder 2">
            <a:extLst>
              <a:ext uri="{FF2B5EF4-FFF2-40B4-BE49-F238E27FC236}">
                <a16:creationId xmlns:a16="http://schemas.microsoft.com/office/drawing/2014/main" id="{C2C59FC5-1CF6-6740-A392-0758F8E2945E}"/>
              </a:ext>
            </a:extLst>
          </p:cNvPr>
          <p:cNvSpPr>
            <a:spLocks noGrp="1"/>
          </p:cNvSpPr>
          <p:nvPr>
            <p:ph idx="1"/>
          </p:nvPr>
        </p:nvSpPr>
        <p:spPr>
          <a:xfrm>
            <a:off x="838200" y="1825625"/>
            <a:ext cx="10515600" cy="3154338"/>
          </a:xfrm>
        </p:spPr>
        <p:txBody>
          <a:bodyPr/>
          <a:lstStyle/>
          <a:p>
            <a:r>
              <a:rPr lang="en-VN" dirty="0">
                <a:latin typeface="Times New Roman" panose="02020603050405020304" pitchFamily="18" charset="0"/>
                <a:cs typeface="Times New Roman" panose="02020603050405020304" pitchFamily="18" charset="0"/>
              </a:rPr>
              <a:t>Hạn chế sử dụng đồ nhựa, thay vào đó là sử dụng đồ dùng tái chế.</a:t>
            </a:r>
          </a:p>
          <a:p>
            <a:r>
              <a:rPr lang="en-VN" dirty="0">
                <a:latin typeface="Times New Roman" panose="02020603050405020304" pitchFamily="18" charset="0"/>
                <a:cs typeface="Times New Roman" panose="02020603050405020304" pitchFamily="18" charset="0"/>
              </a:rPr>
              <a:t>Không sử dụng túi ni-lông</a:t>
            </a:r>
          </a:p>
          <a:p>
            <a:r>
              <a:rPr lang="en-VN" dirty="0">
                <a:latin typeface="Times New Roman" panose="02020603050405020304" pitchFamily="18" charset="0"/>
                <a:cs typeface="Times New Roman" panose="02020603050405020304" pitchFamily="18" charset="0"/>
              </a:rPr>
              <a:t>Hạn chế sử dụng phương tiện giao thông cá nhân, nên sử dụng các loại phương tiện giao thông công cộng.</a:t>
            </a:r>
          </a:p>
          <a:p>
            <a:r>
              <a:rPr lang="en-VN" dirty="0">
                <a:latin typeface="Times New Roman" panose="02020603050405020304" pitchFamily="18" charset="0"/>
                <a:cs typeface="Times New Roman" panose="02020603050405020304" pitchFamily="18" charset="0"/>
              </a:rPr>
              <a:t>Tiết kiệm điện</a:t>
            </a:r>
          </a:p>
          <a:p>
            <a:r>
              <a:rPr lang="en-VN" dirty="0">
                <a:latin typeface="Times New Roman" panose="02020603050405020304" pitchFamily="18" charset="0"/>
                <a:cs typeface="Times New Roman" panose="02020603050405020304" pitchFamily="18" charset="0"/>
              </a:rPr>
              <a:t>Trồng nhiều cây xanh.</a:t>
            </a:r>
          </a:p>
          <a:p>
            <a:pPr marL="0" indent="0">
              <a:buNone/>
            </a:pPr>
            <a:endParaRPr lang="en-VN"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3819A5B-C0E3-E045-9C04-3BC6696E15E9}"/>
              </a:ext>
            </a:extLst>
          </p:cNvPr>
          <p:cNvSpPr txBox="1">
            <a:spLocks/>
          </p:cNvSpPr>
          <p:nvPr/>
        </p:nvSpPr>
        <p:spPr>
          <a:xfrm>
            <a:off x="1089074" y="4915706"/>
            <a:ext cx="10515600" cy="3154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VN"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EFB4F2CF-A783-2041-A00F-487AB1B451A5}"/>
              </a:ext>
            </a:extLst>
          </p:cNvPr>
          <p:cNvSpPr txBox="1">
            <a:spLocks/>
          </p:cNvSpPr>
          <p:nvPr/>
        </p:nvSpPr>
        <p:spPr>
          <a:xfrm>
            <a:off x="838200" y="5114900"/>
            <a:ext cx="10515600" cy="557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VN" sz="3200" dirty="0">
                <a:solidFill>
                  <a:srgbClr val="0070C0"/>
                </a:solidFill>
                <a:latin typeface="Times New Roman" panose="02020603050405020304" pitchFamily="18" charset="0"/>
                <a:cs typeface="Times New Roman" panose="02020603050405020304" pitchFamily="18" charset="0"/>
              </a:rPr>
              <a:t>Nêu thêm một số hành động giúp bảo vệ môi trường.</a:t>
            </a:r>
          </a:p>
        </p:txBody>
      </p:sp>
    </p:spTree>
    <p:extLst>
      <p:ext uri="{BB962C8B-B14F-4D97-AF65-F5344CB8AC3E}">
        <p14:creationId xmlns:p14="http://schemas.microsoft.com/office/powerpoint/2010/main" val="10277634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6490" y="638460"/>
            <a:ext cx="1074783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Viết</a:t>
            </a:r>
            <a:r>
              <a:rPr lang="en-US" sz="3200" b="1" dirty="0">
                <a:solidFill>
                  <a:srgbClr val="0000FF"/>
                </a:solidFill>
                <a:latin typeface="Times New Roman" panose="02020603050405020304" pitchFamily="18" charset="0"/>
                <a:cs typeface="Times New Roman" panose="02020603050405020304" pitchFamily="18" charset="0"/>
              </a:rPr>
              <a:t> 4 – 5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688026" y="2147074"/>
            <a:ext cx="11138360" cy="304698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587211" y="1223235"/>
            <a:ext cx="11440666" cy="5001266"/>
            <a:chOff x="1678146" y="1794125"/>
            <a:chExt cx="9446071" cy="4607432"/>
          </a:xfrm>
        </p:grpSpPr>
        <p:grpSp>
          <p:nvGrpSpPr>
            <p:cNvPr id="6" name="Group 5">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31" name="Group 30">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33"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34"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36"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7"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8"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9"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0"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1"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2"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3"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4"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5"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5"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3905E4E2-5934-4996-969A-3A40AF93D95F}"/>
                  </a:ext>
                </a:extLst>
              </p:cNvPr>
              <p:cNvSpPr txBox="1"/>
              <p:nvPr/>
            </p:nvSpPr>
            <p:spPr>
              <a:xfrm>
                <a:off x="3150717" y="1761363"/>
                <a:ext cx="1129909" cy="34726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grpSp>
          <p:nvGrpSpPr>
            <p:cNvPr id="7"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8"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10"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1"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4"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5"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6"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8"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0"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9"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cxnSp>
        <p:nvCxnSpPr>
          <p:cNvPr id="46" name="Straight Connector 45">
            <a:extLst>
              <a:ext uri="{FF2B5EF4-FFF2-40B4-BE49-F238E27FC236}">
                <a16:creationId xmlns:a16="http://schemas.microsoft.com/office/drawing/2014/main" id="{DCFD1CBB-3332-4E12-BB3D-7A14462E4551}"/>
              </a:ext>
            </a:extLst>
          </p:cNvPr>
          <p:cNvCxnSpPr>
            <a:cxnSpLocks/>
          </p:cNvCxnSpPr>
          <p:nvPr/>
        </p:nvCxnSpPr>
        <p:spPr>
          <a:xfrm flipV="1">
            <a:off x="1530892" y="1163174"/>
            <a:ext cx="9563165" cy="45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6752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F2D0A7-5128-254F-BE77-1452DD82C58C}"/>
              </a:ext>
            </a:extLst>
          </p:cNvPr>
          <p:cNvSpPr/>
          <p:nvPr/>
        </p:nvSpPr>
        <p:spPr>
          <a:xfrm>
            <a:off x="13618" y="1927274"/>
            <a:ext cx="2893114" cy="289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vệ</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trường</a:t>
            </a:r>
            <a:endParaRPr lang="en-VN" sz="3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145367"/>
            <a:ext cx="2754923"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Việc làm gì?</a:t>
            </a:r>
          </a:p>
        </p:txBody>
      </p:sp>
      <p:sp>
        <p:nvSpPr>
          <p:cNvPr id="9" name="Rectangle 8">
            <a:extLst>
              <a:ext uri="{FF2B5EF4-FFF2-40B4-BE49-F238E27FC236}">
                <a16:creationId xmlns:a16="http://schemas.microsoft.com/office/drawing/2014/main" id="{199E95C5-D7F6-B649-BCA0-1B5970208842}"/>
              </a:ext>
            </a:extLst>
          </p:cNvPr>
          <p:cNvSpPr/>
          <p:nvPr/>
        </p:nvSpPr>
        <p:spPr>
          <a:xfrm>
            <a:off x="3291242" y="1927274"/>
            <a:ext cx="2754923"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làm như thế nào?</a:t>
            </a:r>
          </a:p>
        </p:txBody>
      </p:sp>
      <p:sp>
        <p:nvSpPr>
          <p:cNvPr id="15" name="Rectangle 14">
            <a:extLst>
              <a:ext uri="{FF2B5EF4-FFF2-40B4-BE49-F238E27FC236}">
                <a16:creationId xmlns:a16="http://schemas.microsoft.com/office/drawing/2014/main" id="{B474DEFD-D7FF-594A-BA73-7553E2CF46F4}"/>
              </a:ext>
            </a:extLst>
          </p:cNvPr>
          <p:cNvSpPr/>
          <p:nvPr/>
        </p:nvSpPr>
        <p:spPr>
          <a:xfrm>
            <a:off x="3341077" y="3507853"/>
            <a:ext cx="2754923"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Lợi ích của việc làm đó</a:t>
            </a:r>
          </a:p>
        </p:txBody>
      </p:sp>
      <p:sp>
        <p:nvSpPr>
          <p:cNvPr id="18" name="Rectangle 17">
            <a:extLst>
              <a:ext uri="{FF2B5EF4-FFF2-40B4-BE49-F238E27FC236}">
                <a16:creationId xmlns:a16="http://schemas.microsoft.com/office/drawing/2014/main" id="{F6CB593B-421E-9843-9BB0-AA5ABB4709C6}"/>
              </a:ext>
            </a:extLst>
          </p:cNvPr>
          <p:cNvSpPr/>
          <p:nvPr/>
        </p:nvSpPr>
        <p:spPr>
          <a:xfrm>
            <a:off x="2906732" y="5030572"/>
            <a:ext cx="2754923"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có nhận xét/ cảm nghĩ gì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việc</a:t>
            </a:r>
            <a:r>
              <a:rPr lang="en-US" sz="2400" b="1" dirty="0">
                <a:solidFill>
                  <a:schemeClr val="tx1"/>
                </a:solidFill>
                <a:latin typeface="Times New Roman" panose="02020603050405020304" pitchFamily="18" charset="0"/>
                <a:cs typeface="Times New Roman" panose="02020603050405020304" pitchFamily="18" charset="0"/>
              </a:rPr>
              <a:t> </a:t>
            </a:r>
            <a:r>
              <a:rPr lang="en-VN" sz="2400" b="1" dirty="0">
                <a:solidFill>
                  <a:schemeClr val="tx1"/>
                </a:solidFill>
                <a:latin typeface="Times New Roman" panose="02020603050405020304" pitchFamily="18" charset="0"/>
                <a:cs typeface="Times New Roman" panose="02020603050405020304" pitchFamily="18" charset="0"/>
              </a:rPr>
              <a:t>đó?</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27474" y="276461"/>
            <a:ext cx="1513603" cy="5296889"/>
            <a:chOff x="1821604" y="810376"/>
            <a:chExt cx="1513603" cy="4104055"/>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p:cNvCxnSpPr>
            <p:nvPr/>
          </p:nvCxnSpPr>
          <p:spPr>
            <a:xfrm flipV="1">
              <a:off x="2444262" y="2592283"/>
              <a:ext cx="846980" cy="164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a:off x="2444262" y="3494138"/>
              <a:ext cx="890945" cy="24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a:endCxn id="18" idx="1"/>
            </p:cNvCxnSpPr>
            <p:nvPr/>
          </p:nvCxnSpPr>
          <p:spPr>
            <a:xfrm>
              <a:off x="1821604" y="4155168"/>
              <a:ext cx="1079258" cy="75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8103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145367"/>
            <a:ext cx="5310358"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điện</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59228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83680" y="1927274"/>
            <a:ext cx="4861940"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a:t>
            </a:r>
            <a:r>
              <a:rPr lang="en-VN" sz="2400" b="1" dirty="0">
                <a:solidFill>
                  <a:schemeClr val="tx1"/>
                </a:solidFill>
                <a:latin typeface="Times New Roman" panose="02020603050405020304" pitchFamily="18" charset="0"/>
                <a:cs typeface="Times New Roman" panose="02020603050405020304" pitchFamily="18" charset="0"/>
              </a:rPr>
              <a:t>ể các bước khi làm công việc đó.</a:t>
            </a: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a:off x="6075495" y="4292129"/>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83680" y="3507853"/>
            <a:ext cx="4986400"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đẹp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chúng</a:t>
            </a:r>
            <a:r>
              <a:rPr lang="en-US" sz="2400" b="1" dirty="0">
                <a:solidFill>
                  <a:schemeClr val="tx1"/>
                </a:solidFill>
                <a:latin typeface="Times New Roman" panose="02020603050405020304" pitchFamily="18" charset="0"/>
                <a:cs typeface="Times New Roman" panose="02020603050405020304" pitchFamily="18" charset="0"/>
              </a:rPr>
              <a:t> ta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lành</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61655" y="5708787"/>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F7CB497-F270-8644-993A-016F99375A71}"/>
              </a:ext>
            </a:extLst>
          </p:cNvPr>
          <p:cNvSpPr/>
          <p:nvPr/>
        </p:nvSpPr>
        <p:spPr>
          <a:xfrm>
            <a:off x="6669840" y="5088432"/>
            <a:ext cx="5275780"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Vui/ hạnh phúc/ ...</a:t>
            </a:r>
          </a:p>
        </p:txBody>
      </p:sp>
    </p:spTree>
    <p:extLst>
      <p:ext uri="{BB962C8B-B14F-4D97-AF65-F5344CB8AC3E}">
        <p14:creationId xmlns:p14="http://schemas.microsoft.com/office/powerpoint/2010/main" val="371769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4 - 5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971549" y="1928813"/>
            <a:ext cx="10687051" cy="2677656"/>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TIÊU CHÍ NHẬN XÉT</a:t>
            </a:r>
          </a:p>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p>
          <a:p>
            <a:pPr marL="285750" indent="-285750">
              <a:buFontTx/>
              <a:buChar char="-"/>
            </a:pP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Tree>
    <p:custDataLst>
      <p:tags r:id="rId1"/>
    </p:custDataLst>
    <p:extLst>
      <p:ext uri="{BB962C8B-B14F-4D97-AF65-F5344CB8AC3E}">
        <p14:creationId xmlns:p14="http://schemas.microsoft.com/office/powerpoint/2010/main" val="183940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4 - 5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1087595" y="2182091"/>
            <a:ext cx="1068705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TIÊU CHÍ</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VIẾT</a:t>
            </a:r>
          </a:p>
          <a:p>
            <a:pPr fontAlgn="t"/>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1 ô.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149448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246530"/>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a:t>
            </a:r>
            <a:r>
              <a:rPr lang="en-US" sz="2800" dirty="0" err="1">
                <a:solidFill>
                  <a:schemeClr val="bg1"/>
                </a:solidFill>
                <a:latin typeface="Times New Roman" panose="02020603050405020304" pitchFamily="18" charset="0"/>
                <a:cs typeface="Times New Roman" panose="02020603050405020304" pitchFamily="18" charset="0"/>
              </a:rPr>
              <a:t>trước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cửa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Sau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môi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965912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Ở trường em, mỗi lớp học lại có một góc công trình măng</a:t>
            </a:r>
            <a:r>
              <a:rPr lang="en-US" sz="2800" dirty="0">
                <a:solidFill>
                  <a:schemeClr val="bg1"/>
                </a:solidFill>
                <a:latin typeface="Times New Roman" panose="02020603050405020304" pitchFamily="18" charset="0"/>
                <a:cs typeface="Times New Roman" panose="02020603050405020304" pitchFamily="18" charset="0"/>
              </a:rPr>
              <a:t> non</a:t>
            </a:r>
            <a:r>
              <a:rPr lang="vi-VN" sz="2800" dirty="0">
                <a:solidFill>
                  <a:schemeClr val="bg1"/>
                </a:solidFill>
                <a:latin typeface="Times New Roman" panose="02020603050405020304" pitchFamily="18" charset="0"/>
                <a:cs typeface="Times New Roman" panose="02020603050405020304" pitchFamily="18" charset="0"/>
              </a:rPr>
              <a:t>. Lớp em được phân công chăm sóc một bồn cây ở sân trường. Giờ ra chơi</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chúng em xuống nhặt cỏ, rác thải và vứt vào thùng. </a:t>
            </a:r>
            <a:r>
              <a:rPr lang="en-US" sz="2800" dirty="0">
                <a:solidFill>
                  <a:schemeClr val="bg1"/>
                </a:solidFill>
                <a:latin typeface="Times New Roman" panose="02020603050405020304" pitchFamily="18" charset="0"/>
                <a:cs typeface="Times New Roman" panose="02020603050405020304" pitchFamily="18" charset="0"/>
              </a:rPr>
              <a:t>C</a:t>
            </a:r>
            <a:r>
              <a:rPr lang="vi-VN" sz="2800" dirty="0">
                <a:solidFill>
                  <a:schemeClr val="bg1"/>
                </a:solidFill>
                <a:latin typeface="Times New Roman" panose="02020603050405020304" pitchFamily="18" charset="0"/>
                <a:cs typeface="Times New Roman" panose="02020603050405020304" pitchFamily="18" charset="0"/>
              </a:rPr>
              <a:t>húng em trồng thêm vào đó những </a:t>
            </a:r>
            <a:r>
              <a:rPr lang="en-US" sz="2800" dirty="0" err="1">
                <a:solidFill>
                  <a:schemeClr val="bg1"/>
                </a:solidFill>
                <a:latin typeface="Times New Roman" panose="02020603050405020304" pitchFamily="18" charset="0"/>
                <a:cs typeface="Times New Roman" panose="02020603050405020304" pitchFamily="18" charset="0"/>
              </a:rPr>
              <a:t>cây</a:t>
            </a:r>
            <a:r>
              <a:rPr lang="vi-VN" sz="2800" dirty="0">
                <a:solidFill>
                  <a:schemeClr val="bg1"/>
                </a:solidFill>
                <a:latin typeface="Times New Roman" panose="02020603050405020304" pitchFamily="18" charset="0"/>
                <a:cs typeface="Times New Roman" panose="02020603050405020304" pitchFamily="18" charset="0"/>
              </a:rPr>
              <a:t> 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vi-VN" sz="2800" dirty="0">
                <a:solidFill>
                  <a:schemeClr val="bg1"/>
                </a:solidFill>
                <a:latin typeface="Times New Roman" panose="02020603050405020304" pitchFamily="18" charset="0"/>
                <a:cs typeface="Times New Roman" panose="02020603050405020304" pitchFamily="18" charset="0"/>
              </a:rPr>
              <a:t>. Sau đó, chúng em tưới nước cho cây. Em cảm thấy rất vui vì đã làm được một việc có ích cho môi trường.</a:t>
            </a:r>
            <a:endParaRPr lang="vi-VN" sz="44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hòng Giáo Dục Và Đào Tạo quận Thanh Xuân">
            <a:extLst>
              <a:ext uri="{FF2B5EF4-FFF2-40B4-BE49-F238E27FC236}">
                <a16:creationId xmlns:a16="http://schemas.microsoft.com/office/drawing/2014/main" id="{DF440D7E-8A64-7E4E-AD46-1FF51CC2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140" y="4176215"/>
            <a:ext cx="3164560" cy="189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8019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này, khu phố của em tổ chức một buổi tổng vệ sinh. Mỗi gia đình sẽ cử hai người tham gia dọn dẹp. Em và anh trai đã xung phong tham gia. Hai anh em được phân công cùng mọi người quét dọn đường phố. Tất cả những giấy rác đều được gom vào một chiếc túi bóng to. Sau đó, chúng em lại đi nhặt cỏ, tưới nước cho các cây trong bồn cây dọc theo con đường. Em cảm thấy rất vui sau khi làm xong công việc.</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1000 Ý tưởng vẽ tranh bảo vệ môi trường đơn giản và đẹp – Mỹ PhẪm Zozomoon">
            <a:extLst>
              <a:ext uri="{FF2B5EF4-FFF2-40B4-BE49-F238E27FC236}">
                <a16:creationId xmlns:a16="http://schemas.microsoft.com/office/drawing/2014/main" id="{3171D205-4F2F-444A-9CB0-2C94C078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096" y="4371975"/>
            <a:ext cx="4693919" cy="188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06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04909" y="1119605"/>
            <a:ext cx="5640705" cy="686562"/>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8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Yêu cầu cần đạt</a:t>
            </a:r>
            <a:endParaRPr kumimoji="0" lang="en-US" sz="4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1194"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iết </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4 – 5 </a:t>
            </a:r>
            <a:r>
              <a:rPr kumimoji="0" lang="en-US" sz="3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câu</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kể về</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việc </a:t>
            </a:r>
            <a:r>
              <a:rPr kumimoji="0" lang="en-US" sz="3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đã làm để bảo vệ môi trường. </a:t>
            </a:r>
            <a:endPar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Q</a:t>
            </a:r>
            <a:r>
              <a:rPr kumimoji="0" lang="vi-VN"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uan sát tranh và</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nói</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về</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việc</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làm</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từng</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người</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tranh</a:t>
            </a:r>
            <a:endPar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603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4C73-E3F0-8E4B-9694-CAA48985A4B0}"/>
              </a:ext>
            </a:extLst>
          </p:cNvPr>
          <p:cNvSpPr>
            <a:spLocks noGrp="1"/>
          </p:cNvSpPr>
          <p:nvPr>
            <p:ph type="title"/>
          </p:nvPr>
        </p:nvSpPr>
        <p:spPr/>
        <p:txBody>
          <a:bodyPr/>
          <a:lstStyle/>
          <a:p>
            <a:endParaRPr lang="en-VN"/>
          </a:p>
        </p:txBody>
      </p:sp>
      <p:pic>
        <p:nvPicPr>
          <p:cNvPr id="4" name="Online Media 3" descr="Điều đó tùy thuộc hành động của bạn.video karaoke.lời bài hát  [Kara + Vietsub HD].vide by conTV">
            <a:hlinkClick r:id="" action="ppaction://media"/>
            <a:extLst>
              <a:ext uri="{FF2B5EF4-FFF2-40B4-BE49-F238E27FC236}">
                <a16:creationId xmlns:a16="http://schemas.microsoft.com/office/drawing/2014/main" id="{486C8A19-96CD-ED4A-80FB-B2E0EC5EE57E}"/>
              </a:ext>
            </a:extLst>
          </p:cNvPr>
          <p:cNvPicPr>
            <a:picLocks noGrp="1" noRot="1" noChangeAspect="1"/>
          </p:cNvPicPr>
          <p:nvPr>
            <p:ph idx="1"/>
            <a:videoFile r:link="rId1"/>
          </p:nvPr>
        </p:nvPicPr>
        <p:blipFill>
          <a:blip r:embed="rId3"/>
          <a:stretch>
            <a:fillRect/>
          </a:stretch>
        </p:blipFill>
        <p:spPr>
          <a:xfrm>
            <a:off x="400755" y="211175"/>
            <a:ext cx="11390490" cy="6435650"/>
          </a:xfrm>
          <a:prstGeom prst="rect">
            <a:avLst/>
          </a:prstGeom>
        </p:spPr>
      </p:pic>
    </p:spTree>
    <p:extLst>
      <p:ext uri="{BB962C8B-B14F-4D97-AF65-F5344CB8AC3E}">
        <p14:creationId xmlns:p14="http://schemas.microsoft.com/office/powerpoint/2010/main" val="4117334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51656" y="-17145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1725246"/>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Dặn</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dò</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858252" y="2581327"/>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3200" b="1" dirty="0" err="1">
                <a:solidFill>
                  <a:srgbClr val="7030A0"/>
                </a:solidFill>
                <a:latin typeface="Times New Roman" pitchFamily="18" charset="0"/>
                <a:cs typeface="Times New Roman" pitchFamily="18" charset="0"/>
              </a:rPr>
              <a:t>Đọc</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lại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đoạn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văn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cho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người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thân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nghe</a:t>
            </a:r>
            <a:endParaRPr lang="en-US" sz="3200" b="1" dirty="0">
              <a:solidFill>
                <a:srgbClr val="7030A0"/>
              </a:solidFill>
              <a:latin typeface="Times New Roman" pitchFamily="18" charset="0"/>
              <a:cs typeface="Times New Roman" pitchFamily="18" charset="0"/>
            </a:endParaRPr>
          </a:p>
          <a:p>
            <a:pPr marL="457200" indent="-457200">
              <a:buFontTx/>
              <a:buChar char="-"/>
            </a:pPr>
            <a:r>
              <a:rPr lang="en-US" sz="3200" b="1" dirty="0" err="1">
                <a:solidFill>
                  <a:srgbClr val="7030A0"/>
                </a:solidFill>
                <a:latin typeface="Times New Roman" pitchFamily="18" charset="0"/>
                <a:cs typeface="Times New Roman" pitchFamily="18" charset="0"/>
              </a:rPr>
              <a:t>Chuẩn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bị</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sau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ôn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tập</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giữa</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kì</a:t>
            </a:r>
            <a:r>
              <a:rPr lang="en-US" sz="3200" b="1" dirty="0">
                <a:solidFill>
                  <a:srgbClr val="7030A0"/>
                </a:solidFill>
                <a:latin typeface="Times New Roman" pitchFamily="18" charset="0"/>
                <a:cs typeface="Times New Roman" pitchFamily="18" charset="0"/>
              </a:rPr>
              <a:t> 2</a:t>
            </a:r>
          </a:p>
        </p:txBody>
      </p:sp>
    </p:spTree>
  </p:cSld>
  <p:clrMapOvr>
    <a:masterClrMapping/>
  </p:clrMapOvr>
  <p:transition>
    <p:sndAc>
      <p:stSnd>
        <p:snd r:embed="rId3"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225300" y="1420767"/>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27" name="Google Shape;227;p40"/>
          <p:cNvGrpSpPr/>
          <p:nvPr/>
        </p:nvGrpSpPr>
        <p:grpSpPr>
          <a:xfrm>
            <a:off x="430461" y="3272062"/>
            <a:ext cx="1647891" cy="159256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6" name="Google Shape;336;p40"/>
          <p:cNvGrpSpPr/>
          <p:nvPr/>
        </p:nvGrpSpPr>
        <p:grpSpPr>
          <a:xfrm>
            <a:off x="10280451" y="3918253"/>
            <a:ext cx="1455129" cy="898546"/>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45" name="Google Shape;445;p40"/>
          <p:cNvSpPr/>
          <p:nvPr/>
        </p:nvSpPr>
        <p:spPr>
          <a:xfrm>
            <a:off x="653633" y="59973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52" name="Google Shape;452;p40"/>
          <p:cNvGrpSpPr/>
          <p:nvPr/>
        </p:nvGrpSpPr>
        <p:grpSpPr>
          <a:xfrm>
            <a:off x="4762777" y="4030744"/>
            <a:ext cx="2666388" cy="127489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92" name="Google Shape;492;p40"/>
          <p:cNvGrpSpPr/>
          <p:nvPr/>
        </p:nvGrpSpPr>
        <p:grpSpPr>
          <a:xfrm>
            <a:off x="9028151" y="3770000"/>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56" name="Google Shape;556;p40"/>
          <p:cNvGrpSpPr/>
          <p:nvPr/>
        </p:nvGrpSpPr>
        <p:grpSpPr>
          <a:xfrm>
            <a:off x="1798718" y="4237749"/>
            <a:ext cx="904293" cy="228603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613" name="Google Shape;613;p40"/>
          <p:cNvSpPr txBox="1">
            <a:spLocks noGrp="1"/>
          </p:cNvSpPr>
          <p:nvPr>
            <p:ph type="title"/>
          </p:nvPr>
        </p:nvSpPr>
        <p:spPr>
          <a:xfrm>
            <a:off x="2749644" y="1377277"/>
            <a:ext cx="6370051" cy="2454000"/>
          </a:xfrm>
          <a:prstGeom prst="rect">
            <a:avLst/>
          </a:prstGeom>
        </p:spPr>
        <p:txBody>
          <a:bodyPr spcFirstLastPara="1" wrap="square" lIns="121897" tIns="121897" rIns="121897" bIns="121897" anchor="ctr" anchorCtr="0">
            <a:noAutofit/>
          </a:bodyPr>
          <a:lstStyle/>
          <a:p>
            <a:pPr>
              <a:spcBef>
                <a:spcPts val="0"/>
              </a:spcBef>
            </a:pPr>
            <a:r>
              <a:rPr lang="en-US" sz="8000" dirty="0" err="1">
                <a:solidFill>
                  <a:srgbClr val="FF0000"/>
                </a:solidFill>
                <a:latin typeface="Times New Roman" panose="02020603050405020304" pitchFamily="18" charset="0"/>
                <a:cs typeface="Times New Roman" panose="02020603050405020304" pitchFamily="18" charset="0"/>
              </a:rPr>
              <a:t>Bài</a:t>
            </a:r>
            <a:r>
              <a:rPr lang="en-US" sz="8000" dirty="0">
                <a:solidFill>
                  <a:srgbClr val="FF0000"/>
                </a:solidFill>
                <a:latin typeface="Times New Roman" panose="02020603050405020304" pitchFamily="18" charset="0"/>
                <a:cs typeface="Times New Roman" panose="02020603050405020304" pitchFamily="18" charset="0"/>
              </a:rPr>
              <a:t> 16</a:t>
            </a:r>
            <a:br>
              <a:rPr lang="en-US" sz="8000" dirty="0">
                <a:latin typeface="Times New Roman" panose="02020603050405020304" pitchFamily="18" charset="0"/>
                <a:cs typeface="Times New Roman" panose="02020603050405020304" pitchFamily="18" charset="0"/>
              </a:rPr>
            </a:br>
            <a:r>
              <a:rPr lang="en-US" sz="8000" b="1" dirty="0">
                <a:solidFill>
                  <a:srgbClr val="002060"/>
                </a:solidFill>
                <a:latin typeface="Times New Roman" panose="02020603050405020304" pitchFamily="18" charset="0"/>
                <a:cs typeface="Times New Roman" panose="02020603050405020304" pitchFamily="18" charset="0"/>
              </a:rPr>
              <a:t>TẠM BIỆT CÁNH CAM</a:t>
            </a:r>
            <a:br>
              <a:rPr lang="en-US" sz="8000" b="1" dirty="0">
                <a:solidFill>
                  <a:srgbClr val="002060"/>
                </a:solidFill>
                <a:latin typeface="Times New Roman" panose="02020603050405020304" pitchFamily="18" charset="0"/>
                <a:cs typeface="Times New Roman" panose="02020603050405020304" pitchFamily="18" charset="0"/>
              </a:rPr>
            </a:br>
            <a:r>
              <a:rPr lang="en-US" sz="8000" b="1" dirty="0" err="1">
                <a:solidFill>
                  <a:srgbClr val="002060"/>
                </a:solidFill>
                <a:latin typeface="Times New Roman" panose="02020603050405020304" pitchFamily="18" charset="0"/>
                <a:cs typeface="Times New Roman" panose="02020603050405020304" pitchFamily="18" charset="0"/>
              </a:rPr>
              <a:t>Tiết</a:t>
            </a:r>
            <a:r>
              <a:rPr lang="en-US" sz="8000" b="1" dirty="0">
                <a:solidFill>
                  <a:srgbClr val="002060"/>
                </a:solidFill>
                <a:latin typeface="Times New Roman" panose="02020603050405020304" pitchFamily="18" charset="0"/>
                <a:cs typeface="Times New Roman" panose="02020603050405020304" pitchFamily="18" charset="0"/>
              </a:rPr>
              <a:t> 5</a:t>
            </a:r>
            <a:endParaRPr sz="8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15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9717205" y="3092838"/>
            <a:ext cx="1809911" cy="3765162"/>
          </a:xfrm>
          <a:prstGeom prst="rect">
            <a:avLst/>
          </a:prstGeom>
        </p:spPr>
      </p:pic>
      <p:sp>
        <p:nvSpPr>
          <p:cNvPr id="6" name="文本框 5"/>
          <p:cNvSpPr txBox="1"/>
          <p:nvPr/>
        </p:nvSpPr>
        <p:spPr>
          <a:xfrm>
            <a:off x="664884" y="1490008"/>
            <a:ext cx="10862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altLang="zh-CN" sz="4000" b="1" i="0" u="none" strike="noStrike" kern="1200" cap="none" spc="-300" normalizeH="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vệ</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zh-CN" altLang="en-US" sz="4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44"/>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041409" y="960177"/>
            <a:ext cx="663593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17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á</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ng </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3</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2023</a:t>
            </a:r>
          </a:p>
        </p:txBody>
      </p:sp>
      <p:sp>
        <p:nvSpPr>
          <p:cNvPr id="8" name="TextBox 7">
            <a:extLst>
              <a:ext uri="{FF2B5EF4-FFF2-40B4-BE49-F238E27FC236}">
                <a16:creationId xmlns:a16="http://schemas.microsoft.com/office/drawing/2014/main" id="{86A14355-88C9-4328-B899-C6DA64E46706}"/>
              </a:ext>
            </a:extLst>
          </p:cNvPr>
          <p:cNvSpPr txBox="1"/>
          <p:nvPr/>
        </p:nvSpPr>
        <p:spPr>
          <a:xfrm>
            <a:off x="3613308" y="1607652"/>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041409" y="2256089"/>
            <a:ext cx="9826677" cy="523220"/>
          </a:xfrm>
          <a:prstGeom prst="rect">
            <a:avLst/>
          </a:prstGeom>
          <a:noFill/>
        </p:spPr>
        <p:txBody>
          <a:bodyPr wrap="square" lIns="91440" tIns="45720" rIns="91440" bIns="45720" rtlCol="0" anchor="t">
            <a:spAutoFit/>
          </a:bodyPr>
          <a:lstStyle/>
          <a:p>
            <a:r>
              <a:rPr lang="en-US" sz="2800" b="1" dirty="0" err="1">
                <a:solidFill>
                  <a:schemeClr val="bg1"/>
                </a:solidFill>
                <a:latin typeface="HP001 4 hàng" panose="020B0603050302020204" pitchFamily="34" charset="0"/>
                <a:cs typeface="Times New Roman" panose="02020603050405020304" pitchFamily="18" charset="0"/>
              </a:rPr>
              <a:t>Viết</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đoạn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văn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kể</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về</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việc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làm</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để</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bảo</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vệ</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môi</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trường</a:t>
            </a:r>
            <a:r>
              <a:rPr lang="en-US" sz="2800" b="1" dirty="0">
                <a:solidFill>
                  <a:schemeClr val="bg1"/>
                </a:solidFill>
                <a:latin typeface="HP001 4 hàng" panose="020B0603050302020204" pitchFamily="34" charset="0"/>
                <a:cs typeface="Times New Roman" panose="02020603050405020304" pitchFamily="18" charset="0"/>
              </a:rPr>
              <a:t> ( 67)</a:t>
            </a:r>
            <a:endParaRPr lang="en-VN" sz="2800"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04909" y="1119605"/>
            <a:ext cx="5640705" cy="686562"/>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00785"/>
            <a:r>
              <a:rPr lang="vi-VN" sz="4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Yêu cầu cần đạt</a:t>
            </a:r>
            <a:endParaRPr lang="en-US" sz="4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1194"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1261884"/>
          </a:xfrm>
          <a:prstGeom prst="rect">
            <a:avLst/>
          </a:prstGeom>
          <a:noFill/>
        </p:spPr>
        <p:txBody>
          <a:bodyPr wrap="square">
            <a:spAutoFit/>
          </a:bodyPr>
          <a:lstStyle/>
          <a:p>
            <a:r>
              <a:rPr lang="vi-VN" sz="3800" b="1" dirty="0">
                <a:solidFill>
                  <a:srgbClr val="7030A0"/>
                </a:solidFill>
                <a:latin typeface="Times New Roman" panose="02020603050405020304" pitchFamily="18" charset="0"/>
                <a:cs typeface="Times New Roman" panose="02020603050405020304" pitchFamily="18" charset="0"/>
              </a:rPr>
              <a:t>- </a:t>
            </a:r>
            <a:r>
              <a:rPr lang="en-US" sz="3800" b="1" dirty="0">
                <a:solidFill>
                  <a:srgbClr val="7030A0"/>
                </a:solidFill>
                <a:latin typeface="Times New Roman" panose="02020603050405020304" pitchFamily="18" charset="0"/>
                <a:cs typeface="Times New Roman" panose="02020603050405020304" pitchFamily="18" charset="0"/>
              </a:rPr>
              <a:t>V</a:t>
            </a:r>
            <a:r>
              <a:rPr lang="vi-VN" sz="3800" b="1" dirty="0">
                <a:solidFill>
                  <a:srgbClr val="7030A0"/>
                </a:solidFill>
                <a:latin typeface="Times New Roman" panose="02020603050405020304" pitchFamily="18" charset="0"/>
                <a:cs typeface="Times New Roman" panose="02020603050405020304" pitchFamily="18" charset="0"/>
              </a:rPr>
              <a:t>iết </a:t>
            </a:r>
            <a:r>
              <a:rPr lang="en-US" sz="3800" b="1" dirty="0">
                <a:solidFill>
                  <a:srgbClr val="7030A0"/>
                </a:solidFill>
                <a:latin typeface="Times New Roman" panose="02020603050405020304" pitchFamily="18" charset="0"/>
                <a:cs typeface="Times New Roman" panose="02020603050405020304" pitchFamily="18" charset="0"/>
              </a:rPr>
              <a:t>4 – 5 </a:t>
            </a:r>
            <a:r>
              <a:rPr lang="en-US" sz="3800" b="1" dirty="0" err="1">
                <a:solidFill>
                  <a:srgbClr val="7030A0"/>
                </a:solidFill>
                <a:latin typeface="Times New Roman" panose="02020603050405020304" pitchFamily="18" charset="0"/>
                <a:cs typeface="Times New Roman" panose="02020603050405020304" pitchFamily="18" charset="0"/>
              </a:rPr>
              <a:t>câu</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kể về</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việc </a:t>
            </a:r>
            <a:r>
              <a:rPr lang="en-US" sz="3800" b="1" dirty="0" err="1">
                <a:solidFill>
                  <a:srgbClr val="7030A0"/>
                </a:solidFill>
                <a:latin typeface="Times New Roman" panose="02020603050405020304" pitchFamily="18" charset="0"/>
                <a:cs typeface="Times New Roman" panose="02020603050405020304" pitchFamily="18" charset="0"/>
              </a:rPr>
              <a:t>em</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đã làm để bảo vệ môi trường. </a:t>
            </a:r>
            <a:endParaRPr lang="en-US" sz="3800" b="1"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1261884"/>
          </a:xfrm>
          <a:prstGeom prst="rect">
            <a:avLst/>
          </a:prstGeom>
          <a:noFill/>
        </p:spPr>
        <p:txBody>
          <a:bodyPr wrap="square">
            <a:spAutoFit/>
          </a:bodyPr>
          <a:lstStyle/>
          <a:p>
            <a:r>
              <a:rPr lang="vi-VN" sz="2400" b="1" dirty="0">
                <a:solidFill>
                  <a:srgbClr val="00B050"/>
                </a:solidFill>
                <a:latin typeface="Times New Roman" panose="02020603050405020304" pitchFamily="18" charset="0"/>
                <a:cs typeface="Times New Roman" panose="02020603050405020304" pitchFamily="18" charset="0"/>
              </a:rPr>
              <a:t>- </a:t>
            </a:r>
            <a:r>
              <a:rPr lang="en-US" sz="3800" b="1" dirty="0">
                <a:solidFill>
                  <a:srgbClr val="00B050"/>
                </a:solidFill>
                <a:latin typeface="Times New Roman" panose="02020603050405020304" pitchFamily="18" charset="0"/>
                <a:cs typeface="Times New Roman" panose="02020603050405020304" pitchFamily="18" charset="0"/>
              </a:rPr>
              <a:t>Q</a:t>
            </a:r>
            <a:r>
              <a:rPr lang="vi-VN" sz="3800" b="1" dirty="0">
                <a:solidFill>
                  <a:srgbClr val="00B050"/>
                </a:solidFill>
                <a:latin typeface="Times New Roman" panose="02020603050405020304" pitchFamily="18" charset="0"/>
                <a:cs typeface="Times New Roman" panose="02020603050405020304" pitchFamily="18" charset="0"/>
              </a:rPr>
              <a:t>uan sát tranh và</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nói</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về</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việc</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làm</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của</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từng</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người</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trong</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tranh</a:t>
            </a:r>
            <a:endParaRPr lang="en-US" sz="3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99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405" y="479769"/>
            <a:ext cx="1141458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52955" t="13368" r="1" b="41661"/>
          <a:stretch/>
        </p:blipFill>
        <p:spPr>
          <a:xfrm>
            <a:off x="6489784" y="1159827"/>
            <a:ext cx="5111666" cy="3362326"/>
          </a:xfrm>
          <a:prstGeom prst="rect">
            <a:avLst/>
          </a:prstGeom>
        </p:spPr>
      </p:pic>
      <p:pic>
        <p:nvPicPr>
          <p:cNvPr id="5" name="Picture 4"/>
          <p:cNvPicPr>
            <a:picLocks noChangeAspect="1"/>
          </p:cNvPicPr>
          <p:nvPr/>
        </p:nvPicPr>
        <p:blipFill rotWithShape="1">
          <a:blip r:embed="rId2"/>
          <a:srcRect l="6229" t="13368" r="47220" b="41661"/>
          <a:stretch/>
        </p:blipFill>
        <p:spPr>
          <a:xfrm>
            <a:off x="496525" y="1159827"/>
            <a:ext cx="5058151" cy="3362326"/>
          </a:xfrm>
          <a:prstGeom prst="rect">
            <a:avLst/>
          </a:prstGeom>
        </p:spPr>
      </p:pic>
      <p:sp>
        <p:nvSpPr>
          <p:cNvPr id="7" name="TextBox 6"/>
          <p:cNvSpPr txBox="1"/>
          <p:nvPr/>
        </p:nvSpPr>
        <p:spPr>
          <a:xfrm>
            <a:off x="797167" y="4522153"/>
            <a:ext cx="10804283" cy="1446550"/>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THẢO LUẬN NHÓM</a:t>
            </a:r>
          </a:p>
          <a:p>
            <a:pPr marL="457200" indent="-457200">
              <a:buFont typeface="Wingdings" pitchFamily="2" charset="2"/>
              <a:buChar char="v"/>
            </a:pPr>
            <a:r>
              <a:rPr lang="vi-VN" sz="3200" dirty="0">
                <a:latin typeface="Times New Roman" panose="02020603050405020304" pitchFamily="18" charset="0"/>
                <a:cs typeface="Times New Roman" panose="02020603050405020304" pitchFamily="18" charset="0"/>
              </a:rPr>
              <a:t>Các bạn nhỏ trong tranh đang làm gì? </a:t>
            </a: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nên 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65F63FDE-3BAE-7113-D28B-8C34E570A071}"/>
              </a:ext>
            </a:extLst>
          </p:cNvPr>
          <p:cNvCxnSpPr/>
          <p:nvPr/>
        </p:nvCxnSpPr>
        <p:spPr>
          <a:xfrm>
            <a:off x="797167" y="1064544"/>
            <a:ext cx="26693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6F0C57-29F3-8FAF-A4B8-8EF996D943AB}"/>
              </a:ext>
            </a:extLst>
          </p:cNvPr>
          <p:cNvCxnSpPr>
            <a:cxnSpLocks/>
          </p:cNvCxnSpPr>
          <p:nvPr/>
        </p:nvCxnSpPr>
        <p:spPr>
          <a:xfrm>
            <a:off x="4177536" y="1064544"/>
            <a:ext cx="72729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88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540413"/>
            <a:ext cx="10458618" cy="658835"/>
          </a:xfrm>
          <a:prstGeom prst="rect">
            <a:avLst/>
          </a:prstGeom>
          <a:noFill/>
        </p:spPr>
        <p:txBody>
          <a:bodyPr wrap="square" rtlCol="0">
            <a:spAutoFit/>
          </a:bodyPr>
          <a:lstStyle/>
          <a:p>
            <a:pP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41208" y="1941215"/>
            <a:ext cx="7800259"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997527" y="4261815"/>
            <a:ext cx="5154189" cy="1296830"/>
          </a:xfrm>
          <a:prstGeom prst="rect">
            <a:avLst/>
          </a:prstGeom>
          <a:noFill/>
        </p:spPr>
        <p:txBody>
          <a:bodyPr wrap="square" rtlCol="0">
            <a:spAutoFit/>
          </a:bodyPr>
          <a:lstStyle/>
          <a:p>
            <a:pP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426766" y="4261815"/>
            <a:ext cx="5154189" cy="658835"/>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2893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355471"/>
            <a:ext cx="10458618" cy="620619"/>
          </a:xfrm>
          <a:prstGeom prst="rect">
            <a:avLst/>
          </a:prstGeom>
          <a:noFill/>
        </p:spPr>
        <p:txBody>
          <a:bodyPr wrap="square" rtlCol="0">
            <a:spAutoFit/>
          </a:bodyPr>
          <a:lstStyle/>
          <a:p>
            <a:pPr defTabSz="1219170">
              <a:lnSpc>
                <a:spcPct val="150000"/>
              </a:lnSpc>
              <a:buClr>
                <a:srgbClr val="000000"/>
              </a:buClr>
            </a:pP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Vì</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66691" y="1313645"/>
            <a:ext cx="10458617"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568656" y="3770627"/>
            <a:ext cx="5527343" cy="2597827"/>
          </a:xfrm>
          <a:prstGeom prst="rect">
            <a:avLst/>
          </a:prstGeom>
          <a:noFill/>
        </p:spPr>
        <p:txBody>
          <a:bodyPr wrap="square" rtlCol="0">
            <a:spAutoFit/>
          </a:bodyPr>
          <a:lstStyle/>
          <a:p>
            <a:pPr defTabSz="1219170">
              <a:lnSpc>
                <a:spcPct val="150000"/>
              </a:lnSpc>
              <a:buClr>
                <a:srgbClr val="000000"/>
              </a:buClr>
            </a:pP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chưa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chăm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sóc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cối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262254" y="3794485"/>
            <a:ext cx="5527343" cy="1951496"/>
          </a:xfrm>
          <a:prstGeom prst="rect">
            <a:avLst/>
          </a:prstGeom>
          <a:noFill/>
        </p:spPr>
        <p:txBody>
          <a:bodyPr wrap="square" rtlCol="0">
            <a:spAutoFit/>
          </a:bodyPr>
          <a:lstStyle/>
          <a:p>
            <a:pPr defTabSz="1219170">
              <a:lnSpc>
                <a:spcPct val="150000"/>
              </a:lnSpc>
              <a:buClr>
                <a:srgbClr val="000000"/>
              </a:buClr>
            </a:pP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giúp</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môi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khí</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lành</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3" name="Picture 2" descr="Tick Stock Illustrations – 82,642 Tick Stock Illustrations, Vectors &amp;amp;  Clipart - Dreamstime">
            <a:extLst>
              <a:ext uri="{FF2B5EF4-FFF2-40B4-BE49-F238E27FC236}">
                <a16:creationId xmlns:a16="http://schemas.microsoft.com/office/drawing/2014/main" id="{AA8B52F2-D078-4153-99AD-BCFD64B816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4933031" y="2588701"/>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a:extLst>
              <a:ext uri="{FF2B5EF4-FFF2-40B4-BE49-F238E27FC236}">
                <a16:creationId xmlns:a16="http://schemas.microsoft.com/office/drawing/2014/main" id="{FE567331-A9EB-4B09-9FDB-CCAB707A08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9969613" y="2667982"/>
            <a:ext cx="986255" cy="8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267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984</Words>
  <Application>Microsoft Office PowerPoint</Application>
  <PresentationFormat>Widescreen</PresentationFormat>
  <Paragraphs>69</Paragraphs>
  <Slides>20</Slides>
  <Notes>6</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等线</vt:lpstr>
      <vt:lpstr>等线 Light</vt:lpstr>
      <vt:lpstr>Microsoft YaHei</vt:lpstr>
      <vt:lpstr>Arial</vt:lpstr>
      <vt:lpstr>Arial-Rounded</vt:lpstr>
      <vt:lpstr>Calibri</vt:lpstr>
      <vt:lpstr>Calibri Light</vt:lpstr>
      <vt:lpstr>HP001 4 hàng</vt:lpstr>
      <vt:lpstr>Segoe UI Black</vt:lpstr>
      <vt:lpstr>Times New Roman</vt:lpstr>
      <vt:lpstr>Wingdings</vt:lpstr>
      <vt:lpstr>Office 主题</vt:lpstr>
      <vt:lpstr>千图网拥有20W+精美PPT模板 更多PPT模板下载至：www.58pic.com/office/ppt​​</vt:lpstr>
      <vt:lpstr>1_Office 主题​​</vt:lpstr>
      <vt:lpstr>Office Theme</vt:lpstr>
      <vt:lpstr>PowerPoint Presentation</vt:lpstr>
      <vt:lpstr>PowerPoint Presentation</vt:lpstr>
      <vt:lpstr>Bài 16 TẠM BIỆT CÁNH CAM Tiết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đoạn video vừa rồi, các con hãy nêu những hành động giúp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6</cp:revision>
  <dcterms:created xsi:type="dcterms:W3CDTF">2021-08-03T10:42:59Z</dcterms:created>
  <dcterms:modified xsi:type="dcterms:W3CDTF">2023-03-10T14:13:03Z</dcterms:modified>
</cp:coreProperties>
</file>