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</p:sldMasterIdLst>
  <p:notesMasterIdLst>
    <p:notesMasterId r:id="rId16"/>
  </p:notesMasterIdLst>
  <p:sldIdLst>
    <p:sldId id="256" r:id="rId3"/>
    <p:sldId id="515" r:id="rId4"/>
    <p:sldId id="277" r:id="rId5"/>
    <p:sldId id="524" r:id="rId6"/>
    <p:sldId id="350" r:id="rId7"/>
    <p:sldId id="519" r:id="rId8"/>
    <p:sldId id="517" r:id="rId9"/>
    <p:sldId id="265" r:id="rId10"/>
    <p:sldId id="520" r:id="rId11"/>
    <p:sldId id="523" r:id="rId12"/>
    <p:sldId id="323" r:id="rId13"/>
    <p:sldId id="525" r:id="rId14"/>
    <p:sldId id="35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6" d="100"/>
          <a:sy n="66" d="100"/>
        </p:scale>
        <p:origin x="786" y="-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5647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7.xml"/><Relationship Id="rId7" Type="http://schemas.openxmlformats.org/officeDocument/2006/relationships/image" Target="../media/image4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6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4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37353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737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308919"/>
            <a:ext cx="11640697" cy="6293261"/>
          </a:xfrm>
          <a:prstGeom prst="roundRect">
            <a:avLst>
              <a:gd name="adj" fmla="val 11169"/>
            </a:avLst>
          </a:prstGeom>
          <a:solidFill>
            <a:srgbClr val="FFFFFF"/>
          </a:solidFill>
          <a:ln w="25400" cap="flat" cmpd="sng" algn="ctr">
            <a:solidFill>
              <a:schemeClr val="bg2">
                <a:lumMod val="7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85302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375071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8319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368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3361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841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487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5769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0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45884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8754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4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914" r:id="rId12"/>
    <p:sldLayoutId id="2147483915" r:id="rId13"/>
    <p:sldLayoutId id="2147483916" r:id="rId14"/>
    <p:sldLayoutId id="2147483666" r:id="rId15"/>
    <p:sldLayoutId id="2147483659" r:id="rId16"/>
    <p:sldLayoutId id="2147483651" r:id="rId17"/>
    <p:sldLayoutId id="2147483652" r:id="rId18"/>
    <p:sldLayoutId id="2147483653" r:id="rId19"/>
    <p:sldLayoutId id="2147483654" r:id="rId20"/>
    <p:sldLayoutId id="2147483656" r:id="rId21"/>
    <p:sldLayoutId id="2147483657" r:id="rId22"/>
    <p:sldLayoutId id="2147483661" r:id="rId23"/>
    <p:sldLayoutId id="2147483667" r:id="rId24"/>
    <p:sldLayoutId id="2147483668" r:id="rId25"/>
    <p:sldLayoutId id="2147483669" r:id="rId26"/>
    <p:sldLayoutId id="2147483660" r:id="rId27"/>
    <p:sldLayoutId id="2147483658" r:id="rId28"/>
    <p:sldLayoutId id="2147483663" r:id="rId29"/>
    <p:sldLayoutId id="2147483662" r:id="rId30"/>
    <p:sldLayoutId id="2147483901" r:id="rId31"/>
    <p:sldLayoutId id="2147483902" r:id="rId32"/>
    <p:sldLayoutId id="2147483903" r:id="rId33"/>
    <p:sldLayoutId id="2147483904" r:id="rId34"/>
    <p:sldLayoutId id="2147483907" r:id="rId35"/>
    <p:sldLayoutId id="2147483909" r:id="rId36"/>
    <p:sldLayoutId id="2147483911" r:id="rId37"/>
    <p:sldLayoutId id="2147483934" r:id="rId38"/>
    <p:sldLayoutId id="2147483929" r:id="rId39"/>
    <p:sldLayoutId id="2147483930" r:id="rId40"/>
    <p:sldLayoutId id="2147483932" r:id="rId41"/>
    <p:sldLayoutId id="2147483933" r:id="rId4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8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433F66-AB85-0E49-A532-13FEDA05B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33"/>
            <a:ext cx="12192000" cy="66860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7CDEC0-96CD-AA40-8289-4A410B2C0839}"/>
              </a:ext>
            </a:extLst>
          </p:cNvPr>
          <p:cNvSpPr txBox="1"/>
          <p:nvPr/>
        </p:nvSpPr>
        <p:spPr>
          <a:xfrm>
            <a:off x="334701" y="183696"/>
            <a:ext cx="11522598" cy="6706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9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29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Chú bộ đội hải quân kính yêu!</a:t>
            </a:r>
          </a:p>
          <a:p>
            <a:pPr algn="just">
              <a:lnSpc>
                <a:spcPct val="150000"/>
              </a:lnSpc>
            </a:pPr>
            <a:r>
              <a:rPr lang="vi-VN" sz="29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Tên của cháu là Đỗ Mai Anh. Cháu sinh ra và lớn lên ở thủ đô Hà Nội. Hôm qua, cháu được xem chương trình “Chúng tôi là chiến sĩ”. </a:t>
            </a:r>
            <a:r>
              <a:rPr lang="en-US" sz="29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</a:t>
            </a:r>
            <a:r>
              <a:rPr lang="vi-VN" sz="29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ác chú </a:t>
            </a:r>
            <a:r>
              <a:rPr lang="en-US" sz="29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sẵn</a:t>
            </a:r>
            <a:r>
              <a:rPr lang="en-US" sz="29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sàng</a:t>
            </a:r>
            <a:r>
              <a:rPr lang="vi-VN" sz="29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ngày đêm không nghỉ để bảo vệ biển đảo của đất nước. Cháu rất biết ơn các chú.</a:t>
            </a:r>
          </a:p>
          <a:p>
            <a:pPr algn="just">
              <a:lnSpc>
                <a:spcPct val="150000"/>
              </a:lnSpc>
            </a:pPr>
            <a:r>
              <a:rPr lang="vi-VN" sz="29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Cháu chúc các chú có thật nhiều sức khỏe để tiếp tục hoàn thành tốt nhiệm vụ</a:t>
            </a:r>
            <a:r>
              <a:rPr lang="en-US" sz="29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sz="29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Cháu</a:t>
            </a:r>
            <a:r>
              <a:rPr lang="en-US" sz="29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chào</a:t>
            </a:r>
            <a:r>
              <a:rPr lang="en-US" sz="29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chú</a:t>
            </a:r>
            <a:r>
              <a:rPr lang="en-US" sz="29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endParaRPr lang="vi-VN" sz="29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9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						Cháu </a:t>
            </a:r>
            <a:r>
              <a:rPr lang="en-US" sz="29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gái</a:t>
            </a:r>
            <a:endParaRPr lang="en-US" sz="29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9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                     </a:t>
            </a:r>
            <a:r>
              <a:rPr lang="vi-VN" sz="29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Mai Anh</a:t>
            </a:r>
          </a:p>
          <a:p>
            <a:pPr algn="r">
              <a:lnSpc>
                <a:spcPct val="150000"/>
              </a:lnSpc>
            </a:pPr>
            <a:endParaRPr lang="vi-VN" sz="2900" b="1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646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06202" y="556516"/>
            <a:ext cx="8579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chú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ý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77" y="1334107"/>
            <a:ext cx="111860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Chữ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đầu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đoạn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lùi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vào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1 ô;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chữ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đầu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hoa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cuối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dấu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chấm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nối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liền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nhau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thành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đoạn</a:t>
            </a:r>
            <a:r>
              <a:rPr lang="es-MX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  <a:endParaRPr lang="es-CL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2898617" y="3554209"/>
            <a:ext cx="2959452" cy="2775319"/>
            <a:chOff x="179882" y="202717"/>
            <a:chExt cx="3326130" cy="300730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ysClr val="windowText" lastClr="000000"/>
                </a:solidFill>
              </a:ln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 descr="ngoi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41"/>
              </a:clrFrom>
              <a:clrTo>
                <a:srgbClr val="FFFE4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09635" y="3490731"/>
            <a:ext cx="2735949" cy="3084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594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4B853A-C82D-490B-8CD2-BCA7231FA741}"/>
              </a:ext>
            </a:extLst>
          </p:cNvPr>
          <p:cNvSpPr txBox="1"/>
          <p:nvPr/>
        </p:nvSpPr>
        <p:spPr>
          <a:xfrm>
            <a:off x="4571999" y="2524836"/>
            <a:ext cx="681023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YÊU CẦU CẦN ĐẠT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213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56" y="-17145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93999" y="154133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Dặn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dò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" panose="020B0604020202020204" pitchFamily="34" charset="0"/>
              <a:cs typeface="Arial-Rounded" panose="020B0500000000000000" charset="0"/>
            </a:endParaRPr>
          </a:p>
        </p:txBody>
      </p:sp>
      <p:sp>
        <p:nvSpPr>
          <p:cNvPr id="6" name="Horizontal Scroll 5">
            <a:extLst>
              <a:ext uri="{FF2B5EF4-FFF2-40B4-BE49-F238E27FC236}">
                <a16:creationId xmlns:a16="http://schemas.microsoft.com/office/drawing/2014/main" id="{29739AD2-CDE0-ED46-8A08-5618E0F329DF}"/>
              </a:ext>
            </a:extLst>
          </p:cNvPr>
          <p:cNvSpPr/>
          <p:nvPr/>
        </p:nvSpPr>
        <p:spPr>
          <a:xfrm>
            <a:off x="858252" y="2581327"/>
            <a:ext cx="10475495" cy="2839986"/>
          </a:xfrm>
          <a:prstGeom prst="horizontalScroll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1187355" y="2213282"/>
            <a:ext cx="1075443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TUẦN 30</a:t>
            </a:r>
          </a:p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( 98)</a:t>
            </a: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81A45A-BB2E-4820-8251-88BCB79E0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72" y="0"/>
            <a:ext cx="12192000" cy="67687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35C7F1-7D73-42EF-972E-05DE2BB5909A}"/>
              </a:ext>
            </a:extLst>
          </p:cNvPr>
          <p:cNvSpPr txBox="1"/>
          <p:nvPr/>
        </p:nvSpPr>
        <p:spPr>
          <a:xfrm>
            <a:off x="-136401" y="960177"/>
            <a:ext cx="7813745" cy="55335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1172809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36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FF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A14355-88C9-4328-B899-C6DA64E46706}"/>
              </a:ext>
            </a:extLst>
          </p:cNvPr>
          <p:cNvSpPr txBox="1"/>
          <p:nvPr/>
        </p:nvSpPr>
        <p:spPr>
          <a:xfrm>
            <a:off x="3770471" y="1605546"/>
            <a:ext cx="4368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72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022A75-22EB-481E-8CA2-69B773B0AAD2}"/>
              </a:ext>
            </a:extLst>
          </p:cNvPr>
          <p:cNvSpPr txBox="1"/>
          <p:nvPr/>
        </p:nvSpPr>
        <p:spPr>
          <a:xfrm>
            <a:off x="393462" y="2128766"/>
            <a:ext cx="7567198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ơn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( 98)</a:t>
            </a:r>
            <a:endParaRPr lang="vi-VN" sz="2800" b="1" dirty="0">
              <a:solidFill>
                <a:schemeClr val="bg1"/>
              </a:solidFill>
              <a:effectLst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95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4B853A-C82D-490B-8CD2-BCA7231FA741}"/>
              </a:ext>
            </a:extLst>
          </p:cNvPr>
          <p:cNvSpPr txBox="1"/>
          <p:nvPr/>
        </p:nvSpPr>
        <p:spPr>
          <a:xfrm>
            <a:off x="4571999" y="2524836"/>
            <a:ext cx="681023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YÊU CẦU CẦN ĐẠT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671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B0E7D6-F9C0-48EE-8F8A-F22E605C8D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8" r="7919" b="-1"/>
          <a:stretch/>
        </p:blipFill>
        <p:spPr>
          <a:xfrm>
            <a:off x="3068" y="792876"/>
            <a:ext cx="12188932" cy="60651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2451" y="170040"/>
            <a:ext cx="10509813" cy="6228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quân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25DB80B-8C78-FFDE-9A18-319D0D3F1906}"/>
              </a:ext>
            </a:extLst>
          </p:cNvPr>
          <p:cNvCxnSpPr/>
          <p:nvPr/>
        </p:nvCxnSpPr>
        <p:spPr>
          <a:xfrm>
            <a:off x="736978" y="725942"/>
            <a:ext cx="8229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9415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83256EF-BE58-EC41-B5D3-A03A77B94597}"/>
              </a:ext>
            </a:extLst>
          </p:cNvPr>
          <p:cNvSpPr/>
          <p:nvPr/>
        </p:nvSpPr>
        <p:spPr>
          <a:xfrm>
            <a:off x="440585" y="299414"/>
            <a:ext cx="2509092" cy="196769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đội Hải quân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2048487-4197-A847-8CA7-BB145D3C1B69}"/>
              </a:ext>
            </a:extLst>
          </p:cNvPr>
          <p:cNvCxnSpPr>
            <a:cxnSpLocks/>
          </p:cNvCxnSpPr>
          <p:nvPr/>
        </p:nvCxnSpPr>
        <p:spPr>
          <a:xfrm>
            <a:off x="2974102" y="1201568"/>
            <a:ext cx="13098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1104E05-717B-7B4D-924C-8C43473423EE}"/>
              </a:ext>
            </a:extLst>
          </p:cNvPr>
          <p:cNvSpPr/>
          <p:nvPr/>
        </p:nvSpPr>
        <p:spPr>
          <a:xfrm>
            <a:off x="4324481" y="819603"/>
            <a:ext cx="1878957" cy="76392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phục</a:t>
            </a:r>
          </a:p>
        </p:txBody>
      </p:sp>
      <p:pic>
        <p:nvPicPr>
          <p:cNvPr id="7" name="Picture 6">
            <a:hlinkClick r:id="" action="ppaction://noaction">
              <a:snd r:embed="rId2" name="applause.wav"/>
            </a:hlinkClick>
            <a:extLst>
              <a:ext uri="{FF2B5EF4-FFF2-40B4-BE49-F238E27FC236}">
                <a16:creationId xmlns:a16="http://schemas.microsoft.com/office/drawing/2014/main" id="{F741A0F1-608D-CD40-AD28-9CF95A330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201" y="299414"/>
            <a:ext cx="2141316" cy="284077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1335D6D-AF13-2145-B27B-4A8BA129CFF9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2518241" y="2000738"/>
            <a:ext cx="3236876" cy="1780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76FECAD-9984-3E40-8924-E9B74E4C8824}"/>
              </a:ext>
            </a:extLst>
          </p:cNvPr>
          <p:cNvSpPr/>
          <p:nvPr/>
        </p:nvSpPr>
        <p:spPr>
          <a:xfrm>
            <a:off x="5755117" y="3399735"/>
            <a:ext cx="2050649" cy="76392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Nơi làm việc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955781D-58A0-184A-91F2-9ACDACA9A211}"/>
              </a:ext>
            </a:extLst>
          </p:cNvPr>
          <p:cNvCxnSpPr>
            <a:cxnSpLocks/>
          </p:cNvCxnSpPr>
          <p:nvPr/>
        </p:nvCxnSpPr>
        <p:spPr>
          <a:xfrm>
            <a:off x="1335363" y="2267110"/>
            <a:ext cx="359768" cy="7799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60FF949-CE28-834C-ABA2-15091B39CAB1}"/>
              </a:ext>
            </a:extLst>
          </p:cNvPr>
          <p:cNvSpPr/>
          <p:nvPr/>
        </p:nvSpPr>
        <p:spPr>
          <a:xfrm>
            <a:off x="1271631" y="3047035"/>
            <a:ext cx="1878957" cy="76392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việc</a:t>
            </a:r>
          </a:p>
        </p:txBody>
      </p:sp>
      <p:pic>
        <p:nvPicPr>
          <p:cNvPr id="19" name="Picture 2">
            <a:hlinkClick r:id="" action="ppaction://noaction">
              <a:snd r:embed="rId2" name="applause.wav"/>
            </a:hlinkClick>
            <a:extLst>
              <a:ext uri="{FF2B5EF4-FFF2-40B4-BE49-F238E27FC236}">
                <a16:creationId xmlns:a16="http://schemas.microsoft.com/office/drawing/2014/main" id="{A57CA3B3-25A9-A84E-AF12-5D9ECCABC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092" y="3399735"/>
            <a:ext cx="3749425" cy="288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Content Placeholder 3">
            <a:hlinkClick r:id="" action="ppaction://noaction">
              <a:snd r:embed="rId2" name="applause.wav"/>
            </a:hlinkClick>
            <a:extLst>
              <a:ext uri="{FF2B5EF4-FFF2-40B4-BE49-F238E27FC236}">
                <a16:creationId xmlns:a16="http://schemas.microsoft.com/office/drawing/2014/main" id="{24707F0D-DE7B-B346-B757-94B9E3F357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88" y="3968434"/>
            <a:ext cx="3623412" cy="25085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F0FF54-BE04-7B45-906A-B850875A872B}"/>
              </a:ext>
            </a:extLst>
          </p:cNvPr>
          <p:cNvSpPr txBox="1"/>
          <p:nvPr/>
        </p:nvSpPr>
        <p:spPr>
          <a:xfrm>
            <a:off x="6393635" y="819603"/>
            <a:ext cx="2824263" cy="175432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trắng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VN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 màu xanh nước biển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Nam”</a:t>
            </a:r>
            <a:endParaRPr lang="en-VN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74DAEF-8B28-B046-8930-E4331C9927FB}"/>
              </a:ext>
            </a:extLst>
          </p:cNvPr>
          <p:cNvSpPr txBox="1"/>
          <p:nvPr/>
        </p:nvSpPr>
        <p:spPr>
          <a:xfrm>
            <a:off x="5755117" y="4397574"/>
            <a:ext cx="2050649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 đảo, hải đảo xa xôi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C8C9AF-2AC8-9347-B39F-DD195370C722}"/>
              </a:ext>
            </a:extLst>
          </p:cNvPr>
          <p:cNvSpPr txBox="1"/>
          <p:nvPr/>
        </p:nvSpPr>
        <p:spPr>
          <a:xfrm>
            <a:off x="319658" y="3968434"/>
            <a:ext cx="1634722" cy="1200329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gày đêm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gác, giữ bình yên cho Tổ quốc.</a:t>
            </a:r>
          </a:p>
        </p:txBody>
      </p:sp>
    </p:spTree>
    <p:extLst>
      <p:ext uri="{BB962C8B-B14F-4D97-AF65-F5344CB8AC3E}">
        <p14:creationId xmlns:p14="http://schemas.microsoft.com/office/powerpoint/2010/main" val="250317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  <p:bldP spid="16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ảo vệ chủ quyền biển, đảo Việt Nam trong tình hình mới">
            <a:extLst>
              <a:ext uri="{FF2B5EF4-FFF2-40B4-BE49-F238E27FC236}">
                <a16:creationId xmlns:a16="http://schemas.microsoft.com/office/drawing/2014/main" id="{89D8FD03-ED5B-C544-9781-B53D08F46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69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EC4126D-7ACB-A642-88A4-759FAE745FC2}"/>
              </a:ext>
            </a:extLst>
          </p:cNvPr>
          <p:cNvCxnSpPr>
            <a:cxnSpLocks/>
          </p:cNvCxnSpPr>
          <p:nvPr/>
        </p:nvCxnSpPr>
        <p:spPr>
          <a:xfrm flipH="1" flipV="1">
            <a:off x="5976841" y="2783816"/>
            <a:ext cx="2375883" cy="4007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D65FFC4-2FB6-6D4E-8535-69F734AE860E}"/>
              </a:ext>
            </a:extLst>
          </p:cNvPr>
          <p:cNvSpPr/>
          <p:nvPr/>
        </p:nvSpPr>
        <p:spPr>
          <a:xfrm>
            <a:off x="8352724" y="2802619"/>
            <a:ext cx="2050649" cy="76392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Nơi làm việc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AD377A9-7535-4B45-8577-53BEA49AAF1E}"/>
              </a:ext>
            </a:extLst>
          </p:cNvPr>
          <p:cNvCxnSpPr>
            <a:cxnSpLocks/>
          </p:cNvCxnSpPr>
          <p:nvPr/>
        </p:nvCxnSpPr>
        <p:spPr>
          <a:xfrm flipH="1">
            <a:off x="5451986" y="3429000"/>
            <a:ext cx="2900738" cy="19281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37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481611-3D90-4BA1-9D2A-05DD90A15533}"/>
              </a:ext>
            </a:extLst>
          </p:cNvPr>
          <p:cNvSpPr txBox="1"/>
          <p:nvPr/>
        </p:nvSpPr>
        <p:spPr>
          <a:xfrm>
            <a:off x="349864" y="447049"/>
            <a:ext cx="11625826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– 5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07D3140-D4B8-4353-8AB4-06BF15879DC4}"/>
              </a:ext>
            </a:extLst>
          </p:cNvPr>
          <p:cNvGrpSpPr/>
          <p:nvPr/>
        </p:nvGrpSpPr>
        <p:grpSpPr>
          <a:xfrm>
            <a:off x="1037297" y="2017007"/>
            <a:ext cx="9990481" cy="4449043"/>
            <a:chOff x="259099" y="1231340"/>
            <a:chExt cx="6307398" cy="3195439"/>
          </a:xfrm>
          <a:solidFill>
            <a:srgbClr val="4472C4">
              <a:lumMod val="60000"/>
              <a:lumOff val="40000"/>
            </a:srgbClr>
          </a:solidFill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A945C12-EC92-4D22-83DC-91131D2618EF}"/>
                </a:ext>
              </a:extLst>
            </p:cNvPr>
            <p:cNvGrpSpPr/>
            <p:nvPr/>
          </p:nvGrpSpPr>
          <p:grpSpPr>
            <a:xfrm>
              <a:off x="1736598" y="1231340"/>
              <a:ext cx="3474242" cy="770834"/>
              <a:chOff x="-828921" y="2906280"/>
              <a:chExt cx="3474242" cy="770834"/>
            </a:xfrm>
            <a:grpFill/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752C71DF-17B7-4A3A-8F6E-15A11CC16A4B}"/>
                  </a:ext>
                </a:extLst>
              </p:cNvPr>
              <p:cNvSpPr/>
              <p:nvPr/>
            </p:nvSpPr>
            <p:spPr>
              <a:xfrm>
                <a:off x="-782936" y="2910642"/>
                <a:ext cx="3338230" cy="766472"/>
              </a:xfrm>
              <a:prstGeom prst="round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rgbClr val="44546A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0ED6EA6-68BD-4328-BAF8-BA659914929B}"/>
                  </a:ext>
                </a:extLst>
              </p:cNvPr>
              <p:cNvSpPr txBox="1"/>
              <p:nvPr/>
            </p:nvSpPr>
            <p:spPr>
              <a:xfrm>
                <a:off x="-828921" y="2906280"/>
                <a:ext cx="3474242" cy="685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Mở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gửi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chào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quân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9C6727F-627B-4111-A7E2-22A6553733DE}"/>
                </a:ext>
              </a:extLst>
            </p:cNvPr>
            <p:cNvGrpSpPr/>
            <p:nvPr/>
          </p:nvGrpSpPr>
          <p:grpSpPr>
            <a:xfrm>
              <a:off x="4710339" y="2123872"/>
              <a:ext cx="1856158" cy="1084026"/>
              <a:chOff x="442947" y="3217333"/>
              <a:chExt cx="1856158" cy="1084026"/>
            </a:xfrm>
            <a:grpFill/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AF86D8D6-2B63-41F7-9FEE-AEEED69EC610}"/>
                  </a:ext>
                </a:extLst>
              </p:cNvPr>
              <p:cNvSpPr/>
              <p:nvPr/>
            </p:nvSpPr>
            <p:spPr>
              <a:xfrm>
                <a:off x="462846" y="3217333"/>
                <a:ext cx="1788477" cy="1084026"/>
              </a:xfrm>
              <a:prstGeom prst="round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rgbClr val="44546A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3DA9C51-5C9C-4809-BB21-3A30B8E84228}"/>
                  </a:ext>
                </a:extLst>
              </p:cNvPr>
              <p:cNvSpPr txBox="1"/>
              <p:nvPr/>
            </p:nvSpPr>
            <p:spPr>
              <a:xfrm>
                <a:off x="442947" y="3232404"/>
                <a:ext cx="1856158" cy="994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giới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thiệu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ngắn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mình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C42F8AF-B66D-472C-B257-104B54824730}"/>
                </a:ext>
              </a:extLst>
            </p:cNvPr>
            <p:cNvGrpSpPr/>
            <p:nvPr/>
          </p:nvGrpSpPr>
          <p:grpSpPr>
            <a:xfrm>
              <a:off x="259099" y="2014718"/>
              <a:ext cx="1774890" cy="1304222"/>
              <a:chOff x="-1494767" y="1360106"/>
              <a:chExt cx="1774890" cy="1304222"/>
            </a:xfrm>
            <a:grpFill/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EBCAF20A-7353-40C8-8F4C-E2BA697FBEA4}"/>
                  </a:ext>
                </a:extLst>
              </p:cNvPr>
              <p:cNvSpPr/>
              <p:nvPr/>
            </p:nvSpPr>
            <p:spPr>
              <a:xfrm>
                <a:off x="-1457869" y="1469259"/>
                <a:ext cx="1731627" cy="1172918"/>
              </a:xfrm>
              <a:prstGeom prst="round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rgbClr val="44546A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6878584-F8D0-40D9-A9ED-A04176C84E14}"/>
                  </a:ext>
                </a:extLst>
              </p:cNvPr>
              <p:cNvSpPr txBox="1"/>
              <p:nvPr/>
            </p:nvSpPr>
            <p:spPr>
              <a:xfrm>
                <a:off x="-1494767" y="1360106"/>
                <a:ext cx="1774890" cy="1304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Cuối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gửi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chúc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chào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quân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D64FEDD-5E87-48C9-A34F-909569BB6F81}"/>
                </a:ext>
              </a:extLst>
            </p:cNvPr>
            <p:cNvGrpSpPr/>
            <p:nvPr/>
          </p:nvGrpSpPr>
          <p:grpSpPr>
            <a:xfrm>
              <a:off x="2062365" y="2019899"/>
              <a:ext cx="2608714" cy="1532267"/>
              <a:chOff x="2107670" y="1990177"/>
              <a:chExt cx="2608714" cy="1532267"/>
            </a:xfrm>
            <a:grpFill/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43D935C-752A-4EDA-BF51-767309C4A017}"/>
                  </a:ext>
                </a:extLst>
              </p:cNvPr>
              <p:cNvGrpSpPr/>
              <p:nvPr/>
            </p:nvGrpSpPr>
            <p:grpSpPr>
              <a:xfrm>
                <a:off x="2468034" y="2220748"/>
                <a:ext cx="1896533" cy="1084023"/>
                <a:chOff x="2269067" y="2067995"/>
                <a:chExt cx="1896533" cy="1084023"/>
              </a:xfrm>
              <a:grpFill/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4D1A3D9C-2AF8-4A66-ABEC-E07C78085416}"/>
                    </a:ext>
                  </a:extLst>
                </p:cNvPr>
                <p:cNvSpPr/>
                <p:nvPr/>
              </p:nvSpPr>
              <p:spPr>
                <a:xfrm>
                  <a:off x="2269067" y="2067995"/>
                  <a:ext cx="1896533" cy="1084023"/>
                </a:xfrm>
                <a:prstGeom prst="ellipse">
                  <a:avLst/>
                </a:prstGeom>
                <a:solidFill>
                  <a:srgbClr val="44546A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C234B7C3-FFD1-4C81-8CE1-F80F238D963A}"/>
                    </a:ext>
                  </a:extLst>
                </p:cNvPr>
                <p:cNvSpPr txBox="1"/>
                <p:nvPr/>
              </p:nvSpPr>
              <p:spPr>
                <a:xfrm>
                  <a:off x="2630785" y="2215999"/>
                  <a:ext cx="1160085" cy="773691"/>
                </a:xfrm>
                <a:prstGeom prst="rect">
                  <a:avLst/>
                </a:prstGeom>
                <a:solidFill>
                  <a:srgbClr val="44546A">
                    <a:lumMod val="75000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Viết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lời</a:t>
                  </a: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cảm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ơn</a:t>
                  </a: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F9A63EA9-9DF9-4A82-B7C5-FE87BB2EA2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428997" y="1990177"/>
                <a:ext cx="1" cy="364829"/>
              </a:xfrm>
              <a:prstGeom prst="straightConnector1">
                <a:avLst/>
              </a:prstGeom>
              <a:grpFill/>
              <a:ln w="28575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50979A20-A6DA-44A7-A954-74CB2600CB4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 flipV="1">
                <a:off x="2290084" y="2577347"/>
                <a:ext cx="1" cy="364829"/>
              </a:xfrm>
              <a:prstGeom prst="straightConnector1">
                <a:avLst/>
              </a:prstGeom>
              <a:grpFill/>
              <a:ln w="28575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C1AEF97F-A6E1-4186-80A5-3B6A6663B72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533969" y="2585200"/>
                <a:ext cx="1" cy="364829"/>
              </a:xfrm>
              <a:prstGeom prst="straightConnector1">
                <a:avLst/>
              </a:prstGeom>
              <a:grpFill/>
              <a:ln w="28575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6D11C28D-A381-4CCE-B1FF-0466153EB2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28997" y="3157615"/>
                <a:ext cx="1" cy="364829"/>
              </a:xfrm>
              <a:prstGeom prst="straightConnector1">
                <a:avLst/>
              </a:prstGeom>
              <a:grpFill/>
              <a:ln w="28575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A96667D-9481-4C33-8A70-E489B4ED34CC}"/>
                </a:ext>
              </a:extLst>
            </p:cNvPr>
            <p:cNvGrpSpPr/>
            <p:nvPr/>
          </p:nvGrpSpPr>
          <p:grpSpPr>
            <a:xfrm>
              <a:off x="1782583" y="3432033"/>
              <a:ext cx="3442525" cy="994746"/>
              <a:chOff x="-516556" y="3018530"/>
              <a:chExt cx="3442525" cy="994746"/>
            </a:xfrm>
            <a:grpFill/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91892FEE-A3E1-4DB0-A0A7-FC27642B7B7C}"/>
                  </a:ext>
                </a:extLst>
              </p:cNvPr>
              <p:cNvSpPr/>
              <p:nvPr/>
            </p:nvSpPr>
            <p:spPr>
              <a:xfrm>
                <a:off x="-516556" y="3058823"/>
                <a:ext cx="3338229" cy="924980"/>
              </a:xfrm>
              <a:prstGeom prst="round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rgbClr val="44546A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18D6920-CC7D-451D-AB60-173C2A8E2E79}"/>
                  </a:ext>
                </a:extLst>
              </p:cNvPr>
              <p:cNvSpPr txBox="1"/>
              <p:nvPr/>
            </p:nvSpPr>
            <p:spPr>
              <a:xfrm>
                <a:off x="-468364" y="3018530"/>
                <a:ext cx="3394333" cy="994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cảm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nêu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rõ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do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khiến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quân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C247420-EC58-FAE2-BCFB-7C99CFAE0F11}"/>
              </a:ext>
            </a:extLst>
          </p:cNvPr>
          <p:cNvCxnSpPr/>
          <p:nvPr/>
        </p:nvCxnSpPr>
        <p:spPr>
          <a:xfrm>
            <a:off x="777483" y="1064525"/>
            <a:ext cx="69467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3C191C-15FC-196E-B9AE-C3DAF33F8368}"/>
              </a:ext>
            </a:extLst>
          </p:cNvPr>
          <p:cNvCxnSpPr/>
          <p:nvPr/>
        </p:nvCxnSpPr>
        <p:spPr>
          <a:xfrm>
            <a:off x="477672" y="1743879"/>
            <a:ext cx="289988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F485EC-F2F5-2BF4-98D3-299F96C6E69B}"/>
              </a:ext>
            </a:extLst>
          </p:cNvPr>
          <p:cNvCxnSpPr>
            <a:cxnSpLocks/>
          </p:cNvCxnSpPr>
          <p:nvPr/>
        </p:nvCxnSpPr>
        <p:spPr>
          <a:xfrm>
            <a:off x="8025567" y="1064525"/>
            <a:ext cx="357503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433F66-AB85-0E49-A532-13FEDA05B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45"/>
            <a:ext cx="12192000" cy="54889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7CDEC0-96CD-AA40-8289-4A410B2C0839}"/>
              </a:ext>
            </a:extLst>
          </p:cNvPr>
          <p:cNvSpPr txBox="1"/>
          <p:nvPr/>
        </p:nvSpPr>
        <p:spPr>
          <a:xfrm>
            <a:off x="346275" y="775831"/>
            <a:ext cx="1149944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      Kính gửi các chú bộ đội hải quân ở quần đảo Trường Sa</a:t>
            </a:r>
          </a:p>
          <a:p>
            <a:pPr algn="just"/>
            <a:r>
              <a:rPr lang="vi-VN" sz="2800" b="1" i="0" dirty="0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      Cháu là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Minh Khánh,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lớp 2A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3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trường Tiểu học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Ngọc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Lâm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. Hôm nay, cháu được học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về bộ đội hải quân. Cháu cảm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trọng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các chú. Vì vậy, cháu muốn gửi lời cảm ơn vì các chú đã ngày đêm canh giữ biển đảo, bảo vệ bình yên cho đất nước.</a:t>
            </a:r>
          </a:p>
          <a:p>
            <a:pPr algn="just"/>
            <a:r>
              <a:rPr lang="vi-VN" sz="2800" b="1" i="0" dirty="0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      Cuối cùng, cháu chúc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chú luôn khỏe mạnh, hoàn thành tốt nhiệm vụ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Cháu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chào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chú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.                           </a:t>
            </a:r>
          </a:p>
          <a:p>
            <a:pPr algn="just"/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Cháu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trai</a:t>
            </a:r>
            <a:endParaRPr lang="en-US" sz="28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i="0" dirty="0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Minh Khánh</a:t>
            </a:r>
            <a:endParaRPr lang="vi-VN" sz="2800" b="1" i="0" dirty="0">
              <a:solidFill>
                <a:schemeClr val="bg1"/>
              </a:solidFill>
              <a:effectLst/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just"/>
            <a:endParaRPr lang="vi-VN" sz="28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	</a:t>
            </a:r>
          </a:p>
          <a:p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vi-VN" sz="2800" b="1" i="0" dirty="0">
              <a:solidFill>
                <a:schemeClr val="bg1"/>
              </a:solidFill>
              <a:effectLst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3124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645</Words>
  <Application>Microsoft Office PowerPoint</Application>
  <PresentationFormat>Widescreen</PresentationFormat>
  <Paragraphs>55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Arial-Rounded</vt:lpstr>
      <vt:lpstr>Calibri</vt:lpstr>
      <vt:lpstr>HP001 4 hàng</vt:lpstr>
      <vt:lpstr>Times New Roman</vt:lpstr>
      <vt:lpstr>2_Office 主题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 Kim Chi</cp:lastModifiedBy>
  <cp:revision>50</cp:revision>
  <dcterms:created xsi:type="dcterms:W3CDTF">2021-07-20T01:55:21Z</dcterms:created>
  <dcterms:modified xsi:type="dcterms:W3CDTF">2023-04-08T14:56:57Z</dcterms:modified>
</cp:coreProperties>
</file>