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27" r:id="rId3"/>
    <p:sldMasterId id="2147483873" r:id="rId4"/>
    <p:sldMasterId id="2147483886" r:id="rId5"/>
  </p:sldMasterIdLst>
  <p:notesMasterIdLst>
    <p:notesMasterId r:id="rId22"/>
  </p:notesMasterIdLst>
  <p:sldIdLst>
    <p:sldId id="3399" r:id="rId6"/>
    <p:sldId id="277" r:id="rId7"/>
    <p:sldId id="3409" r:id="rId8"/>
    <p:sldId id="306" r:id="rId9"/>
    <p:sldId id="3401" r:id="rId10"/>
    <p:sldId id="3407" r:id="rId11"/>
    <p:sldId id="3404" r:id="rId12"/>
    <p:sldId id="3405" r:id="rId13"/>
    <p:sldId id="3406" r:id="rId14"/>
    <p:sldId id="271" r:id="rId15"/>
    <p:sldId id="366" r:id="rId16"/>
    <p:sldId id="323" r:id="rId17"/>
    <p:sldId id="523" r:id="rId18"/>
    <p:sldId id="3403" r:id="rId19"/>
    <p:sldId id="3410"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10</a:t>
            </a:fld>
            <a:endParaRPr lang="zh-CN" altLang="en-US"/>
          </a:p>
        </p:txBody>
      </p:sp>
    </p:spTree>
    <p:extLst>
      <p:ext uri="{BB962C8B-B14F-4D97-AF65-F5344CB8AC3E}">
        <p14:creationId xmlns:p14="http://schemas.microsoft.com/office/powerpoint/2010/main" val="86712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64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2023/4/17</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2023/4/17</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2023/4/17</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2023/4/17</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2023/4/17</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2023/4/17</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2023/4/17</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2023/4/17</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2023/4/17</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2023/4/17</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2023/4/17</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9324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17/4/2023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954848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17/4/2023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560551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17/4/2023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838530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17/4/2023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7533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17/4/2023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577720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17/4/2023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596446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17/4/2023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987092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17/4/2023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739316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17/4/2023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59526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17/4/2023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79100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17/4/2023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23117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470218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5389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065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2" y="2077762"/>
            <a:ext cx="8768199" cy="2014731"/>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11970"/>
            </a:lvl1pPr>
            <a:lvl2pPr lvl="1" algn="ctr">
              <a:spcBef>
                <a:spcPts val="0"/>
              </a:spcBef>
              <a:spcAft>
                <a:spcPts val="0"/>
              </a:spcAft>
              <a:buSzPts val="12000"/>
              <a:buNone/>
              <a:defRPr sz="11970"/>
            </a:lvl2pPr>
            <a:lvl3pPr lvl="2" algn="ctr">
              <a:spcBef>
                <a:spcPts val="0"/>
              </a:spcBef>
              <a:spcAft>
                <a:spcPts val="0"/>
              </a:spcAft>
              <a:buSzPts val="12000"/>
              <a:buNone/>
              <a:defRPr sz="11970"/>
            </a:lvl3pPr>
            <a:lvl4pPr lvl="3" algn="ctr">
              <a:spcBef>
                <a:spcPts val="0"/>
              </a:spcBef>
              <a:spcAft>
                <a:spcPts val="0"/>
              </a:spcAft>
              <a:buSzPts val="12000"/>
              <a:buNone/>
              <a:defRPr sz="11970"/>
            </a:lvl4pPr>
            <a:lvl5pPr lvl="4" algn="ctr">
              <a:spcBef>
                <a:spcPts val="0"/>
              </a:spcBef>
              <a:spcAft>
                <a:spcPts val="0"/>
              </a:spcAft>
              <a:buSzPts val="12000"/>
              <a:buNone/>
              <a:defRPr sz="11970"/>
            </a:lvl5pPr>
            <a:lvl6pPr lvl="5" algn="ctr">
              <a:spcBef>
                <a:spcPts val="0"/>
              </a:spcBef>
              <a:spcAft>
                <a:spcPts val="0"/>
              </a:spcAft>
              <a:buSzPts val="12000"/>
              <a:buNone/>
              <a:defRPr sz="11970"/>
            </a:lvl6pPr>
            <a:lvl7pPr lvl="6" algn="ctr">
              <a:spcBef>
                <a:spcPts val="0"/>
              </a:spcBef>
              <a:spcAft>
                <a:spcPts val="0"/>
              </a:spcAft>
              <a:buSzPts val="12000"/>
              <a:buNone/>
              <a:defRPr sz="11970"/>
            </a:lvl7pPr>
            <a:lvl8pPr lvl="7" algn="ctr">
              <a:spcBef>
                <a:spcPts val="0"/>
              </a:spcBef>
              <a:spcAft>
                <a:spcPts val="0"/>
              </a:spcAft>
              <a:buSzPts val="12000"/>
              <a:buNone/>
              <a:defRPr sz="11970"/>
            </a:lvl8pPr>
            <a:lvl9pPr lvl="8" algn="ctr">
              <a:spcBef>
                <a:spcPts val="0"/>
              </a:spcBef>
              <a:spcAft>
                <a:spcPts val="0"/>
              </a:spcAft>
              <a:buSzPts val="12000"/>
              <a:buNone/>
              <a:defRPr sz="11970"/>
            </a:lvl9pPr>
          </a:lstStyle>
          <a:p>
            <a:r>
              <a:t>xx%</a:t>
            </a:r>
          </a:p>
        </p:txBody>
      </p:sp>
      <p:sp>
        <p:nvSpPr>
          <p:cNvPr id="3669" name="Google Shape;3669;p11"/>
          <p:cNvSpPr txBox="1">
            <a:spLocks noGrp="1"/>
          </p:cNvSpPr>
          <p:nvPr>
            <p:ph type="subTitle" idx="1"/>
          </p:nvPr>
        </p:nvSpPr>
        <p:spPr>
          <a:xfrm>
            <a:off x="1712032" y="4092429"/>
            <a:ext cx="8768199" cy="951053"/>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995"/>
            </a:lvl1pPr>
            <a:lvl2pPr lvl="1" algn="ctr" rtl="0">
              <a:lnSpc>
                <a:spcPct val="100000"/>
              </a:lnSpc>
              <a:spcBef>
                <a:spcPts val="0"/>
              </a:spcBef>
              <a:spcAft>
                <a:spcPts val="0"/>
              </a:spcAft>
              <a:buSzPts val="2000"/>
              <a:buNone/>
              <a:defRPr sz="1995"/>
            </a:lvl2pPr>
            <a:lvl3pPr lvl="2" algn="ctr" rtl="0">
              <a:lnSpc>
                <a:spcPct val="100000"/>
              </a:lnSpc>
              <a:spcBef>
                <a:spcPts val="0"/>
              </a:spcBef>
              <a:spcAft>
                <a:spcPts val="0"/>
              </a:spcAft>
              <a:buSzPts val="2000"/>
              <a:buNone/>
              <a:defRPr sz="1995"/>
            </a:lvl3pPr>
            <a:lvl4pPr lvl="3" algn="ctr" rtl="0">
              <a:lnSpc>
                <a:spcPct val="100000"/>
              </a:lnSpc>
              <a:spcBef>
                <a:spcPts val="0"/>
              </a:spcBef>
              <a:spcAft>
                <a:spcPts val="0"/>
              </a:spcAft>
              <a:buSzPts val="2000"/>
              <a:buNone/>
              <a:defRPr sz="1995"/>
            </a:lvl4pPr>
            <a:lvl5pPr lvl="4" algn="ctr" rtl="0">
              <a:lnSpc>
                <a:spcPct val="100000"/>
              </a:lnSpc>
              <a:spcBef>
                <a:spcPts val="0"/>
              </a:spcBef>
              <a:spcAft>
                <a:spcPts val="0"/>
              </a:spcAft>
              <a:buSzPts val="2000"/>
              <a:buNone/>
              <a:defRPr sz="1995"/>
            </a:lvl5pPr>
            <a:lvl6pPr lvl="5" algn="ctr" rtl="0">
              <a:lnSpc>
                <a:spcPct val="100000"/>
              </a:lnSpc>
              <a:spcBef>
                <a:spcPts val="0"/>
              </a:spcBef>
              <a:spcAft>
                <a:spcPts val="0"/>
              </a:spcAft>
              <a:buSzPts val="2000"/>
              <a:buNone/>
              <a:defRPr sz="1995"/>
            </a:lvl6pPr>
            <a:lvl7pPr lvl="6" algn="ctr" rtl="0">
              <a:lnSpc>
                <a:spcPct val="100000"/>
              </a:lnSpc>
              <a:spcBef>
                <a:spcPts val="0"/>
              </a:spcBef>
              <a:spcAft>
                <a:spcPts val="0"/>
              </a:spcAft>
              <a:buSzPts val="2000"/>
              <a:buNone/>
              <a:defRPr sz="1995"/>
            </a:lvl7pPr>
            <a:lvl8pPr lvl="7" algn="ctr" rtl="0">
              <a:lnSpc>
                <a:spcPct val="100000"/>
              </a:lnSpc>
              <a:spcBef>
                <a:spcPts val="0"/>
              </a:spcBef>
              <a:spcAft>
                <a:spcPts val="0"/>
              </a:spcAft>
              <a:buSzPts val="2000"/>
              <a:buNone/>
              <a:defRPr sz="1995"/>
            </a:lvl8pPr>
            <a:lvl9pPr lvl="8" algn="ctr" rtl="0">
              <a:lnSpc>
                <a:spcPct val="100000"/>
              </a:lnSpc>
              <a:spcBef>
                <a:spcPts val="0"/>
              </a:spcBef>
              <a:spcAft>
                <a:spcPts val="0"/>
              </a:spcAft>
              <a:buSzPts val="2000"/>
              <a:buNone/>
              <a:defRPr sz="1995"/>
            </a:lvl9pPr>
          </a:lstStyle>
          <a:p>
            <a:endParaRPr/>
          </a:p>
        </p:txBody>
      </p:sp>
      <p:sp>
        <p:nvSpPr>
          <p:cNvPr id="3670" name="Google Shape;3670;p11"/>
          <p:cNvSpPr/>
          <p:nvPr/>
        </p:nvSpPr>
        <p:spPr>
          <a:xfrm>
            <a:off x="10419659" y="5583755"/>
            <a:ext cx="1734931"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1" name="Google Shape;3671;p11"/>
          <p:cNvSpPr/>
          <p:nvPr/>
        </p:nvSpPr>
        <p:spPr>
          <a:xfrm>
            <a:off x="7756404" y="3762273"/>
            <a:ext cx="2579520" cy="885459"/>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2" name="Google Shape;3672;p11"/>
          <p:cNvSpPr/>
          <p:nvPr/>
        </p:nvSpPr>
        <p:spPr>
          <a:xfrm>
            <a:off x="9105983" y="2108325"/>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
        <p:nvSpPr>
          <p:cNvPr id="3673" name="Google Shape;3673;p11"/>
          <p:cNvSpPr/>
          <p:nvPr/>
        </p:nvSpPr>
        <p:spPr>
          <a:xfrm>
            <a:off x="1784107" y="2061670"/>
            <a:ext cx="967836" cy="365251"/>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grpSp>
        <p:nvGrpSpPr>
          <p:cNvPr id="3674" name="Google Shape;3674;p11"/>
          <p:cNvGrpSpPr/>
          <p:nvPr/>
        </p:nvGrpSpPr>
        <p:grpSpPr>
          <a:xfrm>
            <a:off x="10232155" y="5609131"/>
            <a:ext cx="388051"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78" name="Google Shape;3678;p11"/>
          <p:cNvGrpSpPr/>
          <p:nvPr/>
        </p:nvGrpSpPr>
        <p:grpSpPr>
          <a:xfrm>
            <a:off x="2491307" y="5729030"/>
            <a:ext cx="260646" cy="197547"/>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2" name="Google Shape;3682;p11"/>
          <p:cNvGrpSpPr/>
          <p:nvPr/>
        </p:nvGrpSpPr>
        <p:grpSpPr>
          <a:xfrm>
            <a:off x="2974650" y="942395"/>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86" name="Google Shape;3686;p11"/>
          <p:cNvGrpSpPr/>
          <p:nvPr/>
        </p:nvGrpSpPr>
        <p:grpSpPr>
          <a:xfrm>
            <a:off x="1189614" y="2235821"/>
            <a:ext cx="260642"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0" name="Google Shape;3690;p11"/>
          <p:cNvGrpSpPr/>
          <p:nvPr/>
        </p:nvGrpSpPr>
        <p:grpSpPr>
          <a:xfrm>
            <a:off x="7890987" y="1591620"/>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4" name="Google Shape;3694;p11"/>
          <p:cNvGrpSpPr/>
          <p:nvPr/>
        </p:nvGrpSpPr>
        <p:grpSpPr>
          <a:xfrm>
            <a:off x="1508999" y="3607971"/>
            <a:ext cx="158879"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698" name="Google Shape;3698;p11"/>
          <p:cNvGrpSpPr/>
          <p:nvPr/>
        </p:nvGrpSpPr>
        <p:grpSpPr>
          <a:xfrm flipH="1">
            <a:off x="9240596" y="761385"/>
            <a:ext cx="1554965"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1" name="Google Shape;3711;p11"/>
          <p:cNvGrpSpPr/>
          <p:nvPr/>
        </p:nvGrpSpPr>
        <p:grpSpPr>
          <a:xfrm>
            <a:off x="9537192" y="4067095"/>
            <a:ext cx="158879"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5" name="Google Shape;3715;p11"/>
          <p:cNvGrpSpPr/>
          <p:nvPr/>
        </p:nvGrpSpPr>
        <p:grpSpPr>
          <a:xfrm>
            <a:off x="5338314" y="1120491"/>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19" name="Google Shape;3719;p11"/>
          <p:cNvGrpSpPr/>
          <p:nvPr/>
        </p:nvGrpSpPr>
        <p:grpSpPr>
          <a:xfrm>
            <a:off x="-2279" y="-11449"/>
            <a:ext cx="12192214"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grpSp>
        </p:grpSp>
      </p:grpSp>
      <p:grpSp>
        <p:nvGrpSpPr>
          <p:cNvPr id="4130" name="Google Shape;4130;p11"/>
          <p:cNvGrpSpPr/>
          <p:nvPr/>
        </p:nvGrpSpPr>
        <p:grpSpPr>
          <a:xfrm rot="-5400000" flipH="1">
            <a:off x="10516354" y="917431"/>
            <a:ext cx="1643764" cy="183716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grpSp>
        <p:nvGrpSpPr>
          <p:cNvPr id="4142" name="Google Shape;4142;p11"/>
          <p:cNvGrpSpPr/>
          <p:nvPr/>
        </p:nvGrpSpPr>
        <p:grpSpPr>
          <a:xfrm rot="5400000" flipH="1">
            <a:off x="348474" y="3406755"/>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27"/>
            </a:p>
          </p:txBody>
        </p:sp>
      </p:grpSp>
      <p:sp>
        <p:nvSpPr>
          <p:cNvPr id="4156" name="Google Shape;4156;p11"/>
          <p:cNvSpPr/>
          <p:nvPr/>
        </p:nvSpPr>
        <p:spPr>
          <a:xfrm>
            <a:off x="1189660" y="5654952"/>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332" tIns="91332" rIns="91332" bIns="91332"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74847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2023/4/17</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5"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2023/4/17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17/4/2023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387888587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2143810" y="843677"/>
            <a:ext cx="938331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5400" b="1" dirty="0" err="1">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Tuần</a:t>
            </a: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 31</a:t>
            </a:r>
            <a:endPar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Tiết</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5: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Luyện</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tập</a:t>
            </a:r>
            <a:endPar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V</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iết</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đoạn</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văn</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kể</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một</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sự</a:t>
            </a: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việc</a:t>
            </a:r>
            <a:endParaRPr kumimoji="0" lang="zh-CN"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67B78DF-9ABC-4D89-B018-A50D6B1793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075" y="1579152"/>
            <a:ext cx="941253" cy="1209533"/>
          </a:xfrm>
          <a:prstGeom prst="rect">
            <a:avLst/>
          </a:prstGeom>
        </p:spPr>
      </p:pic>
      <p:pic>
        <p:nvPicPr>
          <p:cNvPr id="27" name="图片 26">
            <a:extLst>
              <a:ext uri="{FF2B5EF4-FFF2-40B4-BE49-F238E27FC236}">
                <a16:creationId xmlns:a16="http://schemas.microsoft.com/office/drawing/2014/main" id="{13C6CB48-4983-4337-A552-8E52FD3EA12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58491" y1="24845" x2="69811" y2="88199"/>
                      </a14:backgroundRemoval>
                    </a14:imgEffect>
                    <a14:imgEffect>
                      <a14:colorTemperature colorTemp="7200"/>
                    </a14:imgEffect>
                  </a14:imgLayer>
                </a14:imgProps>
              </a:ext>
              <a:ext uri="{28A0092B-C50C-407E-A947-70E740481C1C}">
                <a14:useLocalDpi xmlns:a14="http://schemas.microsoft.com/office/drawing/2010/main"/>
              </a:ext>
            </a:extLst>
          </a:blip>
          <a:srcRect/>
          <a:stretch/>
        </p:blipFill>
        <p:spPr>
          <a:xfrm>
            <a:off x="10168832" y="5173294"/>
            <a:ext cx="1905794" cy="1451003"/>
          </a:xfrm>
          <a:prstGeom prst="rect">
            <a:avLst/>
          </a:prstGeom>
        </p:spPr>
      </p:pic>
      <p:sp>
        <p:nvSpPr>
          <p:cNvPr id="14" name="TextBox 13">
            <a:extLst>
              <a:ext uri="{FF2B5EF4-FFF2-40B4-BE49-F238E27FC236}">
                <a16:creationId xmlns:a16="http://schemas.microsoft.com/office/drawing/2014/main" id="{CE12512A-F4B0-4DBA-BDC9-3C88520B23C6}"/>
              </a:ext>
            </a:extLst>
          </p:cNvPr>
          <p:cNvSpPr txBox="1"/>
          <p:nvPr/>
        </p:nvSpPr>
        <p:spPr>
          <a:xfrm>
            <a:off x="870316" y="363539"/>
            <a:ext cx="9411523" cy="742511"/>
          </a:xfrm>
          <a:prstGeom prst="rect">
            <a:avLst/>
          </a:prstGeom>
          <a:noFill/>
        </p:spPr>
        <p:txBody>
          <a:bodyPr wrap="square" rtlCol="0">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4 – 5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0EF887CA-C608-4FF8-9791-146EFFB04AEC}"/>
              </a:ext>
            </a:extLst>
          </p:cNvPr>
          <p:cNvPicPr>
            <a:picLocks noChangeAspect="1"/>
          </p:cNvPicPr>
          <p:nvPr/>
        </p:nvPicPr>
        <p:blipFill>
          <a:blip r:embed="rId6"/>
          <a:stretch>
            <a:fillRect/>
          </a:stretch>
        </p:blipFill>
        <p:spPr>
          <a:xfrm>
            <a:off x="1102328" y="1579152"/>
            <a:ext cx="8681932" cy="4247521"/>
          </a:xfrm>
          <a:prstGeom prst="rect">
            <a:avLst/>
          </a:prstGeom>
        </p:spPr>
      </p:pic>
    </p:spTree>
    <p:extLst>
      <p:ext uri="{BB962C8B-B14F-4D97-AF65-F5344CB8AC3E}">
        <p14:creationId xmlns:p14="http://schemas.microsoft.com/office/powerpoint/2010/main" val="10483713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586588" y="2783916"/>
            <a:ext cx="3786486"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22974" y="2856380"/>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74423" y="4433562"/>
            <a:ext cx="3648551" cy="11237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44018" y="2098055"/>
            <a:ext cx="3648551" cy="66842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78537" y="3530349"/>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44018" y="3530349"/>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93632" y="4021889"/>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93630" y="2739505"/>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58051" y="3048487"/>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2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15237BE-D55B-4B1C-808A-6361C2ABE0A3}"/>
              </a:ext>
            </a:extLst>
          </p:cNvPr>
          <p:cNvSpPr/>
          <p:nvPr/>
        </p:nvSpPr>
        <p:spPr>
          <a:xfrm>
            <a:off x="4616348" y="3047230"/>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2"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 Bác Hồ đã làm</a:t>
            </a: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44018" y="2082852"/>
            <a:ext cx="3695733"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 Bác Hồ đã làm</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63513" y="3220535"/>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Hồ đã làm việc đó như thế nào?</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76393" y="4646034"/>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Kết quả công việc Bác Hồ đã làm?</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602489" y="3195198"/>
            <a:ext cx="3786485"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27"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 nghĩ, cảm xúc của em về việc làm của Bác?</a:t>
            </a:r>
          </a:p>
        </p:txBody>
      </p:sp>
    </p:spTree>
    <p:extLst>
      <p:ext uri="{BB962C8B-B14F-4D97-AF65-F5344CB8AC3E}">
        <p14:creationId xmlns:p14="http://schemas.microsoft.com/office/powerpoint/2010/main" val="101115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6200" y="221764"/>
            <a:ext cx="8579593" cy="646331"/>
          </a:xfrm>
          <a:prstGeom prst="rect">
            <a:avLst/>
          </a:prstGeom>
          <a:noFill/>
        </p:spPr>
        <p:txBody>
          <a:bodyPr wrap="none" rtlCol="0">
            <a:spAutoFit/>
          </a:bodyPr>
          <a:lstStyle/>
          <a:p>
            <a:r>
              <a:rPr lang="en-US" sz="3600" b="1" dirty="0" err="1">
                <a:solidFill>
                  <a:srgbClr val="C00000"/>
                </a:solidFill>
                <a:latin typeface="Times New Roman" panose="02020603050405020304" pitchFamily="18" charset="0"/>
                <a:cs typeface="Times New Roman" pitchFamily="18" charset="0"/>
              </a:rPr>
              <a:t>Khi</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viết</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đoạn</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văn</a:t>
            </a:r>
            <a:r>
              <a:rPr lang="en-US" sz="3600" b="1" dirty="0">
                <a:solidFill>
                  <a:srgbClr val="C00000"/>
                </a:solidFill>
                <a:latin typeface="Times New Roman" panose="02020603050405020304" pitchFamily="18" charset="0"/>
                <a:cs typeface="Times New Roman" pitchFamily="18" charset="0"/>
              </a:rPr>
              <a:t> con </a:t>
            </a:r>
            <a:r>
              <a:rPr lang="en-US" sz="3600" b="1" dirty="0" err="1">
                <a:solidFill>
                  <a:srgbClr val="C00000"/>
                </a:solidFill>
                <a:latin typeface="Times New Roman" panose="02020603050405020304" pitchFamily="18" charset="0"/>
                <a:cs typeface="Times New Roman" pitchFamily="18" charset="0"/>
              </a:rPr>
              <a:t>cần</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chú</a:t>
            </a:r>
            <a:r>
              <a:rPr lang="en-US" sz="3600" b="1" dirty="0">
                <a:solidFill>
                  <a:srgbClr val="C00000"/>
                </a:solidFill>
                <a:latin typeface="Times New Roman" panose="02020603050405020304" pitchFamily="18" charset="0"/>
                <a:cs typeface="Times New Roman" pitchFamily="18" charset="0"/>
              </a:rPr>
              <a:t> ý </a:t>
            </a:r>
            <a:r>
              <a:rPr lang="en-US" sz="3600" b="1" dirty="0" err="1">
                <a:solidFill>
                  <a:srgbClr val="C00000"/>
                </a:solidFill>
                <a:latin typeface="Times New Roman" panose="02020603050405020304" pitchFamily="18" charset="0"/>
                <a:cs typeface="Times New Roman" pitchFamily="18" charset="0"/>
              </a:rPr>
              <a:t>những</a:t>
            </a:r>
            <a:r>
              <a:rPr lang="en-US" sz="3600" b="1" dirty="0">
                <a:solidFill>
                  <a:srgbClr val="C00000"/>
                </a:solidFill>
                <a:latin typeface="Times New Roman" panose="02020603050405020304" pitchFamily="18" charset="0"/>
                <a:cs typeface="Times New Roman" pitchFamily="18" charset="0"/>
              </a:rPr>
              <a:t> </a:t>
            </a:r>
            <a:r>
              <a:rPr lang="en-US" sz="3600" b="1" dirty="0" err="1">
                <a:solidFill>
                  <a:srgbClr val="C00000"/>
                </a:solidFill>
                <a:latin typeface="Times New Roman" panose="02020603050405020304" pitchFamily="18" charset="0"/>
                <a:cs typeface="Times New Roman" pitchFamily="18" charset="0"/>
              </a:rPr>
              <a:t>gì</a:t>
            </a:r>
            <a:r>
              <a:rPr lang="en-US" sz="3600" b="1" dirty="0">
                <a:solidFill>
                  <a:srgbClr val="C00000"/>
                </a:solidFill>
                <a:latin typeface="Times New Roman" panose="02020603050405020304" pitchFamily="18" charset="0"/>
                <a:cs typeface="Times New Roman" pitchFamily="18" charset="0"/>
              </a:rPr>
              <a:t>?</a:t>
            </a:r>
          </a:p>
        </p:txBody>
      </p:sp>
      <p:sp>
        <p:nvSpPr>
          <p:cNvPr id="6" name="TextBox 5"/>
          <p:cNvSpPr txBox="1"/>
          <p:nvPr/>
        </p:nvSpPr>
        <p:spPr>
          <a:xfrm>
            <a:off x="502975" y="1080745"/>
            <a:ext cx="11186041" cy="2554545"/>
          </a:xfrm>
          <a:prstGeom prst="rect">
            <a:avLst/>
          </a:prstGeom>
          <a:noFill/>
        </p:spPr>
        <p:txBody>
          <a:bodyPr wrap="square" rtlCol="0">
            <a:spAutoFit/>
          </a:bodyPr>
          <a:lstStyle/>
          <a:p>
            <a:pPr marL="457200" lvl="0" indent="-457200">
              <a:buFontTx/>
              <a:buChar char="-"/>
              <a:defRPr/>
            </a:pPr>
            <a:r>
              <a:rPr lang="es-MX" sz="3200" b="1" dirty="0">
                <a:solidFill>
                  <a:srgbClr val="002060"/>
                </a:solidFill>
                <a:latin typeface="Times New Roman" pitchFamily="18" charset="0"/>
                <a:cs typeface="Times New Roman" pitchFamily="18" charset="0"/>
              </a:rPr>
              <a:t>Chữ đầu đoạn viết lùi vào 1 ô; chữ đầu câu viết hoa, cuối câu có dấu chấm, các câu viết nối liền nhau thành đoạn.</a:t>
            </a:r>
          </a:p>
          <a:p>
            <a:pPr marL="457200" lvl="0" indent="-457200">
              <a:buFontTx/>
              <a:buChar char="-"/>
              <a:defRPr/>
            </a:pPr>
            <a:r>
              <a:rPr lang="es-MX" sz="3200" b="1" dirty="0">
                <a:solidFill>
                  <a:srgbClr val="002060"/>
                </a:solidFill>
                <a:latin typeface="Times New Roman" pitchFamily="18" charset="0"/>
                <a:cs typeface="Times New Roman" pitchFamily="18" charset="0"/>
              </a:rPr>
              <a:t>Chú ý cách viết lời thoại của nhân vật</a:t>
            </a:r>
          </a:p>
          <a:p>
            <a:pPr marL="457200" lvl="0" indent="-457200">
              <a:buFontTx/>
              <a:buChar char="-"/>
              <a:defRPr/>
            </a:pPr>
            <a:r>
              <a:rPr lang="en-US" sz="3200" b="1" dirty="0" err="1">
                <a:solidFill>
                  <a:srgbClr val="002060"/>
                </a:solidFill>
                <a:latin typeface="Times New Roman" panose="02020603050405020304" pitchFamily="18" charset="0"/>
                <a:cs typeface="Times New Roman" panose="02020603050405020304" pitchFamily="18" charset="0"/>
              </a:rPr>
              <a:t>Dùng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dấu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phù</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hợp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rõ</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ràng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sẽ</a:t>
            </a:r>
            <a:r>
              <a:rPr lang="en-US" sz="3200" b="1" dirty="0">
                <a:solidFill>
                  <a:srgbClr val="002060"/>
                </a:solidFill>
                <a:latin typeface="Times New Roman" panose="02020603050405020304" pitchFamily="18" charset="0"/>
                <a:cs typeface="Times New Roman" panose="02020603050405020304" pitchFamily="18" charset="0"/>
              </a:rPr>
              <a:t>.</a:t>
            </a:r>
            <a:endParaRPr lang="es-CL" sz="3200" b="1" dirty="0">
              <a:solidFill>
                <a:srgbClr val="002060"/>
              </a:solidFill>
              <a:latin typeface="Times New Roman" panose="02020603050405020304" pitchFamily="18" charset="0"/>
              <a:cs typeface="Times New Roman" pitchFamily="18" charset="0"/>
            </a:endParaRPr>
          </a:p>
        </p:txBody>
      </p:sp>
      <p:grpSp>
        <p:nvGrpSpPr>
          <p:cNvPr id="7" name="Group 6">
            <a:extLst>
              <a:ext uri="{FF2B5EF4-FFF2-40B4-BE49-F238E27FC236}">
                <a16:creationId xmlns:a16="http://schemas.microsoft.com/office/drawing/2014/main" id="{24F69D4A-64E2-4994-942B-8967A480B941}"/>
              </a:ext>
            </a:extLst>
          </p:cNvPr>
          <p:cNvGrpSpPr/>
          <p:nvPr/>
        </p:nvGrpSpPr>
        <p:grpSpPr>
          <a:xfrm>
            <a:off x="2898617" y="3554209"/>
            <a:ext cx="2959452" cy="2775319"/>
            <a:chOff x="179882" y="202717"/>
            <a:chExt cx="3326130" cy="3007304"/>
          </a:xfrm>
        </p:grpSpPr>
        <p:grpSp>
          <p:nvGrpSpPr>
            <p:cNvPr id="8" name="Group 7">
              <a:extLst>
                <a:ext uri="{FF2B5EF4-FFF2-40B4-BE49-F238E27FC236}">
                  <a16:creationId xmlns:a16="http://schemas.microsoft.com/office/drawing/2014/main" id="{CBE79402-6426-43DB-A24A-42FFF02E976C}"/>
                </a:ext>
              </a:extLst>
            </p:cNvPr>
            <p:cNvGrpSpPr/>
            <p:nvPr/>
          </p:nvGrpSpPr>
          <p:grpSpPr>
            <a:xfrm>
              <a:off x="179882" y="202717"/>
              <a:ext cx="3326130" cy="3007304"/>
              <a:chOff x="179882" y="202717"/>
              <a:chExt cx="3326130" cy="3007304"/>
            </a:xfrm>
          </p:grpSpPr>
          <p:pic>
            <p:nvPicPr>
              <p:cNvPr id="12" name="Picture 11">
                <a:extLst>
                  <a:ext uri="{FF2B5EF4-FFF2-40B4-BE49-F238E27FC236}">
                    <a16:creationId xmlns:a16="http://schemas.microsoft.com/office/drawing/2014/main" id="{4B3DAA42-BDAE-402E-9D38-E1A8A68DD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2" y="202717"/>
                <a:ext cx="3326130" cy="3007304"/>
              </a:xfrm>
              <a:prstGeom prst="rect">
                <a:avLst/>
              </a:prstGeom>
              <a:ln>
                <a:solidFill>
                  <a:sysClr val="windowText" lastClr="000000"/>
                </a:solidFill>
              </a:ln>
            </p:spPr>
          </p:pic>
          <p:sp>
            <p:nvSpPr>
              <p:cNvPr id="13" name="Rectangle 12">
                <a:extLst>
                  <a:ext uri="{FF2B5EF4-FFF2-40B4-BE49-F238E27FC236}">
                    <a16:creationId xmlns:a16="http://schemas.microsoft.com/office/drawing/2014/main" id="{E11A2D84-57E9-4B52-AF22-C80E45245832}"/>
                  </a:ext>
                </a:extLst>
              </p:cNvPr>
              <p:cNvSpPr/>
              <p:nvPr/>
            </p:nvSpPr>
            <p:spPr>
              <a:xfrm>
                <a:off x="434715" y="501587"/>
                <a:ext cx="479686" cy="56271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5AC4F8D-F00A-4B64-9EA4-AF087A40E146}"/>
                </a:ext>
              </a:extLst>
            </p:cNvPr>
            <p:cNvSpPr/>
            <p:nvPr/>
          </p:nvSpPr>
          <p:spPr>
            <a:xfrm rot="4043041" flipV="1">
              <a:off x="2439650" y="1145408"/>
              <a:ext cx="532151" cy="11012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A847B5A-CDF2-4270-9B87-33365830A502}"/>
                </a:ext>
              </a:extLst>
            </p:cNvPr>
            <p:cNvSpPr/>
            <p:nvPr/>
          </p:nvSpPr>
          <p:spPr>
            <a:xfrm rot="5400000" flipV="1">
              <a:off x="2469630" y="1483925"/>
              <a:ext cx="532151" cy="11012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7CA2885-F883-45EF-AAC0-0233C74DB326}"/>
                </a:ext>
              </a:extLst>
            </p:cNvPr>
            <p:cNvSpPr/>
            <p:nvPr/>
          </p:nvSpPr>
          <p:spPr>
            <a:xfrm rot="4043041" flipV="1">
              <a:off x="2672773" y="1824508"/>
              <a:ext cx="184324" cy="1164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pic>
        <p:nvPicPr>
          <p:cNvPr id="14" name="Picture 13" descr="ngoi"/>
          <p:cNvPicPr>
            <a:picLocks noChangeAspect="1" noChangeArrowheads="1"/>
          </p:cNvPicPr>
          <p:nvPr/>
        </p:nvPicPr>
        <p:blipFill>
          <a:blip r:embed="rId4" cstate="print">
            <a:clrChange>
              <a:clrFrom>
                <a:srgbClr val="FFFE41"/>
              </a:clrFrom>
              <a:clrTo>
                <a:srgbClr val="FFFE41">
                  <a:alpha val="0"/>
                </a:srgbClr>
              </a:clrTo>
            </a:clrChange>
          </a:blip>
          <a:srcRect/>
          <a:stretch>
            <a:fillRect/>
          </a:stretch>
        </p:blipFill>
        <p:spPr bwMode="auto">
          <a:xfrm>
            <a:off x="6709635" y="3490731"/>
            <a:ext cx="2735949" cy="3084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59439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33F66-AB85-0E49-A532-13FEDA05B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 y="0"/>
            <a:ext cx="12192000" cy="6686031"/>
          </a:xfrm>
          <a:prstGeom prst="rect">
            <a:avLst/>
          </a:prstGeom>
        </p:spPr>
      </p:pic>
      <p:sp>
        <p:nvSpPr>
          <p:cNvPr id="3" name="TextBox 2">
            <a:extLst>
              <a:ext uri="{FF2B5EF4-FFF2-40B4-BE49-F238E27FC236}">
                <a16:creationId xmlns:a16="http://schemas.microsoft.com/office/drawing/2014/main" id="{D77CDEC0-96CD-AA40-8289-4A410B2C0839}"/>
              </a:ext>
            </a:extLst>
          </p:cNvPr>
          <p:cNvSpPr txBox="1"/>
          <p:nvPr/>
        </p:nvSpPr>
        <p:spPr>
          <a:xfrm>
            <a:off x="329878" y="935861"/>
            <a:ext cx="11522598" cy="681597"/>
          </a:xfrm>
          <a:prstGeom prst="rect">
            <a:avLst/>
          </a:prstGeom>
          <a:noFill/>
        </p:spPr>
        <p:txBody>
          <a:bodyPr wrap="square">
            <a:spAutoFit/>
          </a:bodyPr>
          <a:lstStyle/>
          <a:p>
            <a:pPr algn="just">
              <a:lnSpc>
                <a:spcPct val="150000"/>
              </a:lnSpc>
            </a:pPr>
            <a:r>
              <a:rPr lang="vi-VN" sz="2900" b="1" i="0" dirty="0">
                <a:solidFill>
                  <a:schemeClr val="bg1"/>
                </a:solidFill>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516EEDF-FED8-D547-A184-A7B8E8CCDFE4}"/>
              </a:ext>
            </a:extLst>
          </p:cNvPr>
          <p:cNvSpPr txBox="1"/>
          <p:nvPr/>
        </p:nvSpPr>
        <p:spPr>
          <a:xfrm>
            <a:off x="339524" y="751862"/>
            <a:ext cx="11218109" cy="4698081"/>
          </a:xfrm>
          <a:prstGeom prst="rect">
            <a:avLst/>
          </a:prstGeom>
          <a:noFill/>
        </p:spPr>
        <p:txBody>
          <a:bodyPr wrap="square">
            <a:spAutoFit/>
          </a:bodyPr>
          <a:lstStyle/>
          <a:p>
            <a:pPr>
              <a:lnSpc>
                <a:spcPct val="150000"/>
              </a:lnSpc>
            </a:pPr>
            <a:r>
              <a:rPr lang="en-US" sz="2900" b="1" i="0" dirty="0">
                <a:solidFill>
                  <a:schemeClr val="bg1"/>
                </a:solidFill>
                <a:effectLst/>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Bác </a:t>
            </a:r>
            <a:r>
              <a:rPr lang="en-US" sz="2900" b="1" i="0" dirty="0" err="1">
                <a:solidFill>
                  <a:schemeClr val="bg1"/>
                </a:solidFill>
                <a:effectLst/>
                <a:latin typeface="Times New Roman" panose="02020603050405020304" pitchFamily="18" charset="0"/>
                <a:cs typeface="Times New Roman" panose="02020603050405020304" pitchFamily="18" charset="0"/>
              </a:rPr>
              <a:t>Hồ</a:t>
            </a:r>
            <a:r>
              <a:rPr lang="en-US" sz="2900" b="1" i="0" dirty="0">
                <a:solidFill>
                  <a:schemeClr val="bg1"/>
                </a:solidFill>
                <a:effectLst/>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rất quan tâm tới các cháu thiếu nhiên, nhi đồng. </a:t>
            </a:r>
            <a:r>
              <a:rPr lang="en-US" sz="2900" b="1" dirty="0">
                <a:solidFill>
                  <a:schemeClr val="bg1"/>
                </a:solidFill>
                <a:latin typeface="Times New Roman" panose="02020603050405020304" pitchFamily="18" charset="0"/>
                <a:cs typeface="Times New Roman" panose="02020603050405020304" pitchFamily="18" charset="0"/>
              </a:rPr>
              <a:t>Khi</a:t>
            </a:r>
            <a:r>
              <a:rPr lang="vi-VN" sz="2900" b="1" i="0" dirty="0">
                <a:solidFill>
                  <a:schemeClr val="bg1"/>
                </a:solidFill>
                <a:effectLst/>
                <a:latin typeface="Times New Roman" panose="02020603050405020304" pitchFamily="18" charset="0"/>
                <a:cs typeface="Times New Roman" panose="02020603050405020304" pitchFamily="18" charset="0"/>
              </a:rPr>
              <a:t> nhìn thấy một chiếc rễ đa rơi xuống đất</a:t>
            </a:r>
            <a:r>
              <a:rPr lang="en-US" sz="2900" b="1" dirty="0">
                <a:solidFill>
                  <a:schemeClr val="bg1"/>
                </a:solidFill>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Bác </a:t>
            </a:r>
            <a:r>
              <a:rPr lang="en-US" sz="2900" b="1" dirty="0" err="1">
                <a:solidFill>
                  <a:schemeClr val="bg1"/>
                </a:solidFill>
                <a:latin typeface="Times New Roman" panose="02020603050405020304" pitchFamily="18" charset="0"/>
                <a:cs typeface="Times New Roman" panose="02020603050405020304" pitchFamily="18" charset="0"/>
              </a:rPr>
              <a:t>đã</a:t>
            </a:r>
            <a:r>
              <a:rPr lang="en-US" sz="2900" b="1" dirty="0">
                <a:solidFill>
                  <a:schemeClr val="bg1"/>
                </a:solidFill>
                <a:latin typeface="Times New Roman" panose="02020603050405020304" pitchFamily="18" charset="0"/>
                <a:cs typeface="Times New Roman" panose="02020603050405020304" pitchFamily="18" charset="0"/>
              </a:rPr>
              <a:t> </a:t>
            </a:r>
            <a:r>
              <a:rPr lang="vi-VN" sz="2900" b="1" i="0" dirty="0">
                <a:solidFill>
                  <a:schemeClr val="bg1"/>
                </a:solidFill>
                <a:effectLst/>
                <a:latin typeface="Times New Roman" panose="02020603050405020304" pitchFamily="18" charset="0"/>
                <a:cs typeface="Times New Roman" panose="02020603050405020304" pitchFamily="18" charset="0"/>
              </a:rPr>
              <a:t>cuộn chiếc rễ thành một vòng tròn rồi cùng chú cần vụ buộc nó tựa vào cái cọc, sau đó mới vùi hai đầu rễ xuống đất. Nhiều năm sau, chiếc rễ đã thành cây đa con có vòng lá tròn, cong cong như chiếc cổng chào. Vào thăm vườn Bác, em nào cũng thích chơi trò chui qua chui lại vòng lá ấy. Việc làm này của Bác đã thể hiện được tình yêu của Bác với thiếu nhi.</a:t>
            </a:r>
            <a:endParaRPr lang="en-VN"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646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33F66-AB85-0E49-A532-13FEDA05B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 y="0"/>
            <a:ext cx="12192000" cy="6686031"/>
          </a:xfrm>
          <a:prstGeom prst="rect">
            <a:avLst/>
          </a:prstGeom>
        </p:spPr>
      </p:pic>
      <p:sp>
        <p:nvSpPr>
          <p:cNvPr id="3" name="TextBox 2">
            <a:extLst>
              <a:ext uri="{FF2B5EF4-FFF2-40B4-BE49-F238E27FC236}">
                <a16:creationId xmlns:a16="http://schemas.microsoft.com/office/drawing/2014/main" id="{D77CDEC0-96CD-AA40-8289-4A410B2C0839}"/>
              </a:ext>
            </a:extLst>
          </p:cNvPr>
          <p:cNvSpPr txBox="1"/>
          <p:nvPr/>
        </p:nvSpPr>
        <p:spPr>
          <a:xfrm>
            <a:off x="329878" y="935861"/>
            <a:ext cx="11522598" cy="681597"/>
          </a:xfrm>
          <a:prstGeom prst="rect">
            <a:avLst/>
          </a:prstGeom>
          <a:noFill/>
        </p:spPr>
        <p:txBody>
          <a:bodyPr wrap="square">
            <a:spAutoFit/>
          </a:bodyPr>
          <a:lstStyle/>
          <a:p>
            <a:pPr algn="just">
              <a:lnSpc>
                <a:spcPct val="150000"/>
              </a:lnSpc>
            </a:pPr>
            <a:r>
              <a:rPr lang="vi-VN" sz="2900" b="1" i="0" dirty="0">
                <a:solidFill>
                  <a:schemeClr val="bg1"/>
                </a:solidFill>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516EEDF-FED8-D547-A184-A7B8E8CCDFE4}"/>
              </a:ext>
            </a:extLst>
          </p:cNvPr>
          <p:cNvSpPr txBox="1"/>
          <p:nvPr/>
        </p:nvSpPr>
        <p:spPr>
          <a:xfrm>
            <a:off x="482891" y="923338"/>
            <a:ext cx="11296289" cy="5278368"/>
          </a:xfrm>
          <a:prstGeom prst="rect">
            <a:avLst/>
          </a:prstGeom>
          <a:noFill/>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Hồ</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nhìn thấy một chiếc rễ đa nhỏ nằm trên mặt đất. Bác liền nói với chú cần vụ:</a:t>
            </a:r>
          </a:p>
          <a:p>
            <a:r>
              <a:rPr lang="vi-VN" sz="2800" dirty="0">
                <a:solidFill>
                  <a:schemeClr val="bg1"/>
                </a:solidFill>
                <a:latin typeface="Times New Roman" panose="02020603050405020304" pitchFamily="18" charset="0"/>
                <a:cs typeface="Times New Roman" panose="02020603050405020304" pitchFamily="18" charset="0"/>
              </a:rPr>
              <a:t>          -    Chú cuốn chiếc rễ này lại, rồi trồng cho nó mọc tiếp nhé!</a:t>
            </a:r>
          </a:p>
          <a:p>
            <a:r>
              <a:rPr lang="vi-VN" sz="2800" dirty="0">
                <a:solidFill>
                  <a:schemeClr val="bg1"/>
                </a:solidFill>
                <a:latin typeface="Times New Roman" panose="02020603050405020304" pitchFamily="18" charset="0"/>
                <a:cs typeface="Times New Roman" panose="02020603050405020304" pitchFamily="18" charset="0"/>
              </a:rPr>
              <a:t>       Nghe theo lời Bác, chú cần vụ xới đất, vùi chiếc rễ xuống đất. Thấy vậy, Bác ân cần bảo:</a:t>
            </a:r>
          </a:p>
          <a:p>
            <a:r>
              <a:rPr lang="vi-VN" sz="2800" dirty="0">
                <a:solidFill>
                  <a:schemeClr val="bg1"/>
                </a:solidFill>
                <a:latin typeface="Times New Roman" panose="02020603050405020304" pitchFamily="18" charset="0"/>
                <a:cs typeface="Times New Roman" panose="02020603050405020304" pitchFamily="18" charset="0"/>
              </a:rPr>
              <a:t>          -   Chú nên làm thế này.</a:t>
            </a:r>
          </a:p>
          <a:p>
            <a:r>
              <a:rPr lang="vi-VN" sz="2800" dirty="0">
                <a:solidFill>
                  <a:schemeClr val="bg1"/>
                </a:solidFill>
                <a:latin typeface="Times New Roman" panose="02020603050405020304" pitchFamily="18" charset="0"/>
                <a:cs typeface="Times New Roman" panose="02020603050405020304" pitchFamily="18" charset="0"/>
              </a:rPr>
              <a:t>	Rồi Bác cuộn chiếc đa thành một vòng tròn, cùng chú cần vụ buộc nó tựa vào cái cọc, sau đó mới vùi hai đầu rễ xuống đất. Nhiều năm sau, chiếc rễ đã thành cây đa con có vòng lá tròn, cong cong như chiếc cổng chào. Vào thăm vườn Bác, em nào cũng thích chơi trò chui qua chui lại vòng lá ấy. Việc làm này của Bác đã thể hiện được tình yêu của Bác với thiếu nhi.</a:t>
            </a:r>
          </a:p>
          <a:p>
            <a:endParaRPr lang="en-VN" sz="29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61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965880" y="705150"/>
            <a:ext cx="9102793" cy="3909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 lại được một việc Bác Hồ đã làm trong câu chuyện Chiếc rễ đa tròn theo câu hỏi gợi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Viết được đoạn văn kể lại một việc Bác Hồ đã làm trong câu chuyện Chiếc rễ đa tròn.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661694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251656" y="-17145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93999" y="154133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Dặn</a:t>
            </a: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6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dò</a:t>
            </a:r>
            <a:endPar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Horizontal Scroll 5">
            <a:extLst>
              <a:ext uri="{FF2B5EF4-FFF2-40B4-BE49-F238E27FC236}">
                <a16:creationId xmlns:a16="http://schemas.microsoft.com/office/drawing/2014/main" id="{29739AD2-CDE0-ED46-8A08-5618E0F329DF}"/>
              </a:ext>
            </a:extLst>
          </p:cNvPr>
          <p:cNvSpPr/>
          <p:nvPr/>
        </p:nvSpPr>
        <p:spPr>
          <a:xfrm>
            <a:off x="858252" y="2581327"/>
            <a:ext cx="10475495" cy="2839986"/>
          </a:xfrm>
          <a:prstGeom prst="horizontalScroll">
            <a:avLst/>
          </a:prstGeom>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Tx/>
              <a:buChar char="-"/>
            </a:pPr>
            <a:r>
              <a:rPr lang="en-US" sz="3200" b="1" dirty="0" err="1">
                <a:solidFill>
                  <a:srgbClr val="7030A0"/>
                </a:solidFill>
                <a:latin typeface="Times New Roman" panose="02020603050405020304" pitchFamily="18" charset="0"/>
                <a:cs typeface="Times New Roman" pitchFamily="18" charset="0"/>
              </a:rPr>
              <a:t>Hoàn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thành</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bài</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viết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theo</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yêu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cầu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bài</a:t>
            </a:r>
            <a:r>
              <a:rPr lang="en-US" sz="3200" b="1" dirty="0">
                <a:solidFill>
                  <a:srgbClr val="7030A0"/>
                </a:solidFill>
                <a:latin typeface="Times New Roman" panose="02020603050405020304" pitchFamily="18" charset="0"/>
                <a:cs typeface="Times New Roman" pitchFamily="18" charset="0"/>
              </a:rPr>
              <a:t> 2 </a:t>
            </a:r>
            <a:r>
              <a:rPr lang="en-US" sz="3200" b="1" dirty="0" err="1">
                <a:solidFill>
                  <a:srgbClr val="7030A0"/>
                </a:solidFill>
                <a:latin typeface="Times New Roman" panose="02020603050405020304" pitchFamily="18" charset="0"/>
                <a:cs typeface="Times New Roman" pitchFamily="18" charset="0"/>
              </a:rPr>
              <a:t>vào</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vở</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Tiếng</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Việt</a:t>
            </a:r>
            <a:endParaRPr lang="en-US" sz="3200" b="1" dirty="0">
              <a:solidFill>
                <a:srgbClr val="7030A0"/>
              </a:solidFill>
              <a:latin typeface="Times New Roman" panose="02020603050405020304" pitchFamily="18" charset="0"/>
              <a:cs typeface="Times New Roman" pitchFamily="18" charset="0"/>
            </a:endParaRPr>
          </a:p>
          <a:p>
            <a:pPr marL="457200" indent="-457200">
              <a:buFontTx/>
              <a:buChar char="-"/>
            </a:pPr>
            <a:r>
              <a:rPr lang="en-US" sz="3200" b="1" dirty="0" err="1">
                <a:solidFill>
                  <a:srgbClr val="7030A0"/>
                </a:solidFill>
                <a:latin typeface="Times New Roman" panose="02020603050405020304" pitchFamily="18" charset="0"/>
                <a:cs typeface="Times New Roman" pitchFamily="18" charset="0"/>
              </a:rPr>
              <a:t>Chuẩn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bị</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trước</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bài</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sau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Viết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đoạn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văn</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giới</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thiệu</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một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đồ</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vật</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được</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làm</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bằng</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tre</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hoặc</a:t>
            </a:r>
            <a:r>
              <a:rPr lang="en-US" sz="3200" b="1" dirty="0">
                <a:solidFill>
                  <a:srgbClr val="7030A0"/>
                </a:solidFill>
                <a:latin typeface="Times New Roman" panose="02020603050405020304" pitchFamily="18" charset="0"/>
                <a:cs typeface="Times New Roman" pitchFamily="18" charset="0"/>
              </a:rPr>
              <a:t> </a:t>
            </a:r>
            <a:r>
              <a:rPr lang="en-US" sz="3200" b="1" dirty="0" err="1">
                <a:solidFill>
                  <a:srgbClr val="7030A0"/>
                </a:solidFill>
                <a:latin typeface="Times New Roman" panose="02020603050405020304" pitchFamily="18" charset="0"/>
                <a:cs typeface="Times New Roman" pitchFamily="18" charset="0"/>
              </a:rPr>
              <a:t>gỗ</a:t>
            </a:r>
            <a:endParaRPr lang="en-US" sz="3200" b="1" dirty="0">
              <a:solidFill>
                <a:srgbClr val="7030A0"/>
              </a:solidFill>
              <a:latin typeface="Times New Roman" panose="02020603050405020304" pitchFamily="18" charset="0"/>
              <a:cs typeface="Times New Roman" pitchFamily="18" charset="0"/>
            </a:endParaRPr>
          </a:p>
        </p:txBody>
      </p:sp>
    </p:spTree>
  </p:cSld>
  <p:clrMapOvr>
    <a:masterClrMapping/>
  </p:clrMapOvr>
  <p:transition>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A45A-BB2E-4820-8251-88BCB79E0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45" y="253683"/>
            <a:ext cx="12192000" cy="6768703"/>
          </a:xfrm>
          <a:prstGeom prst="rect">
            <a:avLst/>
          </a:prstGeom>
        </p:spPr>
      </p:pic>
      <p:sp>
        <p:nvSpPr>
          <p:cNvPr id="7" name="TextBox 6">
            <a:extLst>
              <a:ext uri="{FF2B5EF4-FFF2-40B4-BE49-F238E27FC236}">
                <a16:creationId xmlns:a16="http://schemas.microsoft.com/office/drawing/2014/main" id="{8335C7F1-7D73-42EF-972E-05DE2BB5909A}"/>
              </a:ext>
            </a:extLst>
          </p:cNvPr>
          <p:cNvSpPr txBox="1"/>
          <p:nvPr/>
        </p:nvSpPr>
        <p:spPr>
          <a:xfrm>
            <a:off x="503434" y="1150578"/>
            <a:ext cx="7746714" cy="522259"/>
          </a:xfrm>
          <a:prstGeom prst="rect">
            <a:avLst/>
          </a:prstGeom>
          <a:noFill/>
        </p:spPr>
        <p:txBody>
          <a:bodyPr wrap="square" lIns="91440" tIns="45720" rIns="91440" bIns="45720" anchor="t">
            <a:spAutoFit/>
          </a:bodyPr>
          <a:lstStyle/>
          <a:p>
            <a:pPr marL="0" marR="0" lvl="0" indent="0" algn="ctr" defTabSz="1172809" rtl="0" eaLnBrk="1" fontAlgn="auto" latinLnBrk="0" hangingPunct="1">
              <a:lnSpc>
                <a:spcPct val="107000"/>
              </a:lnSpc>
              <a:spcBef>
                <a:spcPts val="0"/>
              </a:spcBef>
              <a:spcAft>
                <a:spcPts val="1369"/>
              </a:spcAft>
              <a:buClrTx/>
              <a:buSzTx/>
              <a:buFontTx/>
              <a:buNone/>
              <a:tabLst/>
              <a:defRPr/>
            </a:pP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sáu</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lang="en-US"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22</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tháng</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4</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2023</a:t>
            </a:r>
          </a:p>
        </p:txBody>
      </p:sp>
      <p:sp>
        <p:nvSpPr>
          <p:cNvPr id="8" name="TextBox 7">
            <a:extLst>
              <a:ext uri="{FF2B5EF4-FFF2-40B4-BE49-F238E27FC236}">
                <a16:creationId xmlns:a16="http://schemas.microsoft.com/office/drawing/2014/main" id="{86A14355-88C9-4328-B899-C6DA64E46706}"/>
              </a:ext>
            </a:extLst>
          </p:cNvPr>
          <p:cNvSpPr txBox="1"/>
          <p:nvPr/>
        </p:nvSpPr>
        <p:spPr>
          <a:xfrm>
            <a:off x="3657455" y="1790479"/>
            <a:ext cx="4368555" cy="523220"/>
          </a:xfrm>
          <a:prstGeom prst="rect">
            <a:avLst/>
          </a:prstGeom>
          <a:noFill/>
        </p:spPr>
        <p:txBody>
          <a:bodyPr wrap="square" rtlCol="0">
            <a:spAutoFit/>
          </a:bodyPr>
          <a:lstStyle/>
          <a:p>
            <a:pPr marL="0" marR="0" lvl="0" indent="0" algn="l" defTabSz="117280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tập</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A022A75-22EB-481E-8CA2-69B773B0AAD2}"/>
              </a:ext>
            </a:extLst>
          </p:cNvPr>
          <p:cNvSpPr txBox="1"/>
          <p:nvPr/>
        </p:nvSpPr>
        <p:spPr>
          <a:xfrm>
            <a:off x="-526853" y="2313699"/>
            <a:ext cx="8972209" cy="661207"/>
          </a:xfrm>
          <a:prstGeom prst="rect">
            <a:avLst/>
          </a:prstGeom>
          <a:noFill/>
        </p:spPr>
        <p:txBody>
          <a:bodyPr wrap="square" lIns="91440" tIns="45720" rIns="91440" bIns="45720" rtlCol="0" anchor="t">
            <a:spAutoFit/>
          </a:bodyPr>
          <a:lstStyle/>
          <a:p>
            <a:pPr algn="ctr">
              <a:lnSpc>
                <a:spcPct val="150000"/>
              </a:lnSpc>
              <a:spcAft>
                <a:spcPts val="800"/>
              </a:spcAft>
            </a:pP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Viết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việc</a:t>
            </a:r>
            <a:r>
              <a:rPr lang="en-US" sz="2800" b="1" dirty="0">
                <a:solidFill>
                  <a:schemeClr val="bg1"/>
                </a:solidFill>
                <a:latin typeface="Times New Roman" panose="02020603050405020304" pitchFamily="18" charset="0"/>
                <a:cs typeface="Times New Roman" panose="02020603050405020304" pitchFamily="18" charset="0"/>
              </a:rPr>
              <a:t> ( 108)</a:t>
            </a:r>
            <a:endPar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95852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8161" y="4285397"/>
            <a:ext cx="11818861" cy="2388358"/>
          </a:xfrm>
          <a:prstGeom prst="rect">
            <a:avLst/>
          </a:prstGeom>
        </p:spPr>
      </p:pic>
      <p:pic>
        <p:nvPicPr>
          <p:cNvPr id="3" name="图片 2"/>
          <p:cNvPicPr>
            <a:picLocks noChangeAspect="1"/>
          </p:cNvPicPr>
          <p:nvPr/>
        </p:nvPicPr>
        <p:blipFill>
          <a:blip r:embed="rId3"/>
          <a:stretch>
            <a:fillRect/>
          </a:stretch>
        </p:blipFill>
        <p:spPr>
          <a:xfrm>
            <a:off x="1921101" y="1473958"/>
            <a:ext cx="8272979" cy="2635291"/>
          </a:xfrm>
          <a:prstGeom prst="rect">
            <a:avLst/>
          </a:prstGeom>
        </p:spPr>
      </p:pic>
      <p:pic>
        <p:nvPicPr>
          <p:cNvPr id="4" name="图片 3"/>
          <p:cNvPicPr>
            <a:picLocks noChangeAspect="1"/>
          </p:cNvPicPr>
          <p:nvPr/>
        </p:nvPicPr>
        <p:blipFill>
          <a:blip r:embed="rId4"/>
          <a:stretch>
            <a:fillRect/>
          </a:stretch>
        </p:blipFill>
        <p:spPr>
          <a:xfrm>
            <a:off x="965881" y="395786"/>
            <a:ext cx="9935813" cy="1302800"/>
          </a:xfrm>
          <a:prstGeom prst="rect">
            <a:avLst/>
          </a:prstGeom>
        </p:spPr>
      </p:pic>
      <p:pic>
        <p:nvPicPr>
          <p:cNvPr id="5" name="图片 4"/>
          <p:cNvPicPr>
            <a:picLocks noChangeAspect="1"/>
          </p:cNvPicPr>
          <p:nvPr/>
        </p:nvPicPr>
        <p:blipFill>
          <a:blip r:embed="rId5"/>
          <a:stretch>
            <a:fillRect/>
          </a:stretch>
        </p:blipFill>
        <p:spPr>
          <a:xfrm>
            <a:off x="406321" y="2872861"/>
            <a:ext cx="7195481" cy="3419904"/>
          </a:xfrm>
          <a:prstGeom prst="rect">
            <a:avLst/>
          </a:prstGeom>
        </p:spPr>
      </p:pic>
      <p:sp>
        <p:nvSpPr>
          <p:cNvPr id="12" name="文本框 11"/>
          <p:cNvSpPr txBox="1"/>
          <p:nvPr/>
        </p:nvSpPr>
        <p:spPr>
          <a:xfrm>
            <a:off x="965880" y="705150"/>
            <a:ext cx="9102793" cy="41729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6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rPr>
              <a:t>YÊU CẦU CẦN ĐẠT</a:t>
            </a: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Kể lại được một việc Bác Hồ đã làm trong câu chuyện Chiếc rễ đa tròn theo câu hỏi gợi 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Viết được đoạn văn kể lại một việc Bác Hồ đã làm trong câu chuyện Chiếc rễ đa tròn.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400" b="1"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4074166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eacher with student isolated Premium Vector">
            <a:extLst>
              <a:ext uri="{FF2B5EF4-FFF2-40B4-BE49-F238E27FC236}">
                <a16:creationId xmlns:a16="http://schemas.microsoft.com/office/drawing/2014/main" id="{04B7E3B1-B788-4605-901B-8A63CD49EC9E}"/>
              </a:ext>
            </a:extLst>
          </p:cNvPr>
          <p:cNvPicPr>
            <a:picLocks noGrp="1" noChangeAspect="1" noChangeArrowheads="1"/>
          </p:cNvPicPr>
          <p:nvPr>
            <p:ph idx="1"/>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3855" b="14845"/>
          <a:stretch/>
        </p:blipFill>
        <p:spPr bwMode="auto">
          <a:xfrm>
            <a:off x="2432115" y="4157221"/>
            <a:ext cx="7230360" cy="1861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999241" y="1081391"/>
            <a:ext cx="10529740" cy="26776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rễ</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3" name="Straight Connector 2"/>
          <p:cNvCxnSpPr/>
          <p:nvPr/>
        </p:nvCxnSpPr>
        <p:spPr>
          <a:xfrm>
            <a:off x="1528354" y="1711234"/>
            <a:ext cx="22337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62252" y="1693817"/>
            <a:ext cx="2264228" cy="17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36675" y="1676400"/>
            <a:ext cx="4162696" cy="217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0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GK Tiếng Việt 2 - Tuần 31 - Chủ điểm: Bác Hồ">
            <a:extLst>
              <a:ext uri="{FF2B5EF4-FFF2-40B4-BE49-F238E27FC236}">
                <a16:creationId xmlns:a16="http://schemas.microsoft.com/office/drawing/2014/main" id="{02102D2B-A7C2-6446-8A9F-87198A2C4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35" t="15269" r="37508" b="79140"/>
          <a:stretch/>
        </p:blipFill>
        <p:spPr bwMode="auto">
          <a:xfrm>
            <a:off x="0" y="0"/>
            <a:ext cx="3377380" cy="7621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2F3A2C6-E67B-2947-946A-520C520CAF7F}"/>
              </a:ext>
            </a:extLst>
          </p:cNvPr>
          <p:cNvGrpSpPr/>
          <p:nvPr/>
        </p:nvGrpSpPr>
        <p:grpSpPr>
          <a:xfrm>
            <a:off x="3254479" y="0"/>
            <a:ext cx="8937521" cy="6858000"/>
            <a:chOff x="1327356" y="0"/>
            <a:chExt cx="9906001" cy="7064477"/>
          </a:xfrm>
        </p:grpSpPr>
        <p:pic>
          <p:nvPicPr>
            <p:cNvPr id="1026" name="Picture 2" descr="Tuần 31. Bác Hồ - Sách Giáo Khoa Tiếng Việt 2 Tập 2 - Sách Lớp 2">
              <a:extLst>
                <a:ext uri="{FF2B5EF4-FFF2-40B4-BE49-F238E27FC236}">
                  <a16:creationId xmlns:a16="http://schemas.microsoft.com/office/drawing/2014/main" id="{625D00F6-530E-4245-ABAA-B23AF6662B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8" t="56819" b="8053"/>
            <a:stretch/>
          </p:blipFill>
          <p:spPr bwMode="auto">
            <a:xfrm>
              <a:off x="1327356" y="0"/>
              <a:ext cx="9906000" cy="4896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ần 31. Bác Hồ - Sách Giáo Khoa Tiếng Việt 2 Tập 2 - Sách Lớp 2">
              <a:extLst>
                <a:ext uri="{FF2B5EF4-FFF2-40B4-BE49-F238E27FC236}">
                  <a16:creationId xmlns:a16="http://schemas.microsoft.com/office/drawing/2014/main" id="{67D526DE-BA1A-F04E-9EB0-253C310430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18" t="44085" b="41076"/>
            <a:stretch/>
          </p:blipFill>
          <p:spPr bwMode="auto">
            <a:xfrm>
              <a:off x="1327357" y="4896969"/>
              <a:ext cx="9906000" cy="21675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Chiếc rễ đa tròn [Chuyện kể về Bác Hồ] - LichSu.Org">
            <a:extLst>
              <a:ext uri="{FF2B5EF4-FFF2-40B4-BE49-F238E27FC236}">
                <a16:creationId xmlns:a16="http://schemas.microsoft.com/office/drawing/2014/main" id="{7ABF0446-650B-234C-9D54-1BDA545C1B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59" r="16603"/>
          <a:stretch/>
        </p:blipFill>
        <p:spPr bwMode="auto">
          <a:xfrm>
            <a:off x="0" y="3111910"/>
            <a:ext cx="3226501" cy="37460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iải Bài 24: Đọc: Chiếc rễ đa tròn SGK Tiếng Việt 2 tập 2 Kết nối tri thức  với cuộc sống | Tiếng Việt 2 - Kết nối tri thức">
            <a:extLst>
              <a:ext uri="{FF2B5EF4-FFF2-40B4-BE49-F238E27FC236}">
                <a16:creationId xmlns:a16="http://schemas.microsoft.com/office/drawing/2014/main" id="{91446FBF-0721-2644-837A-81AD7B09E4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426" r="27410"/>
          <a:stretch/>
        </p:blipFill>
        <p:spPr bwMode="auto">
          <a:xfrm>
            <a:off x="13989" y="762137"/>
            <a:ext cx="3226501" cy="291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973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áo Dục, Học Tập, Học Sinh, Kiến Thức, Học Nhóm, Tải hình PNG 187 -  Free.Vector6.com">
            <a:extLst>
              <a:ext uri="{FF2B5EF4-FFF2-40B4-BE49-F238E27FC236}">
                <a16:creationId xmlns:a16="http://schemas.microsoft.com/office/drawing/2014/main" id="{4DB250D2-2921-284A-9440-5F62E7B55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574" y="3907780"/>
            <a:ext cx="3790336" cy="28174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A891E3-9B9D-8641-918A-ED3A5F4E2D20}"/>
              </a:ext>
            </a:extLst>
          </p:cNvPr>
          <p:cNvSpPr txBox="1"/>
          <p:nvPr/>
        </p:nvSpPr>
        <p:spPr>
          <a:xfrm>
            <a:off x="741879" y="360729"/>
            <a:ext cx="10384466" cy="25894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a:cs typeface="+mn-cs"/>
              </a:rPr>
              <a:t>1</a:t>
            </a:r>
            <a:r>
              <a:rPr kumimoji="0" lang="en-US" sz="2800" b="0" i="0" u="none" strike="noStrike" kern="1200" cap="none" spc="0" normalizeH="0" baseline="0" noProof="0" dirty="0">
                <a:ln>
                  <a:noFill/>
                </a:ln>
                <a:solidFill>
                  <a:srgbClr val="FF0000"/>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Kể</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lại</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một</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Hồ</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đã</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trong</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câu</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chuyện</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Chiếc</a:t>
            </a:r>
            <a:r>
              <a:rPr kumimoji="0" lang="en-US" sz="2800" b="0" i="1"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rễ</a:t>
            </a:r>
            <a:r>
              <a:rPr kumimoji="0" lang="en-US" sz="2800" b="0" i="1"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đa</a:t>
            </a:r>
            <a:r>
              <a:rPr kumimoji="0" lang="en-US" sz="2800" b="0" i="1" u="none" strike="noStrike" kern="1200" cap="none" spc="0" normalizeH="0" baseline="0" noProof="0" dirty="0">
                <a:ln>
                  <a:noFill/>
                </a:ln>
                <a:solidFill>
                  <a:prstClr val="black"/>
                </a:solidFill>
                <a:effectLst/>
                <a:uLnTx/>
                <a:uFillTx/>
                <a:latin typeface="Arial-Rounded"/>
                <a:cs typeface="+mn-cs"/>
              </a:rPr>
              <a:t> </a:t>
            </a:r>
            <a:r>
              <a:rPr kumimoji="0" lang="en-US" sz="2800" b="0" i="1" u="none" strike="noStrike" kern="1200" cap="none" spc="0" normalizeH="0" baseline="0" noProof="0" dirty="0" err="1">
                <a:ln>
                  <a:noFill/>
                </a:ln>
                <a:solidFill>
                  <a:prstClr val="black"/>
                </a:solidFill>
                <a:effectLst/>
                <a:uLnTx/>
                <a:uFillTx/>
                <a:latin typeface="Arial-Rounded"/>
                <a:cs typeface="+mn-cs"/>
              </a:rPr>
              <a:t>tròn</a:t>
            </a:r>
            <a:r>
              <a:rPr kumimoji="0" lang="en-US" sz="2800" b="0" i="0" u="none" strike="noStrike" kern="1200" cap="none" spc="0" normalizeH="0" baseline="0" noProof="0" dirty="0">
                <a:ln>
                  <a:noFill/>
                </a:ln>
                <a:solidFill>
                  <a:prstClr val="black"/>
                </a:solidFill>
                <a:effectLst/>
                <a:uLnTx/>
                <a:uFillTx/>
                <a:latin typeface="Arial-Rounded"/>
                <a:cs typeface="+mn-cs"/>
              </a:rPr>
              <a:t>.</a:t>
            </a:r>
          </a:p>
          <a:p>
            <a:pPr marL="380990" marR="0" lvl="0" indent="-38099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muốn</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kể</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nào</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của</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Hồ</a:t>
            </a:r>
            <a:r>
              <a:rPr kumimoji="0" lang="en-US" sz="2800" b="0" i="0" u="none" strike="noStrike" kern="1200" cap="none" spc="0" normalizeH="0" baseline="0" noProof="0" dirty="0">
                <a:ln>
                  <a:noFill/>
                </a:ln>
                <a:solidFill>
                  <a:prstClr val="black"/>
                </a:solidFill>
                <a:effectLst/>
                <a:uLnTx/>
                <a:uFillTx/>
                <a:latin typeface="Arial-Rounded"/>
                <a:cs typeface="+mn-cs"/>
              </a:rPr>
              <a:t>?</a:t>
            </a:r>
          </a:p>
          <a:p>
            <a:pPr marL="380990" marR="0" lvl="0" indent="-38099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đã</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đó</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như</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thế</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nào</a:t>
            </a:r>
            <a:r>
              <a:rPr kumimoji="0" lang="en-US" sz="2800" b="0" i="0" u="none" strike="noStrike" kern="1200" cap="none" spc="0" normalizeH="0" baseline="0" noProof="0" dirty="0">
                <a:ln>
                  <a:noFill/>
                </a:ln>
                <a:solidFill>
                  <a:prstClr val="black"/>
                </a:solidFill>
                <a:effectLst/>
                <a:uLnTx/>
                <a:uFillTx/>
                <a:latin typeface="Arial-Rounded"/>
                <a:cs typeface="+mn-cs"/>
              </a:rPr>
              <a:t>?</a:t>
            </a:r>
          </a:p>
          <a:p>
            <a:pPr marL="380990" marR="0" lvl="0" indent="-38099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Arial-Rounded"/>
                <a:cs typeface="+mn-cs"/>
              </a:rPr>
              <a:t>Em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có</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suy</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nghĩ</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gì</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về</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việc</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làm</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của</a:t>
            </a:r>
            <a:r>
              <a:rPr kumimoji="0" lang="en-US" sz="2800" b="0" i="0" u="none" strike="noStrike" kern="1200" cap="none" spc="0" normalizeH="0" baseline="0" noProof="0" dirty="0">
                <a:ln>
                  <a:noFill/>
                </a:ln>
                <a:solidFill>
                  <a:prstClr val="black"/>
                </a:solidFill>
                <a:effectLst/>
                <a:uLnTx/>
                <a:uFillTx/>
                <a:latin typeface="Arial-Rounded"/>
                <a:cs typeface="+mn-cs"/>
              </a:rPr>
              <a:t> </a:t>
            </a:r>
            <a:r>
              <a:rPr kumimoji="0" lang="en-US" sz="2800" b="0" i="0" u="none" strike="noStrike" kern="1200" cap="none" spc="0" normalizeH="0" baseline="0" noProof="0" dirty="0" err="1">
                <a:ln>
                  <a:noFill/>
                </a:ln>
                <a:solidFill>
                  <a:prstClr val="black"/>
                </a:solidFill>
                <a:effectLst/>
                <a:uLnTx/>
                <a:uFillTx/>
                <a:latin typeface="Arial-Rounded"/>
                <a:cs typeface="+mn-cs"/>
              </a:rPr>
              <a:t>Bác</a:t>
            </a:r>
            <a:r>
              <a:rPr kumimoji="0" lang="en-US" sz="2800" b="0" i="0" u="none" strike="noStrike" kern="1200" cap="none" spc="0" normalizeH="0" baseline="0" noProof="0" dirty="0">
                <a:ln>
                  <a:noFill/>
                </a:ln>
                <a:solidFill>
                  <a:prstClr val="black"/>
                </a:solidFill>
                <a:effectLst/>
                <a:uLnTx/>
                <a:uFillTx/>
                <a:latin typeface="Arial-Rounded"/>
                <a:cs typeface="+mn-cs"/>
              </a:rPr>
              <a:t>?</a:t>
            </a:r>
          </a:p>
        </p:txBody>
      </p:sp>
      <p:sp>
        <p:nvSpPr>
          <p:cNvPr id="2" name="Cloud Callout 1">
            <a:extLst>
              <a:ext uri="{FF2B5EF4-FFF2-40B4-BE49-F238E27FC236}">
                <a16:creationId xmlns:a16="http://schemas.microsoft.com/office/drawing/2014/main" id="{909EC3B2-B5AC-264F-8676-50B333B2223C}"/>
              </a:ext>
            </a:extLst>
          </p:cNvPr>
          <p:cNvSpPr/>
          <p:nvPr/>
        </p:nvSpPr>
        <p:spPr>
          <a:xfrm>
            <a:off x="5678129" y="3789793"/>
            <a:ext cx="3578944" cy="1224659"/>
          </a:xfrm>
          <a:prstGeom prst="cloudCallout">
            <a:avLst>
              <a:gd name="adj1" fmla="val -56685"/>
              <a:gd name="adj2" fmla="val 74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1800" b="0" i="0" u="none" strike="noStrike" kern="1200" cap="none" spc="0" normalizeH="0" baseline="0" noProof="0" dirty="0">
                <a:ln>
                  <a:noFill/>
                </a:ln>
                <a:solidFill>
                  <a:prstClr val="white"/>
                </a:solidFill>
                <a:effectLst/>
                <a:uLnTx/>
                <a:uFillTx/>
                <a:latin typeface="Arial-Rounded"/>
                <a:cs typeface="+mn-cs"/>
              </a:rPr>
              <a:t>Làm việc nhóm đôi</a:t>
            </a:r>
          </a:p>
        </p:txBody>
      </p:sp>
    </p:spTree>
    <p:extLst>
      <p:ext uri="{BB962C8B-B14F-4D97-AF65-F5344CB8AC3E}">
        <p14:creationId xmlns:p14="http://schemas.microsoft.com/office/powerpoint/2010/main" val="33057439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AD1FD-2C1F-884D-A2AB-4B3492069E72}"/>
              </a:ext>
            </a:extLst>
          </p:cNvPr>
          <p:cNvSpPr txBox="1"/>
          <p:nvPr/>
        </p:nvSpPr>
        <p:spPr>
          <a:xfrm>
            <a:off x="265013" y="226456"/>
            <a:ext cx="11863076" cy="658835"/>
          </a:xfrm>
          <a:prstGeom prst="rect">
            <a:avLst/>
          </a:prstGeom>
          <a:noFill/>
        </p:spPr>
        <p:txBody>
          <a:bodyPr wrap="square" rtlCol="0">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4C0C62B9-0B22-B549-9880-3F112138566C}"/>
              </a:ext>
            </a:extLst>
          </p:cNvPr>
          <p:cNvSpPr txBox="1"/>
          <p:nvPr/>
        </p:nvSpPr>
        <p:spPr>
          <a:xfrm>
            <a:off x="452063" y="1209162"/>
            <a:ext cx="10294707" cy="2219838"/>
          </a:xfrm>
          <a:prstGeom prst="rect">
            <a:avLst/>
          </a:prstGeom>
          <a:noFill/>
        </p:spPr>
        <p:txBody>
          <a:bodyPr wrap="square">
            <a:spAutoFit/>
          </a:body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r>
              <a:rPr lang="en-US" sz="3200" b="1" dirty="0">
                <a:latin typeface="Times New Roman" panose="02020603050405020304" pitchFamily="18" charset="0"/>
                <a:cs typeface="Times New Roman" panose="02020603050405020304" pitchFamily="18" charset="0"/>
              </a:rPr>
              <a:t>.</a:t>
            </a:r>
          </a:p>
        </p:txBody>
      </p:sp>
      <p:pic>
        <p:nvPicPr>
          <p:cNvPr id="5" name="Picture 12" descr="Giải Bài 24: Đọc: Chiếc rễ đa tròn SGK Tiếng Việt 2 tập 2 Kết nối tri thức  với cuộc sống | Tiếng Việt 2 - Kết nối tri thức">
            <a:extLst>
              <a:ext uri="{FF2B5EF4-FFF2-40B4-BE49-F238E27FC236}">
                <a16:creationId xmlns:a16="http://schemas.microsoft.com/office/drawing/2014/main" id="{8AEAD330-C9D2-A64E-87BA-529A557BF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 r="-1463"/>
          <a:stretch/>
        </p:blipFill>
        <p:spPr bwMode="auto">
          <a:xfrm>
            <a:off x="1826342" y="3752871"/>
            <a:ext cx="8539316" cy="291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386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96A0D-90FF-6140-B350-0933A700DEB1}"/>
              </a:ext>
            </a:extLst>
          </p:cNvPr>
          <p:cNvSpPr txBox="1"/>
          <p:nvPr/>
        </p:nvSpPr>
        <p:spPr>
          <a:xfrm>
            <a:off x="114300" y="0"/>
            <a:ext cx="11772900" cy="679032"/>
          </a:xfrm>
          <a:prstGeom prst="rect">
            <a:avLst/>
          </a:prstGeom>
          <a:noFill/>
        </p:spPr>
        <p:txBody>
          <a:bodyPr wrap="square">
            <a:spAutoFit/>
          </a:bodyPr>
          <a:lstStyle/>
          <a:p>
            <a:pPr>
              <a:lnSpc>
                <a:spcPct val="150000"/>
              </a:lnSpc>
            </a:pPr>
            <a:r>
              <a:rPr lang="en-US" sz="2900" dirty="0">
                <a:solidFill>
                  <a:srgbClr val="FF0000"/>
                </a:solidFill>
                <a:latin typeface="Times New Roman" panose="02020603050405020304" pitchFamily="18" charset="0"/>
                <a:cs typeface="Times New Roman" panose="02020603050405020304" pitchFamily="18" charset="0"/>
              </a:rPr>
              <a:t>2.  </a:t>
            </a:r>
            <a:r>
              <a:rPr lang="en-US" sz="2900" dirty="0" err="1">
                <a:solidFill>
                  <a:srgbClr val="FF0000"/>
                </a:solidFill>
                <a:latin typeface="Times New Roman" panose="02020603050405020304" pitchFamily="18" charset="0"/>
                <a:cs typeface="Times New Roman" panose="02020603050405020304" pitchFamily="18" charset="0"/>
              </a:rPr>
              <a:t>Bác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đã</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làm</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việc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đó</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như</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thế</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nào</a:t>
            </a:r>
            <a:r>
              <a:rPr lang="en-US" sz="29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143DC66-E5BD-5F4B-91B2-546A82348957}"/>
              </a:ext>
            </a:extLst>
          </p:cNvPr>
          <p:cNvSpPr txBox="1"/>
          <p:nvPr/>
        </p:nvSpPr>
        <p:spPr>
          <a:xfrm>
            <a:off x="165671" y="679032"/>
            <a:ext cx="10774491" cy="3046988"/>
          </a:xfrm>
          <a:prstGeom prst="rect">
            <a:avLst/>
          </a:prstGeom>
          <a:no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 một lần đi dạo trong vườn, Bác nhìn thấy một chiếc rễ đa rơi xuống đất. Bác cuộn chiếc rễ thành một vòng tròn rồi cùng chú cần vụ buộc nó tựa vào cái cọc, sau đó mới vùi hai đầu rễ xuống đất. Nhiều năm sau, chiếc rễ đã thành cây đa con có vòng lá tròn, cong cong như chiếc cổng chào. Vào thăm vườn Bác, em nào cũng thích chơi trò chui qua chui lại vòng lá ấy.</a:t>
            </a:r>
            <a:endParaRPr lang="en-US" sz="3200" dirty="0">
              <a:latin typeface="Times New Roman" panose="02020603050405020304" pitchFamily="18" charset="0"/>
              <a:cs typeface="Times New Roman" panose="02020603050405020304" pitchFamily="18" charset="0"/>
            </a:endParaRPr>
          </a:p>
        </p:txBody>
      </p:sp>
      <p:pic>
        <p:nvPicPr>
          <p:cNvPr id="6" name="Picture 12" descr="Giải Bài 24: Đọc: Chiếc rễ đa tròn SGK Tiếng Việt 2 tập 2 Kết nối tri thức  với cuộc sống | Tiếng Việt 2 - Kết nối tri thức">
            <a:extLst>
              <a:ext uri="{FF2B5EF4-FFF2-40B4-BE49-F238E27FC236}">
                <a16:creationId xmlns:a16="http://schemas.microsoft.com/office/drawing/2014/main" id="{B16759A7-A45C-414C-B587-44962DCE3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 r="-1463"/>
          <a:stretch/>
        </p:blipFill>
        <p:spPr bwMode="auto">
          <a:xfrm>
            <a:off x="1826342" y="4218462"/>
            <a:ext cx="8539316" cy="193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148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30B2D6-2AFE-474F-A869-8761F455DD80}"/>
              </a:ext>
            </a:extLst>
          </p:cNvPr>
          <p:cNvSpPr txBox="1"/>
          <p:nvPr/>
        </p:nvSpPr>
        <p:spPr>
          <a:xfrm>
            <a:off x="-1" y="280553"/>
            <a:ext cx="7875639" cy="658835"/>
          </a:xfrm>
          <a:prstGeom prst="rect">
            <a:avLst/>
          </a:prstGeom>
          <a:noFill/>
        </p:spPr>
        <p:txBody>
          <a:bodyPr wrap="square">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3.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78FA5D2-A5AB-874F-83D4-7684AC4EC035}"/>
              </a:ext>
            </a:extLst>
          </p:cNvPr>
          <p:cNvSpPr txBox="1"/>
          <p:nvPr/>
        </p:nvSpPr>
        <p:spPr>
          <a:xfrm>
            <a:off x="320777" y="1156809"/>
            <a:ext cx="11330447" cy="1077218"/>
          </a:xfrm>
          <a:prstGeom prst="rect">
            <a:avLst/>
          </a:prstGeom>
          <a:noFill/>
        </p:spPr>
        <p:txBody>
          <a:bodyPr wrap="square">
            <a:spAutoFit/>
          </a:bodyPr>
          <a:lstStyle/>
          <a:p>
            <a:r>
              <a:rPr lang="vi-VN" sz="3200" b="1" i="0" dirty="0">
                <a:effectLst/>
                <a:latin typeface="Times New Roman" panose="02020603050405020304" pitchFamily="18" charset="0"/>
                <a:cs typeface="Times New Roman" panose="02020603050405020304" pitchFamily="18" charset="0"/>
              </a:rPr>
              <a:t>- Việc làm này của Bác đã thể hiện được tình yêu của Bác với thiếu nhi.</a:t>
            </a:r>
            <a:endParaRPr lang="en-VN"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5745C8-A909-2241-9E06-E3301329C856}"/>
              </a:ext>
            </a:extLst>
          </p:cNvPr>
          <p:cNvSpPr txBox="1"/>
          <p:nvPr/>
        </p:nvSpPr>
        <p:spPr>
          <a:xfrm>
            <a:off x="320777" y="2351782"/>
            <a:ext cx="11330447" cy="1077218"/>
          </a:xfrm>
          <a:prstGeom prst="rect">
            <a:avLst/>
          </a:prstGeom>
          <a:noFill/>
        </p:spPr>
        <p:txBody>
          <a:bodyPr wrap="square">
            <a:spAutoFit/>
          </a:bodyPr>
          <a:lstStyle/>
          <a:p>
            <a:r>
              <a:rPr lang="vi-VN" sz="3200" b="1" i="0" dirty="0">
                <a:effectLst/>
                <a:latin typeface="Times New Roman" panose="02020603050405020304" pitchFamily="18" charset="0"/>
                <a:cs typeface="Times New Roman" panose="02020603050405020304" pitchFamily="18" charset="0"/>
              </a:rPr>
              <a:t>- Bác Hồ luôn quan tâm và dành nhiều tình cảm cho các cháu thiếu nhi.</a:t>
            </a:r>
            <a:endParaRPr lang="en-VN" sz="3200" dirty="0">
              <a:latin typeface="Times New Roman" panose="02020603050405020304" pitchFamily="18" charset="0"/>
              <a:cs typeface="Times New Roman" panose="02020603050405020304" pitchFamily="18" charset="0"/>
            </a:endParaRPr>
          </a:p>
        </p:txBody>
      </p:sp>
      <p:pic>
        <p:nvPicPr>
          <p:cNvPr id="4098" name="Picture 2" descr="Vẽ tranh về hình ảnh Bác Hồ với thiếu nhi đẹp, đơn giản nhất">
            <a:extLst>
              <a:ext uri="{FF2B5EF4-FFF2-40B4-BE49-F238E27FC236}">
                <a16:creationId xmlns:a16="http://schemas.microsoft.com/office/drawing/2014/main" id="{8C792303-B3F4-4B45-9A99-D27C72883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00" y="3711939"/>
            <a:ext cx="50292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Ẽ TRANH ĐỀ TÀI : BÁC HỒ VÀ THIẾU NHI ĐƠN GIẢN - YouTube | Youtube, Blog">
            <a:extLst>
              <a:ext uri="{FF2B5EF4-FFF2-40B4-BE49-F238E27FC236}">
                <a16:creationId xmlns:a16="http://schemas.microsoft.com/office/drawing/2014/main" id="{AE2954DE-9678-1945-AD06-2E3DF43CC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160" y="3722249"/>
            <a:ext cx="3806930" cy="285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7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883</Words>
  <Application>Microsoft Office PowerPoint</Application>
  <PresentationFormat>Widescreen</PresentationFormat>
  <Paragraphs>52</Paragraphs>
  <Slides>16</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Arial-Rounded</vt:lpstr>
      <vt:lpstr>Calibri</vt:lpstr>
      <vt:lpstr>Calibri Light</vt:lpstr>
      <vt:lpstr>Times New Roman</vt:lpstr>
      <vt:lpstr>2_Office 主题</vt:lpstr>
      <vt:lpstr>第一PPT，www.1ppt.com</vt:lpstr>
      <vt:lpstr>https://www.freeppt7.com</vt:lpstr>
      <vt:lpstr>3_Office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Kim Chi</cp:lastModifiedBy>
  <cp:revision>49</cp:revision>
  <dcterms:created xsi:type="dcterms:W3CDTF">2021-07-20T01:55:21Z</dcterms:created>
  <dcterms:modified xsi:type="dcterms:W3CDTF">2023-04-16T23:48:51Z</dcterms:modified>
</cp:coreProperties>
</file>