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7" r:id="rId2"/>
    <p:sldId id="266" r:id="rId3"/>
    <p:sldId id="263" r:id="rId4"/>
    <p:sldId id="289" r:id="rId5"/>
    <p:sldId id="290" r:id="rId6"/>
    <p:sldId id="292" r:id="rId7"/>
    <p:sldId id="285" r:id="rId8"/>
    <p:sldId id="294" r:id="rId9"/>
    <p:sldId id="295" r:id="rId10"/>
    <p:sldId id="301" r:id="rId11"/>
    <p:sldId id="269" r:id="rId12"/>
    <p:sldId id="265" r:id="rId13"/>
  </p:sldIdLst>
  <p:sldSz cx="18288000" cy="10287000"/>
  <p:notesSz cx="6858000" cy="9144000"/>
  <p:embeddedFontLst>
    <p:embeddedFont>
      <p:font typeface="#9Slide03 Oswald Bold" panose="020B0604020202020204" charset="0"/>
      <p:bold r:id="rId15"/>
    </p:embeddedFont>
    <p:embeddedFont>
      <p:font typeface="SVN-Shintia Script" panose="020B0604020202020204" charset="0"/>
      <p:regular r:id="rId16"/>
    </p:embeddedFont>
    <p:embeddedFont>
      <p:font typeface="Calibri" panose="020F0502020204030204" pitchFamily="34" charset="0"/>
      <p:regular r:id="rId17"/>
      <p:bold r:id="rId18"/>
      <p:italic r:id="rId19"/>
      <p:boldItalic r:id="rId20"/>
    </p:embeddedFont>
    <p:embeddedFont>
      <p:font typeface="SVN-Hole Hearte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1">
          <p15:clr>
            <a:srgbClr val="A4A3A4"/>
          </p15:clr>
        </p15:guide>
        <p15:guide id="2" pos="28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85D7"/>
    <a:srgbClr val="5CB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7" autoAdjust="0"/>
    <p:restoredTop sz="94622" autoAdjust="0"/>
  </p:normalViewPr>
  <p:slideViewPr>
    <p:cSldViewPr>
      <p:cViewPr varScale="1">
        <p:scale>
          <a:sx n="48" d="100"/>
          <a:sy n="48" d="100"/>
        </p:scale>
        <p:origin x="36" y="720"/>
      </p:cViewPr>
      <p:guideLst>
        <p:guide orient="horz" pos="2061"/>
        <p:guide pos="280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74578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55827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01B1D974-D3F2-418A-9436-489022A97950}"/>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8" name="Rectangle 7">
            <a:extLst>
              <a:ext uri="{FF2B5EF4-FFF2-40B4-BE49-F238E27FC236}">
                <a16:creationId xmlns:a16="http://schemas.microsoft.com/office/drawing/2014/main" xmlns="" id="{4A832B75-5734-4327-A5C6-97DFB141F788}"/>
              </a:ext>
            </a:extLst>
          </p:cNvPr>
          <p:cNvSpPr>
            <a:spLocks noChangeAspect="1"/>
          </p:cNvSpPr>
          <p:nvPr userDrawn="1">
            <p:custDataLst>
              <p:tags r:id="rId13"/>
            </p:custDataLst>
          </p:nvPr>
        </p:nvSpPr>
        <p:spPr>
          <a:xfrm>
            <a:off x="0" y="0"/>
            <a:ext cx="18288000" cy="10287000"/>
          </a:xfrm>
          <a:prstGeom prst="rect">
            <a:avLst/>
          </a:prstGeom>
          <a:blipFill dpi="0" rotWithShape="0">
            <a:blip r:embed="rId14">
              <a:alphaModFix amt="300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13/10/2023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7" name="Oval 6">
            <a:extLst>
              <a:ext uri="{FF2B5EF4-FFF2-40B4-BE49-F238E27FC236}">
                <a16:creationId xmlns:a16="http://schemas.microsoft.com/office/drawing/2014/main" xmlns="" id="{36522A75-2C69-4D21-9E11-F192B472A505}"/>
              </a:ext>
            </a:extLst>
          </p:cNvPr>
          <p:cNvSpPr>
            <a:spLocks noChangeAspect="1"/>
          </p:cNvSpPr>
          <p:nvPr userDrawn="1"/>
        </p:nvSpPr>
        <p:spPr>
          <a:xfrm>
            <a:off x="0" y="0"/>
            <a:ext cx="1295400" cy="1143000"/>
          </a:xfrm>
          <a:prstGeom prst="ellipse">
            <a:avLst/>
          </a:prstGeom>
          <a:blipFill dpi="0" rotWithShape="0">
            <a:blip r:embed="rId15" cstate="print">
              <a:alphaModFix amt="12000"/>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audio" Target="../media/media1.mp3"/><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microsoft.com/office/2007/relationships/media" Target="../media/media1.mp3"/><Relationship Id="rId16" Type="http://schemas.openxmlformats.org/officeDocument/2006/relationships/image" Target="../media/image9.png"/><Relationship Id="rId20" Type="http://schemas.openxmlformats.org/officeDocument/2006/relationships/image" Target="../media/image2.jpe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image" Target="../media/image7.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19.svg"/><Relationship Id="rId18" Type="http://schemas.openxmlformats.org/officeDocument/2006/relationships/image" Target="../media/image2.jpeg"/><Relationship Id="rId3" Type="http://schemas.openxmlformats.org/officeDocument/2006/relationships/image" Target="../media/image110.svg"/><Relationship Id="rId7" Type="http://schemas.openxmlformats.org/officeDocument/2006/relationships/image" Target="../media/image14.png"/><Relationship Id="rId12" Type="http://schemas.openxmlformats.org/officeDocument/2006/relationships/image" Target="../media/image46.png"/><Relationship Id="rId17" Type="http://schemas.openxmlformats.org/officeDocument/2006/relationships/image" Target="../media/image37.png"/><Relationship Id="rId2" Type="http://schemas.openxmlformats.org/officeDocument/2006/relationships/image" Target="../media/image40.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13.sv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121.svg"/><Relationship Id="rId10" Type="http://schemas.openxmlformats.org/officeDocument/2006/relationships/image" Target="../media/image44.jpeg"/><Relationship Id="rId4" Type="http://schemas.openxmlformats.org/officeDocument/2006/relationships/image" Target="../media/image41.jpeg"/><Relationship Id="rId9" Type="http://schemas.openxmlformats.org/officeDocument/2006/relationships/image" Target="../media/image115.sv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image" Target="../media/image50.png"/><Relationship Id="rId12" Type="http://schemas.openxmlformats.org/officeDocument/2006/relationships/image" Target="../media/image44.jpeg"/><Relationship Id="rId2" Type="http://schemas.openxmlformats.org/officeDocument/2006/relationships/slideLayout" Target="../slideLayouts/slideLayout7.xml"/><Relationship Id="rId16" Type="http://schemas.openxmlformats.org/officeDocument/2006/relationships/image" Target="../media/image129.svg"/><Relationship Id="rId1" Type="http://schemas.openxmlformats.org/officeDocument/2006/relationships/tags" Target="../tags/tag7.xml"/><Relationship Id="rId6" Type="http://schemas.openxmlformats.org/officeDocument/2006/relationships/image" Target="../media/image49.png"/><Relationship Id="rId11" Type="http://schemas.openxmlformats.org/officeDocument/2006/relationships/image" Target="../media/image51.jpeg"/><Relationship Id="rId5" Type="http://schemas.openxmlformats.org/officeDocument/2006/relationships/image" Target="../media/image123.svg"/><Relationship Id="rId15" Type="http://schemas.openxmlformats.org/officeDocument/2006/relationships/image" Target="../media/image53.png"/><Relationship Id="rId10" Type="http://schemas.openxmlformats.org/officeDocument/2006/relationships/image" Target="../media/image6.png"/><Relationship Id="rId4" Type="http://schemas.openxmlformats.org/officeDocument/2006/relationships/image" Target="../media/image48.png"/><Relationship Id="rId9" Type="http://schemas.openxmlformats.org/officeDocument/2006/relationships/image" Target="../media/image89.svg"/><Relationship Id="rId14" Type="http://schemas.openxmlformats.org/officeDocument/2006/relationships/image" Target="../media/image127.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0.svg"/><Relationship Id="rId3" Type="http://schemas.openxmlformats.org/officeDocument/2006/relationships/image" Target="../media/image3.png"/><Relationship Id="rId7" Type="http://schemas.openxmlformats.org/officeDocument/2006/relationships/image" Target="../media/image76.svg"/><Relationship Id="rId12"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2.jpeg"/><Relationship Id="rId1" Type="http://schemas.openxmlformats.org/officeDocument/2006/relationships/tags" Target="../tags/tag3.xml"/><Relationship Id="rId6" Type="http://schemas.openxmlformats.org/officeDocument/2006/relationships/image" Target="../media/image13.png"/><Relationship Id="rId11" Type="http://schemas.openxmlformats.org/officeDocument/2006/relationships/image" Target="../media/image78.svg"/><Relationship Id="rId5" Type="http://schemas.openxmlformats.org/officeDocument/2006/relationships/image" Target="../media/image74.svg"/><Relationship Id="rId15" Type="http://schemas.openxmlformats.org/officeDocument/2006/relationships/image" Target="../media/image8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41.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jpeg"/><Relationship Id="rId3" Type="http://schemas.openxmlformats.org/officeDocument/2006/relationships/image" Target="../media/image84.sv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89.svg"/><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9.sv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89.svg"/><Relationship Id="rId7"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00.svg"/><Relationship Id="rId5" Type="http://schemas.openxmlformats.org/officeDocument/2006/relationships/image" Target="../media/image3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FE1693-0009-4A29-B4B4-DCDFC1AD0F89}"/>
              </a:ext>
            </a:extLst>
          </p:cNvPr>
          <p:cNvSpPr>
            <a:spLocks noChangeAspect="1"/>
          </p:cNvSpPr>
          <p:nvPr>
            <p:custDataLst>
              <p:tags r:id="rId1"/>
            </p:custDataLst>
          </p:nvPr>
        </p:nvSpPr>
        <p:spPr>
          <a:xfrm>
            <a:off x="0" y="0"/>
            <a:ext cx="18288000" cy="10287000"/>
          </a:xfrm>
          <a:prstGeom prst="rect">
            <a:avLst/>
          </a:prstGeom>
          <a:blipFill dpi="0" rotWithShape="0">
            <a:blip r:embed="rId5">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70400" y="2476500"/>
            <a:ext cx="9702800" cy="601789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273648">
            <a:off x="-1987602" y="7647048"/>
            <a:ext cx="10409615" cy="1014464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00000">
            <a:off x="14920186" y="823154"/>
            <a:ext cx="1910395" cy="2620243"/>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320018">
            <a:off x="6126334" y="8979407"/>
            <a:ext cx="2016518" cy="2330010"/>
          </a:xfrm>
          <a:prstGeom prst="rect">
            <a:avLst/>
          </a:prstGeom>
        </p:spPr>
      </p:pic>
      <p:sp>
        <p:nvSpPr>
          <p:cNvPr id="10" name="Rectangles 9"/>
          <p:cNvSpPr/>
          <p:nvPr/>
        </p:nvSpPr>
        <p:spPr>
          <a:xfrm>
            <a:off x="5228590" y="266700"/>
            <a:ext cx="8185785" cy="3415030"/>
          </a:xfrm>
          <a:prstGeom prst="rect">
            <a:avLst/>
          </a:prstGeom>
          <a:noFill/>
          <a:ln>
            <a:noFill/>
          </a:ln>
        </p:spPr>
        <p:txBody>
          <a:bodyPr wrap="square" rtlCol="0" anchor="t">
            <a:spAutoFit/>
          </a:bodyPr>
          <a:lstStyle/>
          <a:p>
            <a:pPr algn="ctr"/>
            <a:r>
              <a:rPr lang="en-GB" altLang="en-US" sz="7200" b="1">
                <a:solidFill>
                  <a:schemeClr val="tx1"/>
                </a:solidFill>
                <a:effectLst>
                  <a:outerShdw blurRad="38100" dist="19050" dir="2700000" algn="tl" rotWithShape="0">
                    <a:schemeClr val="dk1">
                      <a:alpha val="40000"/>
                    </a:schemeClr>
                  </a:outerShdw>
                </a:effectLst>
                <a:latin typeface="#9Slide03 Oswald Bold" panose="00000800000000000000" pitchFamily="2" charset="0"/>
              </a:rPr>
              <a:t>Tập làm văn</a:t>
            </a:r>
          </a:p>
          <a:p>
            <a:pPr algn="ctr"/>
            <a:r>
              <a:rPr lang="en-GB" altLang="en-US" sz="7200" b="1">
                <a:solidFill>
                  <a:schemeClr val="tx1"/>
                </a:solidFill>
                <a:effectLst>
                  <a:outerShdw blurRad="38100" dist="19050" dir="2700000" algn="tl" rotWithShape="0">
                    <a:schemeClr val="dk1">
                      <a:alpha val="40000"/>
                    </a:schemeClr>
                  </a:outerShdw>
                </a:effectLst>
                <a:latin typeface="#9Slide03 Oswald Bold" panose="00000800000000000000" pitchFamily="2" charset="0"/>
              </a:rPr>
              <a:t>(Tuần 7 - trang 70)</a:t>
            </a:r>
          </a:p>
          <a:p>
            <a:pPr algn="ctr"/>
            <a:endParaRPr lang="en-GB" altLang="en-US" sz="7200" b="1">
              <a:solidFill>
                <a:schemeClr val="tx1"/>
              </a:solidFill>
              <a:effectLst>
                <a:outerShdw blurRad="38100" dist="19050" dir="2700000" algn="tl" rotWithShape="0">
                  <a:schemeClr val="dk1">
                    <a:alpha val="40000"/>
                  </a:schemeClr>
                </a:outerShdw>
              </a:effectLst>
              <a:latin typeface="#9Slide03 Oswald Bold" panose="00000800000000000000" pitchFamily="2" charset="0"/>
            </a:endParaRPr>
          </a:p>
        </p:txBody>
      </p:sp>
      <p:pic>
        <p:nvPicPr>
          <p:cNvPr id="12"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04800" y="1104900"/>
            <a:ext cx="5320665" cy="5320665"/>
          </a:xfrm>
          <a:prstGeom prst="rect">
            <a:avLst/>
          </a:prstGeom>
        </p:spPr>
      </p:pic>
      <p:pic>
        <p:nvPicPr>
          <p:cNvPr id="13" name="Picture 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801600" y="5219700"/>
            <a:ext cx="4293235" cy="4843780"/>
          </a:xfrm>
          <a:prstGeom prst="rect">
            <a:avLst/>
          </a:prstGeom>
        </p:spPr>
      </p:pic>
      <p:pic>
        <p:nvPicPr>
          <p:cNvPr id="15" name="Picture 14"/>
          <p:cNvPicPr>
            <a:picLocks noChangeAspect="1"/>
          </p:cNvPicPr>
          <p:nvPr/>
        </p:nvPicPr>
        <p:blipFill>
          <a:blip r:embed="rId18"/>
          <a:stretch>
            <a:fillRect/>
          </a:stretch>
        </p:blipFill>
        <p:spPr>
          <a:xfrm>
            <a:off x="5603240" y="2950845"/>
            <a:ext cx="10103485" cy="4964430"/>
          </a:xfrm>
          <a:prstGeom prst="rect">
            <a:avLst/>
          </a:prstGeom>
        </p:spPr>
      </p:pic>
      <p:pic>
        <p:nvPicPr>
          <p:cNvPr id="4" name="LittleGirlBeatInstrumental-V.A-2918581 (1)">
            <a:hlinkClick r:id="" action="ppaction://media"/>
            <a:extLst>
              <a:ext uri="{FF2B5EF4-FFF2-40B4-BE49-F238E27FC236}">
                <a16:creationId xmlns:a16="http://schemas.microsoft.com/office/drawing/2014/main" xmlns="" id="{4247E020-1F79-4B33-B289-B53972CD7A05}"/>
              </a:ext>
            </a:extLst>
          </p:cNvPr>
          <p:cNvPicPr>
            <a:picLocks noChangeAspect="1"/>
          </p:cNvPicPr>
          <p:nvPr>
            <a:audioFile r:link="rId3"/>
            <p:extLst>
              <p:ext uri="{DAA4B4D4-6D71-4841-9C94-3DE7FCFB9230}">
                <p14:media xmlns:p14="http://schemas.microsoft.com/office/powerpoint/2010/main" r:embed="rId2"/>
              </p:ext>
            </p:extLst>
          </p:nvPr>
        </p:nvPicPr>
        <p:blipFill>
          <a:blip r:embed="rId19"/>
          <a:stretch>
            <a:fillRect/>
          </a:stretch>
        </p:blipFill>
        <p:spPr>
          <a:xfrm>
            <a:off x="8839200" y="-1761744"/>
            <a:ext cx="1036320" cy="1036320"/>
          </a:xfrm>
          <a:prstGeom prst="rect">
            <a:avLst/>
          </a:prstGeom>
        </p:spPr>
      </p:pic>
      <p:sp>
        <p:nvSpPr>
          <p:cNvPr id="14" name="Oval 13">
            <a:extLst>
              <a:ext uri="{FF2B5EF4-FFF2-40B4-BE49-F238E27FC236}">
                <a16:creationId xmlns:a16="http://schemas.microsoft.com/office/drawing/2014/main" xmlns="" id="{85749DF1-CC97-48D3-BEF7-1CBEF6F72077}"/>
              </a:ext>
            </a:extLst>
          </p:cNvPr>
          <p:cNvSpPr>
            <a:spLocks noChangeAspect="1"/>
          </p:cNvSpPr>
          <p:nvPr/>
        </p:nvSpPr>
        <p:spPr>
          <a:xfrm>
            <a:off x="0" y="0"/>
            <a:ext cx="1295400" cy="1143000"/>
          </a:xfrm>
          <a:prstGeom prst="ellipse">
            <a:avLst/>
          </a:prstGeom>
          <a:blipFill dpi="0" rotWithShape="0">
            <a:blip r:embed="rId20"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1" presetClass="path" presetSubtype="0" accel="50000" decel="50000" fill="hold" nodeType="clickEffect">
                                  <p:stCondLst>
                                    <p:cond delay="0"/>
                                  </p:stCondLst>
                                  <p:childTnLst>
                                    <p:animMotion path="M 0 0  L -0.04 0.08933  C -0.049 0.108  -0.054 0.136  -0.054 0.16533  C -0.054 0.19867  -0.049 0.22533  -0.04 0.244  L 0 0.33333  E" pathEditMode="relative" ptsTypes="">
                                      <p:cBhvr additive="base">
                                        <p:cTn id="10" dur="2000" fill="hold"/>
                                        <p:tgtEl>
                                          <p:spTgt spid="1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4"/>
                </p:tgtEl>
              </p:cMediaNode>
            </p:audio>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257068F-7A51-4B1F-B539-0CCAD2B44A29}"/>
              </a:ext>
            </a:extLst>
          </p:cNvPr>
          <p:cNvSpPr>
            <a:spLocks noChangeAspect="1"/>
          </p:cNvSpPr>
          <p:nvPr>
            <p:custDataLst>
              <p:tags r:id="rId1"/>
            </p:custDataLst>
          </p:nvPr>
        </p:nvSpPr>
        <p:spPr>
          <a:xfrm>
            <a:off x="0" y="0"/>
            <a:ext cx="18288000" cy="10287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842578" y="6099890"/>
            <a:ext cx="19973156" cy="2023063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6500" y="6667377"/>
            <a:ext cx="1977816" cy="156427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14182347" y="-4375274"/>
            <a:ext cx="8211306" cy="8301872"/>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990600" y="190500"/>
            <a:ext cx="6695440" cy="7124065"/>
          </a:xfrm>
          <a:prstGeom prst="rect">
            <a:avLst/>
          </a:prstGeom>
        </p:spPr>
      </p:pic>
      <p:pic>
        <p:nvPicPr>
          <p:cNvPr id="10" name="Picture 9"/>
          <p:cNvPicPr>
            <a:picLocks noChangeAspect="1"/>
          </p:cNvPicPr>
          <p:nvPr/>
        </p:nvPicPr>
        <p:blipFill>
          <a:blip r:embed="rId8"/>
          <a:stretch>
            <a:fillRect/>
          </a:stretch>
        </p:blipFill>
        <p:spPr>
          <a:xfrm>
            <a:off x="7162800" y="6515100"/>
            <a:ext cx="9895840" cy="3133725"/>
          </a:xfrm>
          <a:prstGeom prst="rect">
            <a:avLst/>
          </a:prstGeom>
        </p:spPr>
      </p:pic>
      <p:sp>
        <p:nvSpPr>
          <p:cNvPr id="9" name="Oval 8">
            <a:extLst>
              <a:ext uri="{FF2B5EF4-FFF2-40B4-BE49-F238E27FC236}">
                <a16:creationId xmlns:a16="http://schemas.microsoft.com/office/drawing/2014/main" xmlns="" id="{D8AA2A3E-F28B-45F3-B97E-6C59001EDDB1}"/>
              </a:ext>
            </a:extLst>
          </p:cNvPr>
          <p:cNvSpPr>
            <a:spLocks noChangeAspect="1"/>
          </p:cNvSpPr>
          <p:nvPr/>
        </p:nvSpPr>
        <p:spPr>
          <a:xfrm>
            <a:off x="0" y="0"/>
            <a:ext cx="1295400" cy="1143000"/>
          </a:xfrm>
          <a:prstGeom prst="ellipse">
            <a:avLst/>
          </a:prstGeom>
          <a:blipFill dpi="0" rotWithShape="0">
            <a:blip r:embed="rId9"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5494">
            <a:off x="3525597" y="-1825271"/>
            <a:ext cx="19593066" cy="15496334"/>
          </a:xfrm>
          <a:prstGeom prst="rect">
            <a:avLst/>
          </a:prstGeom>
        </p:spPr>
      </p:pic>
      <p:pic>
        <p:nvPicPr>
          <p:cNvPr id="7" name="Picture 7" descr="C:\Users\HP\Pictures\HINH SOAN BAI\TUAN 3\Ellevn-du-lich-Mong-Co-2.jpgEllevn-du-lich-Mong-Co-2"/>
          <p:cNvPicPr>
            <a:picLocks noChangeAspect="1"/>
          </p:cNvPicPr>
          <p:nvPr/>
        </p:nvPicPr>
        <p:blipFill>
          <a:blip r:embed="rId4"/>
          <a:srcRect/>
          <a:stretch>
            <a:fillRect/>
          </a:stretch>
        </p:blipFill>
        <p:spPr>
          <a:xfrm rot="21191678">
            <a:off x="12546330" y="4925060"/>
            <a:ext cx="5535930" cy="3734435"/>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193280">
            <a:off x="17232240" y="7634047"/>
            <a:ext cx="1113812" cy="1071284"/>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46058">
            <a:off x="12194059" y="4958654"/>
            <a:ext cx="1113812" cy="107128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212535" y="447265"/>
            <a:ext cx="2616619" cy="2069508"/>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273648">
            <a:off x="5903882" y="7875574"/>
            <a:ext cx="10409615" cy="10144643"/>
          </a:xfrm>
          <a:prstGeom prst="rect">
            <a:avLst/>
          </a:prstGeom>
        </p:spPr>
      </p:pic>
      <p:pic>
        <p:nvPicPr>
          <p:cNvPr id="15" name="Picture 7" descr="C:\Users\HP\Pictures\HINH SOAN BAI\TUAN 3\images.jpgimages"/>
          <p:cNvPicPr>
            <a:picLocks noChangeAspect="1"/>
          </p:cNvPicPr>
          <p:nvPr/>
        </p:nvPicPr>
        <p:blipFill>
          <a:blip r:embed="rId10"/>
          <a:srcRect/>
          <a:stretch>
            <a:fillRect/>
          </a:stretch>
        </p:blipFill>
        <p:spPr>
          <a:xfrm rot="611678">
            <a:off x="778510" y="902970"/>
            <a:ext cx="4705350" cy="3189605"/>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rot="-5268320">
            <a:off x="761979" y="307996"/>
            <a:ext cx="1113812" cy="1071284"/>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rot="5471018">
            <a:off x="4257579" y="3651510"/>
            <a:ext cx="1113812" cy="1071284"/>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629400" y="171450"/>
            <a:ext cx="10276205" cy="4652645"/>
          </a:xfrm>
          <a:prstGeom prst="rect">
            <a:avLst/>
          </a:prstGeom>
        </p:spPr>
      </p:pic>
      <p:sp>
        <p:nvSpPr>
          <p:cNvPr id="4" name="Text Box 3"/>
          <p:cNvSpPr txBox="1"/>
          <p:nvPr/>
        </p:nvSpPr>
        <p:spPr>
          <a:xfrm>
            <a:off x="7391400" y="836295"/>
            <a:ext cx="8873490" cy="3322955"/>
          </a:xfrm>
          <a:prstGeom prst="rect">
            <a:avLst/>
          </a:prstGeom>
          <a:noFill/>
        </p:spPr>
        <p:txBody>
          <a:bodyPr wrap="square" rtlCol="0" anchor="t">
            <a:spAutoFit/>
          </a:bodyPr>
          <a:lstStyle/>
          <a:p>
            <a:r>
              <a:rPr lang="en-GB" altLang="en-US" sz="3000" b="1"/>
              <a:t>- Đến với Tây Nguyên ta sẽ hiểu thế nào là núi cao và rừng rậm.</a:t>
            </a:r>
          </a:p>
          <a:p>
            <a:r>
              <a:rPr lang="en-GB" altLang="en-US" sz="3000" b="1"/>
              <a:t>- Vẻ đẹp của Tây Nguyên trước hết là ở núi non hùng vĩ và những thảm rừng dày.</a:t>
            </a:r>
          </a:p>
          <a:p>
            <a:r>
              <a:rPr lang="en-GB" altLang="en-US" sz="3000" b="1"/>
              <a:t>- Tây Nguyên có núi non hùng vĩ, có rừng già bạt ngàn.</a:t>
            </a:r>
          </a:p>
          <a:p>
            <a:r>
              <a:rPr lang="en-GB" altLang="en-US" sz="3000" b="1"/>
              <a:t>- Vẻ đẹp hùng vĩ của Tây Nguyên trước hết là các ngọn núi cao và rừng già mênh mông.</a:t>
            </a:r>
          </a:p>
        </p:txBody>
      </p:sp>
      <p:pic>
        <p:nvPicPr>
          <p:cNvPr id="5"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33400" y="5219700"/>
            <a:ext cx="11094085" cy="4632960"/>
          </a:xfrm>
          <a:prstGeom prst="rect">
            <a:avLst/>
          </a:prstGeom>
        </p:spPr>
      </p:pic>
      <p:sp>
        <p:nvSpPr>
          <p:cNvPr id="6" name="Text Box 5"/>
          <p:cNvSpPr txBox="1"/>
          <p:nvPr/>
        </p:nvSpPr>
        <p:spPr>
          <a:xfrm>
            <a:off x="1524000" y="5643880"/>
            <a:ext cx="8594090" cy="3784600"/>
          </a:xfrm>
          <a:prstGeom prst="rect">
            <a:avLst/>
          </a:prstGeom>
          <a:noFill/>
        </p:spPr>
        <p:txBody>
          <a:bodyPr wrap="square" rtlCol="0" anchor="t">
            <a:spAutoFit/>
          </a:bodyPr>
          <a:lstStyle/>
          <a:p>
            <a:pPr algn="l">
              <a:buClrTx/>
              <a:buSzTx/>
              <a:buFontTx/>
            </a:pPr>
            <a:r>
              <a:rPr lang="en-GB" altLang="en-US" sz="3000" b="1"/>
              <a:t>- Tây Nguvên là mảnh đất của núi rừng, hấp dẫn khách du lịch bởi những thảo nguyên tươi đẹp nhiều màu sắc.</a:t>
            </a:r>
          </a:p>
          <a:p>
            <a:pPr algn="l">
              <a:buClrTx/>
              <a:buSzTx/>
              <a:buFontTx/>
            </a:pPr>
            <a:r>
              <a:rPr lang="en-GB" altLang="en-US" sz="3000" b="1"/>
              <a:t>- Không nơi nào ở nước ta có những thảo nguyên bao la, bát ngát như Tây Nguyên.</a:t>
            </a:r>
          </a:p>
          <a:p>
            <a:pPr algn="l">
              <a:buClrTx/>
              <a:buSzTx/>
              <a:buFontTx/>
            </a:pPr>
            <a:r>
              <a:rPr lang="en-GB" altLang="en-US" sz="3000" b="1"/>
              <a:t>- Tây Nguvên là mảnh đất của núi rừng, hấp dẫn khách du lịch bởi những thảo nguyên tươi đẹp nhiều màu sắc.</a:t>
            </a:r>
          </a:p>
        </p:txBody>
      </p:sp>
      <p:pic>
        <p:nvPicPr>
          <p:cNvPr id="10" name="Picture 9"/>
          <p:cNvPicPr>
            <a:picLocks noChangeAspect="1"/>
          </p:cNvPicPr>
          <p:nvPr/>
        </p:nvPicPr>
        <p:blipFill>
          <a:blip r:embed="rId16"/>
          <a:stretch>
            <a:fillRect/>
          </a:stretch>
        </p:blipFill>
        <p:spPr>
          <a:xfrm>
            <a:off x="3962400" y="342900"/>
            <a:ext cx="3486150" cy="1447800"/>
          </a:xfrm>
          <a:prstGeom prst="rect">
            <a:avLst/>
          </a:prstGeom>
        </p:spPr>
      </p:pic>
      <p:pic>
        <p:nvPicPr>
          <p:cNvPr id="17" name="Picture 16"/>
          <p:cNvPicPr>
            <a:picLocks noChangeAspect="1"/>
          </p:cNvPicPr>
          <p:nvPr/>
        </p:nvPicPr>
        <p:blipFill>
          <a:blip r:embed="rId17"/>
          <a:stretch>
            <a:fillRect/>
          </a:stretch>
        </p:blipFill>
        <p:spPr>
          <a:xfrm>
            <a:off x="1066800" y="4000500"/>
            <a:ext cx="3486150" cy="1447800"/>
          </a:xfrm>
          <a:prstGeom prst="rect">
            <a:avLst/>
          </a:prstGeom>
        </p:spPr>
      </p:pic>
      <p:sp>
        <p:nvSpPr>
          <p:cNvPr id="18" name="Oval 17">
            <a:extLst>
              <a:ext uri="{FF2B5EF4-FFF2-40B4-BE49-F238E27FC236}">
                <a16:creationId xmlns:a16="http://schemas.microsoft.com/office/drawing/2014/main" xmlns="" id="{D3997B7E-2FB0-4DFB-ACB9-493BDA7100AF}"/>
              </a:ext>
            </a:extLst>
          </p:cNvPr>
          <p:cNvSpPr>
            <a:spLocks noChangeAspect="1"/>
          </p:cNvSpPr>
          <p:nvPr/>
        </p:nvSpPr>
        <p:spPr>
          <a:xfrm>
            <a:off x="0" y="0"/>
            <a:ext cx="1295400" cy="1143000"/>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2"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2"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randombar(horizontal)">
                                      <p:cBhvr>
                                        <p:cTn id="53" dur="500"/>
                                        <p:tgtEl>
                                          <p:spTgt spid="6"/>
                                        </p:tgtEl>
                                      </p:cBhvr>
                                    </p:animEffect>
                                  </p:childTnLst>
                                </p:cTn>
                              </p:par>
                              <p:par>
                                <p:cTn id="54" presetID="6"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6" grpId="1"/>
      <p:bldP spid="6"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F8A95717-E42F-4BEA-8B07-53B1915942FD}"/>
              </a:ext>
            </a:extLst>
          </p:cNvPr>
          <p:cNvSpPr>
            <a:spLocks noChangeAspect="1"/>
          </p:cNvSpPr>
          <p:nvPr>
            <p:custDataLst>
              <p:tags r:id="rId1"/>
            </p:custDataLst>
          </p:nvPr>
        </p:nvSpPr>
        <p:spPr>
          <a:xfrm>
            <a:off x="0" y="0"/>
            <a:ext cx="18288000" cy="10287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114800" y="7355840"/>
            <a:ext cx="12268200" cy="1147943"/>
          </a:xfrm>
          <a:prstGeom prst="rect">
            <a:avLst/>
          </a:prstGeom>
        </p:spPr>
        <p:txBody>
          <a:bodyPr wrap="square" lIns="0" tIns="0" rIns="0" bIns="0" rtlCol="0" anchor="t">
            <a:spAutoFit/>
          </a:bodyPr>
          <a:lstStyle/>
          <a:p>
            <a:pPr algn="ctr">
              <a:lnSpc>
                <a:spcPts val="8640"/>
              </a:lnSpc>
            </a:pPr>
            <a:r>
              <a:rPr lang="en-GB" altLang="en-US" sz="12000">
                <a:solidFill>
                  <a:srgbClr val="1D4677"/>
                </a:solidFill>
                <a:latin typeface="SVN-Hole Hearted" panose="020B0A06020104020203" charset="0"/>
                <a:cs typeface="SVN-Hole Hearted" panose="020B0A06020104020203" charset="0"/>
              </a:rPr>
              <a:t>Chúc em học tốt !</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2217">
            <a:off x="58962" y="4337"/>
            <a:ext cx="7457996" cy="7180796"/>
          </a:xfrm>
          <a:prstGeom prst="rect">
            <a:avLst/>
          </a:prstGeom>
        </p:spPr>
      </p:pic>
      <p:grpSp>
        <p:nvGrpSpPr>
          <p:cNvPr id="7" name="Group 7"/>
          <p:cNvGrpSpPr>
            <a:grpSpLocks noChangeAspect="1"/>
          </p:cNvGrpSpPr>
          <p:nvPr/>
        </p:nvGrpSpPr>
        <p:grpSpPr>
          <a:xfrm rot="-252217">
            <a:off x="1033172" y="919008"/>
            <a:ext cx="5522117" cy="5522095"/>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741515" y="919238"/>
            <a:ext cx="1775443" cy="134933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58969">
            <a:off x="-4847948" y="6616923"/>
            <a:ext cx="8211306" cy="830187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7251980" y="-1096841"/>
            <a:ext cx="2072039" cy="2841949"/>
          </a:xfrm>
          <a:prstGeom prst="rect">
            <a:avLst/>
          </a:prstGeom>
        </p:spPr>
      </p:pic>
      <p:sp>
        <p:nvSpPr>
          <p:cNvPr id="24" name="TextBox 23"/>
          <p:cNvSpPr txBox="1"/>
          <p:nvPr/>
        </p:nvSpPr>
        <p:spPr>
          <a:xfrm>
            <a:off x="10972800" y="8724900"/>
            <a:ext cx="3326130" cy="732111"/>
          </a:xfrm>
          <a:prstGeom prst="roundRect">
            <a:avLst>
              <a:gd name="adj" fmla="val 34462"/>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tLang="zh-CN" sz="3200" b="1" dirty="0">
                <a:solidFill>
                  <a:srgbClr val="002060"/>
                </a:solidFill>
                <a:latin typeface="SVN-Shintia Script" panose="02000804000000020003" charset="0"/>
                <a:ea typeface="华康方圆体W7(P)" pitchFamily="82" charset="-122"/>
                <a:cs typeface="SVN-Shintia Script" panose="02000804000000020003" charset="0"/>
              </a:rPr>
              <a:t>Thực hiện: EduFive</a:t>
            </a:r>
          </a:p>
        </p:txBody>
      </p:sp>
      <p:pic>
        <p:nvPicPr>
          <p:cNvPr id="21" name="Content Placeholder 12" descr="cdc42615100be655bf1a"/>
          <p:cNvPicPr>
            <a:picLocks noChangeAspect="1"/>
          </p:cNvPicPr>
          <p:nvPr/>
        </p:nvPicPr>
        <p:blipFill>
          <a:blip r:embed="rId11">
            <a:clrChange>
              <a:clrFrom>
                <a:srgbClr val="FFE1E3">
                  <a:alpha val="100000"/>
                </a:srgbClr>
              </a:clrFrom>
              <a:clrTo>
                <a:srgbClr val="FFE1E3">
                  <a:alpha val="100000"/>
                  <a:alpha val="0"/>
                </a:srgbClr>
              </a:clrTo>
            </a:clrChange>
          </a:blip>
          <a:stretch>
            <a:fillRect/>
          </a:stretch>
        </p:blipFill>
        <p:spPr>
          <a:xfrm>
            <a:off x="-76200" y="-342900"/>
            <a:ext cx="3615690" cy="3615690"/>
          </a:xfrm>
          <a:prstGeom prst="rect">
            <a:avLst/>
          </a:prstGeom>
        </p:spPr>
      </p:pic>
      <p:grpSp>
        <p:nvGrpSpPr>
          <p:cNvPr id="14" name="Group 6"/>
          <p:cNvGrpSpPr>
            <a:grpSpLocks noChangeAspect="1"/>
          </p:cNvGrpSpPr>
          <p:nvPr/>
        </p:nvGrpSpPr>
        <p:grpSpPr>
          <a:xfrm rot="120569">
            <a:off x="10914641" y="825076"/>
            <a:ext cx="5884545" cy="549402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2"/>
              <a:stretch>
                <a:fillRect l="-39742" r="-10256"/>
              </a:stretch>
            </a:blipFill>
          </p:spPr>
        </p:sp>
      </p:grpSp>
      <p:pic>
        <p:nvPicPr>
          <p:cNvPr id="16"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20569">
            <a:off x="14648180" y="4737100"/>
            <a:ext cx="1530985" cy="1163955"/>
          </a:xfrm>
          <a:prstGeom prst="rect">
            <a:avLst/>
          </a:prstGeom>
        </p:spPr>
      </p:pic>
      <p:pic>
        <p:nvPicPr>
          <p:cNvPr id="13"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5279430">
            <a:off x="10929090" y="171344"/>
            <a:ext cx="6179820" cy="6801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750" fill="hold"/>
                                        <p:tgtEl>
                                          <p:spTgt spid="24"/>
                                        </p:tgtEl>
                                        <p:attrNameLst>
                                          <p:attrName>ppt_x</p:attrName>
                                        </p:attrNameLst>
                                      </p:cBhvr>
                                      <p:tavLst>
                                        <p:tav tm="0">
                                          <p:val>
                                            <p:strVal val="#ppt_x"/>
                                          </p:val>
                                        </p:tav>
                                        <p:tav tm="100000">
                                          <p:val>
                                            <p:strVal val="#ppt_x"/>
                                          </p:val>
                                        </p:tav>
                                      </p:tavLst>
                                    </p:anim>
                                    <p:anim calcmode="lin" valueType="num">
                                      <p:cBhvr additive="base">
                                        <p:cTn id="40" dur="175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1AB1441-6E51-4F9B-A170-250F107C27D3}"/>
              </a:ext>
            </a:extLst>
          </p:cNvPr>
          <p:cNvSpPr>
            <a:spLocks noChangeAspect="1"/>
          </p:cNvSpPr>
          <p:nvPr>
            <p:custDataLst>
              <p:tags r:id="rId1"/>
            </p:custDataLst>
          </p:nvPr>
        </p:nvSpPr>
        <p:spPr>
          <a:xfrm>
            <a:off x="0" y="0"/>
            <a:ext cx="18288000" cy="10287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88330">
            <a:off x="-842578" y="5647135"/>
            <a:ext cx="19973156" cy="20230636"/>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430">
            <a:off x="479577" y="1038586"/>
            <a:ext cx="17549746" cy="8027850"/>
          </a:xfrm>
          <a:prstGeom prst="rect">
            <a:avLst/>
          </a:prstGeom>
        </p:spPr>
      </p:pic>
      <p:sp>
        <p:nvSpPr>
          <p:cNvPr id="4" name="TextBox 4"/>
          <p:cNvSpPr txBox="1"/>
          <p:nvPr/>
        </p:nvSpPr>
        <p:spPr>
          <a:xfrm>
            <a:off x="5257800" y="2555456"/>
            <a:ext cx="9601200" cy="1230630"/>
          </a:xfrm>
          <a:prstGeom prst="rect">
            <a:avLst/>
          </a:prstGeom>
        </p:spPr>
        <p:txBody>
          <a:bodyPr wrap="square" lIns="0" tIns="0" rIns="0" bIns="0" rtlCol="0" anchor="t">
            <a:spAutoFit/>
          </a:bodyPr>
          <a:lstStyle/>
          <a:p>
            <a:pPr marL="342900" indent="-342900" eaLnBrk="1" hangingPunct="1">
              <a:spcBef>
                <a:spcPct val="50000"/>
              </a:spcBef>
              <a:buNone/>
            </a:pPr>
            <a:r>
              <a:rPr lang="en-US" altLang="en-US" sz="4000" b="1" dirty="0">
                <a:solidFill>
                  <a:srgbClr val="FF3300"/>
                </a:solidFill>
                <a:latin typeface="Arial" panose="020B0604020202020204" pitchFamily="34" charset="0"/>
                <a:sym typeface="+mn-ea"/>
              </a:rPr>
              <a:t>Bài 1:</a:t>
            </a:r>
            <a:r>
              <a:rPr lang="en-US" altLang="en-US" sz="4000" b="1" dirty="0">
                <a:latin typeface="Arial" panose="020B0604020202020204" pitchFamily="34" charset="0"/>
                <a:sym typeface="+mn-ea"/>
              </a:rPr>
              <a:t> Đọc bài văn Vịnh Hạ Long, trả lời các câu hỏi sau:</a:t>
            </a:r>
            <a:endParaRPr lang="en-US" sz="4000" b="1">
              <a:solidFill>
                <a:srgbClr val="1D4677"/>
              </a:solidFill>
              <a:latin typeface="ไอติม Bold"/>
            </a:endParaRPr>
          </a:p>
        </p:txBody>
      </p:sp>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500" y="6667377"/>
            <a:ext cx="1977816" cy="156427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63427" y="1248192"/>
            <a:ext cx="1950855" cy="225413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8969">
            <a:off x="14182347" y="-4375274"/>
            <a:ext cx="8211306" cy="8301872"/>
          </a:xfrm>
          <a:prstGeom prst="rect">
            <a:avLst/>
          </a:prstGeom>
        </p:spPr>
      </p:pic>
      <p:sp>
        <p:nvSpPr>
          <p:cNvPr id="162818" name="Text Box 2"/>
          <p:cNvSpPr txBox="1"/>
          <p:nvPr/>
        </p:nvSpPr>
        <p:spPr>
          <a:xfrm>
            <a:off x="2192724" y="4313854"/>
            <a:ext cx="16459500" cy="2554545"/>
          </a:xfrm>
          <a:prstGeom prst="rect">
            <a:avLst/>
          </a:prstGeom>
          <a:noFill/>
          <a:ln w="9525">
            <a:noFill/>
          </a:ln>
        </p:spPr>
        <p:txBody>
          <a:bodyPr wrap="square">
            <a:spAutoFit/>
            <a:scene3d>
              <a:camera prst="orthographicFront"/>
              <a:lightRig rig="threePt" dir="t"/>
            </a:scene3d>
          </a:bodyPr>
          <a:lstStyle/>
          <a:p>
            <a:pPr marL="342900" indent="-342900" eaLnBrk="1" hangingPunct="1">
              <a:spcBef>
                <a:spcPct val="50000"/>
              </a:spcBef>
              <a:buAutoNum type="alphaLcParenR"/>
            </a:pPr>
            <a:r>
              <a:rPr lang="en-GB" altLang="en-US" sz="4000" dirty="0">
                <a:solidFill>
                  <a:schemeClr val="tx1"/>
                </a:solidFill>
                <a:effectLst>
                  <a:outerShdw blurRad="38100" dist="19050" dir="2700000" algn="tl" rotWithShape="0">
                    <a:schemeClr val="dk1">
                      <a:alpha val="40000"/>
                    </a:schemeClr>
                  </a:outerShdw>
                </a:effectLst>
                <a:latin typeface="Arial" panose="020B0604020202020204" pitchFamily="34" charset="0"/>
              </a:rPr>
              <a:t> </a:t>
            </a:r>
            <a:r>
              <a:rPr lang="en-US" altLang="en-US" sz="4000" dirty="0">
                <a:solidFill>
                  <a:schemeClr val="tx1"/>
                </a:solidFill>
                <a:effectLst>
                  <a:outerShdw blurRad="38100" dist="19050" dir="2700000" algn="tl" rotWithShape="0">
                    <a:schemeClr val="dk1">
                      <a:alpha val="40000"/>
                    </a:schemeClr>
                  </a:outerShdw>
                </a:effectLst>
                <a:latin typeface="Arial" panose="020B0604020202020204" pitchFamily="34" charset="0"/>
              </a:rPr>
              <a:t>Xác định phần mở bài, thân bài, kết bài của bài văn trên.</a:t>
            </a:r>
          </a:p>
          <a:p>
            <a:pPr marL="342900" indent="-342900" eaLnBrk="1" hangingPunct="1">
              <a:spcBef>
                <a:spcPct val="50000"/>
              </a:spcBef>
              <a:buNone/>
            </a:pPr>
            <a:r>
              <a:rPr lang="en-US" altLang="en-US" sz="4000" dirty="0">
                <a:solidFill>
                  <a:schemeClr val="tx1"/>
                </a:solidFill>
                <a:effectLst>
                  <a:outerShdw blurRad="38100" dist="19050" dir="2700000" algn="tl" rotWithShape="0">
                    <a:schemeClr val="dk1">
                      <a:alpha val="40000"/>
                    </a:schemeClr>
                  </a:outerShdw>
                </a:effectLst>
                <a:latin typeface="Arial" panose="020B0604020202020204" pitchFamily="34" charset="0"/>
              </a:rPr>
              <a:t>b) Phần thân bài gồm có mấy đoạn? Mỗi đoạn miêu tả những gì?</a:t>
            </a:r>
          </a:p>
          <a:p>
            <a:pPr marL="342900" indent="-342900" eaLnBrk="1" hangingPunct="1">
              <a:spcBef>
                <a:spcPct val="50000"/>
              </a:spcBef>
              <a:buNone/>
            </a:pPr>
            <a:r>
              <a:rPr lang="en-US" altLang="en-US" sz="4000" dirty="0">
                <a:solidFill>
                  <a:schemeClr val="tx1"/>
                </a:solidFill>
                <a:effectLst>
                  <a:outerShdw blurRad="38100" dist="19050" dir="2700000" algn="tl" rotWithShape="0">
                    <a:schemeClr val="dk1">
                      <a:alpha val="40000"/>
                    </a:schemeClr>
                  </a:outerShdw>
                </a:effectLst>
                <a:latin typeface="Arial" panose="020B0604020202020204" pitchFamily="34" charset="0"/>
              </a:rPr>
              <a:t>c) Những câu văn in đậm có vai trò gì trong mỗi đoạn và trong cả bài?</a:t>
            </a:r>
          </a:p>
        </p:txBody>
      </p:sp>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325891" y="7277100"/>
            <a:ext cx="4114800" cy="4114800"/>
          </a:xfrm>
          <a:prstGeom prst="rect">
            <a:avLst/>
          </a:prstGeom>
        </p:spPr>
      </p:pic>
      <p:sp>
        <p:nvSpPr>
          <p:cNvPr id="11" name="Oval 10">
            <a:extLst>
              <a:ext uri="{FF2B5EF4-FFF2-40B4-BE49-F238E27FC236}">
                <a16:creationId xmlns:a16="http://schemas.microsoft.com/office/drawing/2014/main" xmlns="" id="{D981C191-13F4-4B31-B4F2-F7CCB91B8B92}"/>
              </a:ext>
            </a:extLst>
          </p:cNvPr>
          <p:cNvSpPr>
            <a:spLocks noChangeAspect="1"/>
          </p:cNvSpPr>
          <p:nvPr/>
        </p:nvSpPr>
        <p:spPr>
          <a:xfrm>
            <a:off x="0" y="0"/>
            <a:ext cx="1295400" cy="1143000"/>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162818"/>
                                        </p:tgtEl>
                                        <p:attrNameLst>
                                          <p:attrName>style.visibility</p:attrName>
                                        </p:attrNameLst>
                                      </p:cBhvr>
                                      <p:to>
                                        <p:strVal val="visible"/>
                                      </p:to>
                                    </p:set>
                                    <p:animEffect transition="in" filter="barn(inVertical)">
                                      <p:cBhvr>
                                        <p:cTn id="12" dur="500"/>
                                        <p:tgtEl>
                                          <p:spTgt spid="16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1"/>
      <p:bldP spid="162818"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82000" y="1181100"/>
            <a:ext cx="9923780" cy="2400935"/>
          </a:xfrm>
          <a:prstGeom prst="rect">
            <a:avLst/>
          </a:prstGeom>
        </p:spPr>
      </p:pic>
      <p:pic>
        <p:nvPicPr>
          <p:cNvPr id="12"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715000" y="3423920"/>
            <a:ext cx="12502515" cy="2400935"/>
          </a:xfrm>
          <a:prstGeom prst="rect">
            <a:avLst/>
          </a:prstGeom>
        </p:spPr>
      </p:pic>
      <p:pic>
        <p:nvPicPr>
          <p:cNvPr id="13"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649200" y="5862955"/>
            <a:ext cx="5321300" cy="2400935"/>
          </a:xfrm>
          <a:prstGeom prst="rect">
            <a:avLst/>
          </a:prstGeom>
        </p:spPr>
      </p:pic>
      <p:sp>
        <p:nvSpPr>
          <p:cNvPr id="16" name="Text Box 15"/>
          <p:cNvSpPr txBox="1"/>
          <p:nvPr/>
        </p:nvSpPr>
        <p:spPr>
          <a:xfrm>
            <a:off x="411797" y="297180"/>
            <a:ext cx="16187814" cy="830997"/>
          </a:xfrm>
          <a:prstGeom prst="rect">
            <a:avLst/>
          </a:prstGeom>
          <a:noFill/>
        </p:spPr>
        <p:txBody>
          <a:bodyPr wrap="square" rtlCol="0" anchor="t">
            <a:spAutoFit/>
            <a:scene3d>
              <a:camera prst="orthographicFront"/>
              <a:lightRig rig="threePt" dir="t"/>
            </a:scene3d>
          </a:bodyPr>
          <a:lstStyle/>
          <a:p>
            <a:pPr marL="342900" indent="-342900" eaLnBrk="1" hangingPunct="1">
              <a:spcBef>
                <a:spcPct val="50000"/>
              </a:spcBef>
              <a:buAutoNum type="alphaLcParenR"/>
            </a:pPr>
            <a:r>
              <a:rPr lang="en-GB" altLang="en-US" sz="4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en-US" sz="4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Xác định phần mở bài, thân bài, kết bài của bài văn trên.</a:t>
            </a:r>
          </a:p>
        </p:txBody>
      </p:sp>
      <p:pic>
        <p:nvPicPr>
          <p:cNvPr id="19" name="Picture 18"/>
          <p:cNvPicPr>
            <a:picLocks noChangeAspect="1"/>
          </p:cNvPicPr>
          <p:nvPr/>
        </p:nvPicPr>
        <p:blipFill>
          <a:blip r:embed="rId4"/>
          <a:stretch>
            <a:fillRect/>
          </a:stretch>
        </p:blipFill>
        <p:spPr>
          <a:xfrm>
            <a:off x="9448800" y="2019300"/>
            <a:ext cx="8153400" cy="771525"/>
          </a:xfrm>
          <a:prstGeom prst="rect">
            <a:avLst/>
          </a:prstGeom>
        </p:spPr>
      </p:pic>
      <p:pic>
        <p:nvPicPr>
          <p:cNvPr id="20" name="Picture 19"/>
          <p:cNvPicPr>
            <a:picLocks noChangeAspect="1"/>
          </p:cNvPicPr>
          <p:nvPr/>
        </p:nvPicPr>
        <p:blipFill>
          <a:blip r:embed="rId5"/>
          <a:stretch>
            <a:fillRect/>
          </a:stretch>
        </p:blipFill>
        <p:spPr>
          <a:xfrm>
            <a:off x="6517958" y="4170362"/>
            <a:ext cx="11934825" cy="771525"/>
          </a:xfrm>
          <a:prstGeom prst="rect">
            <a:avLst/>
          </a:prstGeom>
        </p:spPr>
      </p:pic>
      <p:pic>
        <p:nvPicPr>
          <p:cNvPr id="21" name="Picture 20"/>
          <p:cNvPicPr>
            <a:picLocks noChangeAspect="1"/>
          </p:cNvPicPr>
          <p:nvPr/>
        </p:nvPicPr>
        <p:blipFill>
          <a:blip r:embed="rId6"/>
          <a:stretch>
            <a:fillRect/>
          </a:stretch>
        </p:blipFill>
        <p:spPr>
          <a:xfrm>
            <a:off x="13792200" y="6457950"/>
            <a:ext cx="5945534" cy="1009619"/>
          </a:xfrm>
          <a:prstGeom prst="rect">
            <a:avLst/>
          </a:prstGeom>
        </p:spPr>
      </p:pic>
      <p:pic>
        <p:nvPicPr>
          <p:cNvPr id="23"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4208638">
            <a:off x="17251980" y="-1096841"/>
            <a:ext cx="2072039" cy="2841949"/>
          </a:xfrm>
          <a:prstGeom prst="rect">
            <a:avLst/>
          </a:prstGeom>
        </p:spPr>
      </p:pic>
      <p:pic>
        <p:nvPicPr>
          <p:cNvPr id="22"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58969">
            <a:off x="-5039656" y="7413923"/>
            <a:ext cx="8211306" cy="8301872"/>
          </a:xfrm>
          <a:prstGeom prst="rect">
            <a:avLst/>
          </a:prstGeom>
        </p:spPr>
      </p:pic>
      <p:pic>
        <p:nvPicPr>
          <p:cNvPr id="2" name="Picture 1"/>
          <p:cNvPicPr>
            <a:picLocks noChangeAspect="1"/>
          </p:cNvPicPr>
          <p:nvPr/>
        </p:nvPicPr>
        <p:blipFill>
          <a:blip r:embed="rId10"/>
          <a:stretch>
            <a:fillRect/>
          </a:stretch>
        </p:blipFill>
        <p:spPr>
          <a:xfrm>
            <a:off x="4648200" y="1257300"/>
            <a:ext cx="4029075" cy="2095500"/>
          </a:xfrm>
          <a:prstGeom prst="rect">
            <a:avLst/>
          </a:prstGeom>
        </p:spPr>
      </p:pic>
      <p:pic>
        <p:nvPicPr>
          <p:cNvPr id="3" name="Picture 2"/>
          <p:cNvPicPr>
            <a:picLocks noChangeAspect="1"/>
          </p:cNvPicPr>
          <p:nvPr/>
        </p:nvPicPr>
        <p:blipFill>
          <a:blip r:embed="rId11"/>
          <a:stretch>
            <a:fillRect/>
          </a:stretch>
        </p:blipFill>
        <p:spPr>
          <a:xfrm>
            <a:off x="2133600" y="3637280"/>
            <a:ext cx="4619625" cy="2095500"/>
          </a:xfrm>
          <a:prstGeom prst="rect">
            <a:avLst/>
          </a:prstGeom>
        </p:spPr>
      </p:pic>
      <p:pic>
        <p:nvPicPr>
          <p:cNvPr id="4" name="Picture 3"/>
          <p:cNvPicPr>
            <a:picLocks noChangeAspect="1"/>
          </p:cNvPicPr>
          <p:nvPr/>
        </p:nvPicPr>
        <p:blipFill>
          <a:blip r:embed="rId12"/>
          <a:stretch>
            <a:fillRect/>
          </a:stretch>
        </p:blipFill>
        <p:spPr>
          <a:xfrm>
            <a:off x="9677400" y="5974715"/>
            <a:ext cx="4010025" cy="2095500"/>
          </a:xfrm>
          <a:prstGeom prst="rect">
            <a:avLst/>
          </a:prstGeom>
        </p:spPr>
      </p:pic>
      <p:pic>
        <p:nvPicPr>
          <p:cNvPr id="30" name="Picture 5"/>
          <p:cNvPicPr>
            <a:picLocks noChangeAspect="1"/>
          </p:cNvPicPr>
          <p:nvPr/>
        </p:nvPicPr>
        <p:blipFill>
          <a:blip r:embed="rId13"/>
          <a:srcRect/>
          <a:stretch>
            <a:fillRect/>
          </a:stretch>
        </p:blipFill>
        <p:spPr>
          <a:xfrm>
            <a:off x="413448" y="5756822"/>
            <a:ext cx="6481445" cy="4248524"/>
          </a:xfrm>
          <a:prstGeom prst="rect">
            <a:avLst/>
          </a:prstGeom>
        </p:spPr>
      </p:pic>
      <p:sp>
        <p:nvSpPr>
          <p:cNvPr id="15" name="Oval 14">
            <a:extLst>
              <a:ext uri="{FF2B5EF4-FFF2-40B4-BE49-F238E27FC236}">
                <a16:creationId xmlns:a16="http://schemas.microsoft.com/office/drawing/2014/main" xmlns="" id="{D92C0A13-16A8-423C-9976-59F10900E851}"/>
              </a:ext>
            </a:extLst>
          </p:cNvPr>
          <p:cNvSpPr>
            <a:spLocks noChangeAspect="1"/>
          </p:cNvSpPr>
          <p:nvPr/>
        </p:nvSpPr>
        <p:spPr>
          <a:xfrm>
            <a:off x="0" y="0"/>
            <a:ext cx="1295400" cy="1143000"/>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par>
                                <p:cTn id="55" presetID="16" presetClass="entr" presetSubtype="21"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D1592E24-8C71-4B3B-970E-D1084A467FD7}"/>
              </a:ext>
            </a:extLst>
          </p:cNvPr>
          <p:cNvSpPr>
            <a:spLocks noChangeAspect="1"/>
          </p:cNvSpPr>
          <p:nvPr/>
        </p:nvSpPr>
        <p:spPr>
          <a:xfrm>
            <a:off x="0" y="0"/>
            <a:ext cx="1295400" cy="1143000"/>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7251980" y="-1096841"/>
            <a:ext cx="2072039" cy="2841949"/>
          </a:xfrm>
          <a:prstGeom prst="rect">
            <a:avLst/>
          </a:prstGeom>
        </p:spPr>
      </p:pic>
      <p:sp>
        <p:nvSpPr>
          <p:cNvPr id="16" name="Text Box 15"/>
          <p:cNvSpPr txBox="1"/>
          <p:nvPr/>
        </p:nvSpPr>
        <p:spPr>
          <a:xfrm>
            <a:off x="762000" y="342900"/>
            <a:ext cx="16951325" cy="769441"/>
          </a:xfrm>
          <a:prstGeom prst="rect">
            <a:avLst/>
          </a:prstGeom>
          <a:noFill/>
        </p:spPr>
        <p:txBody>
          <a:bodyPr wrap="square" rtlCol="0" anchor="t">
            <a:spAutoFit/>
            <a:scene3d>
              <a:camera prst="orthographicFront"/>
              <a:lightRig rig="threePt" dir="t"/>
            </a:scene3d>
          </a:bodyPr>
          <a:lstStyle/>
          <a:p>
            <a:pPr indent="0" eaLnBrk="1" hangingPunct="1">
              <a:spcBef>
                <a:spcPct val="50000"/>
              </a:spcBef>
              <a:buNone/>
            </a:pPr>
            <a:r>
              <a:rPr lang="en-US" altLang="en-US"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b) Phần thân bài gồm có mấy đoạn? Mỗi đoạn miêu tả những gì?</a:t>
            </a:r>
          </a:p>
        </p:txBody>
      </p:sp>
      <p:pic>
        <p:nvPicPr>
          <p:cNvPr id="22"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058969">
            <a:off x="-5503268" y="5910988"/>
            <a:ext cx="8211306" cy="830187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85800" y="4686935"/>
            <a:ext cx="5547360" cy="5598795"/>
          </a:xfrm>
          <a:prstGeom prst="rect">
            <a:avLst/>
          </a:prstGeom>
        </p:spPr>
      </p:pic>
      <p:pic>
        <p:nvPicPr>
          <p:cNvPr id="2"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819900" y="4686935"/>
            <a:ext cx="5547360" cy="5598795"/>
          </a:xfrm>
          <a:prstGeom prst="rect">
            <a:avLst/>
          </a:prstGeom>
        </p:spPr>
      </p:pic>
      <p:pic>
        <p:nvPicPr>
          <p:cNvPr id="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611100" y="4686935"/>
            <a:ext cx="5547360" cy="5598795"/>
          </a:xfrm>
          <a:prstGeom prst="rect">
            <a:avLst/>
          </a:prstGeom>
        </p:spPr>
      </p:pic>
      <p:sp>
        <p:nvSpPr>
          <p:cNvPr id="4" name="Text Box 3"/>
          <p:cNvSpPr txBox="1"/>
          <p:nvPr/>
        </p:nvSpPr>
        <p:spPr>
          <a:xfrm>
            <a:off x="13716000" y="6438900"/>
            <a:ext cx="3701415" cy="2306955"/>
          </a:xfrm>
          <a:prstGeom prst="rect">
            <a:avLst/>
          </a:prstGeom>
          <a:noFill/>
        </p:spPr>
        <p:txBody>
          <a:bodyPr wrap="square" rtlCol="0" anchor="t">
            <a:spAutoFit/>
          </a:bodyPr>
          <a:lstStyle/>
          <a:p>
            <a:r>
              <a:rPr lang="en-GB" altLang="en-US" sz="4800">
                <a:solidFill>
                  <a:srgbClr val="FF0000"/>
                </a:solidFill>
                <a:latin typeface="SVN-Shintia Script" panose="02000804000000020003" charset="0"/>
                <a:cs typeface="SVN-Shintia Script" panose="02000804000000020003" charset="0"/>
              </a:rPr>
              <a:t>Tả sự kì vĩ của thiên nhiên Hạ Long  </a:t>
            </a:r>
          </a:p>
        </p:txBody>
      </p:sp>
      <p:sp>
        <p:nvSpPr>
          <p:cNvPr id="5" name="Text Box 4"/>
          <p:cNvSpPr txBox="1"/>
          <p:nvPr/>
        </p:nvSpPr>
        <p:spPr>
          <a:xfrm>
            <a:off x="1828800" y="6210300"/>
            <a:ext cx="3427095" cy="2306955"/>
          </a:xfrm>
          <a:prstGeom prst="rect">
            <a:avLst/>
          </a:prstGeom>
          <a:noFill/>
        </p:spPr>
        <p:txBody>
          <a:bodyPr wrap="square" rtlCol="0" anchor="t">
            <a:spAutoFit/>
          </a:bodyPr>
          <a:lstStyle/>
          <a:p>
            <a:r>
              <a:rPr lang="en-GB" altLang="en-US" sz="4800">
                <a:solidFill>
                  <a:srgbClr val="FF0000"/>
                </a:solidFill>
                <a:latin typeface="SVN-Shintia Script" panose="02000804000000020003" charset="0"/>
                <a:cs typeface="SVN-Shintia Script" panose="02000804000000020003" charset="0"/>
              </a:rPr>
              <a:t>Tả vẻ duyên dáng của thiên nhiên Hạ Long   </a:t>
            </a:r>
          </a:p>
        </p:txBody>
      </p:sp>
      <p:sp>
        <p:nvSpPr>
          <p:cNvPr id="7" name="Text Box 6"/>
          <p:cNvSpPr txBox="1"/>
          <p:nvPr/>
        </p:nvSpPr>
        <p:spPr>
          <a:xfrm>
            <a:off x="7933055" y="5600700"/>
            <a:ext cx="3321685" cy="3784600"/>
          </a:xfrm>
          <a:prstGeom prst="rect">
            <a:avLst/>
          </a:prstGeom>
          <a:noFill/>
        </p:spPr>
        <p:txBody>
          <a:bodyPr wrap="square" rtlCol="0" anchor="t">
            <a:spAutoFit/>
          </a:bodyPr>
          <a:lstStyle/>
          <a:p>
            <a:r>
              <a:rPr lang="en-GB" altLang="en-US" sz="4800">
                <a:solidFill>
                  <a:srgbClr val="FF0000"/>
                </a:solidFill>
                <a:latin typeface="SVN-Shintia Script" panose="02000804000000020003" charset="0"/>
                <a:cs typeface="SVN-Shintia Script" panose="02000804000000020003" charset="0"/>
              </a:rPr>
              <a:t>Tả những nét riêng biệt, hấp dẫn của vịnh Hạ Long qua mỗi mùa</a:t>
            </a:r>
          </a:p>
        </p:txBody>
      </p:sp>
      <p:pic>
        <p:nvPicPr>
          <p:cNvPr id="15" name="Picture 14"/>
          <p:cNvPicPr>
            <a:picLocks noChangeAspect="1"/>
          </p:cNvPicPr>
          <p:nvPr/>
        </p:nvPicPr>
        <p:blipFill>
          <a:blip r:embed="rId9"/>
          <a:stretch>
            <a:fillRect/>
          </a:stretch>
        </p:blipFill>
        <p:spPr>
          <a:xfrm>
            <a:off x="2133600" y="1562100"/>
            <a:ext cx="3457575" cy="1400175"/>
          </a:xfrm>
          <a:prstGeom prst="rect">
            <a:avLst/>
          </a:prstGeom>
        </p:spPr>
      </p:pic>
      <p:pic>
        <p:nvPicPr>
          <p:cNvPr id="17" name="Picture 16"/>
          <p:cNvPicPr>
            <a:picLocks noChangeAspect="1"/>
          </p:cNvPicPr>
          <p:nvPr/>
        </p:nvPicPr>
        <p:blipFill>
          <a:blip r:embed="rId10"/>
          <a:stretch>
            <a:fillRect/>
          </a:stretch>
        </p:blipFill>
        <p:spPr>
          <a:xfrm>
            <a:off x="7543800" y="1562100"/>
            <a:ext cx="3457575" cy="1400175"/>
          </a:xfrm>
          <a:prstGeom prst="rect">
            <a:avLst/>
          </a:prstGeom>
        </p:spPr>
      </p:pic>
      <p:pic>
        <p:nvPicPr>
          <p:cNvPr id="18" name="Picture 17"/>
          <p:cNvPicPr>
            <a:picLocks noChangeAspect="1"/>
          </p:cNvPicPr>
          <p:nvPr/>
        </p:nvPicPr>
        <p:blipFill>
          <a:blip r:embed="rId11"/>
          <a:stretch>
            <a:fillRect/>
          </a:stretch>
        </p:blipFill>
        <p:spPr>
          <a:xfrm>
            <a:off x="12801600" y="1562100"/>
            <a:ext cx="3457575" cy="1400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 0 L 0.617986 0.161605 " pathEditMode="relative" rAng="0" ptsTypes="">
                                      <p:cBhvr>
                                        <p:cTn id="42" dur="2000" fill="hold"/>
                                        <p:tgtEl>
                                          <p:spTgt spid="15"/>
                                        </p:tgtEl>
                                        <p:attrNameLst>
                                          <p:attrName>ppt_x</p:attrName>
                                          <p:attrName>ppt_y</p:attrName>
                                        </p:attrNameLst>
                                      </p:cBhvr>
                                      <p:rCtr x="30100" y="8100"/>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 0 L -0.294514 0.169012 " pathEditMode="relative" rAng="0" ptsTypes="">
                                      <p:cBhvr>
                                        <p:cTn id="46" dur="2000" fill="hold"/>
                                        <p:tgtEl>
                                          <p:spTgt spid="17"/>
                                        </p:tgtEl>
                                        <p:attrNameLst>
                                          <p:attrName>ppt_x</p:attrName>
                                          <p:attrName>ppt_y</p:attrName>
                                        </p:attrNameLst>
                                      </p:cBhvr>
                                      <p:rCtr x="-13900" y="8900"/>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 0 L -0.261181 0.17642 " pathEditMode="relative" rAng="0" ptsTypes="">
                                      <p:cBhvr>
                                        <p:cTn id="50" dur="2000" fill="hold"/>
                                        <p:tgtEl>
                                          <p:spTgt spid="18"/>
                                        </p:tgtEl>
                                        <p:attrNameLst>
                                          <p:attrName>ppt_x</p:attrName>
                                          <p:attrName>ppt_y</p:attrName>
                                        </p:attrNameLst>
                                      </p:cBhvr>
                                      <p:rCtr x="-13100" y="9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4" grpId="1"/>
      <p:bldP spid="5" grpId="0"/>
      <p:bldP spid="5"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 name="Text Box 15"/>
          <p:cNvSpPr txBox="1"/>
          <p:nvPr/>
        </p:nvSpPr>
        <p:spPr>
          <a:xfrm>
            <a:off x="1600200" y="895846"/>
            <a:ext cx="14662505" cy="2677656"/>
          </a:xfrm>
          <a:prstGeom prst="rect">
            <a:avLst/>
          </a:prstGeom>
          <a:noFill/>
        </p:spPr>
        <p:txBody>
          <a:bodyPr wrap="square" rtlCol="0" anchor="t">
            <a:spAutoFit/>
            <a:scene3d>
              <a:camera prst="orthographicFront"/>
              <a:lightRig rig="threePt" dir="t"/>
            </a:scene3d>
          </a:bodyPr>
          <a:lstStyle/>
          <a:p>
            <a:pPr indent="0" algn="just" eaLnBrk="1" hangingPunct="1">
              <a:spcBef>
                <a:spcPct val="50000"/>
              </a:spcBef>
              <a:buNone/>
            </a:pPr>
            <a:r>
              <a:rPr lang="en-US" altLang="en-US" sz="4800" b="1" dirty="0">
                <a:solidFill>
                  <a:srgbClr val="00B0F0"/>
                </a:solidFill>
                <a:latin typeface="Arial" panose="020B0604020202020204" pitchFamily="34" charset="0"/>
                <a:sym typeface="+mn-ea"/>
              </a:rPr>
              <a:t>c) Những câu văn in đậm có vai trò gì trong mỗi đoạn và trong cả bài?</a:t>
            </a:r>
            <a:endParaRPr lang="en-US" altLang="en-US" sz="4800" b="1" dirty="0">
              <a:solidFill>
                <a:srgbClr val="00B0F0"/>
              </a:solidFill>
              <a:latin typeface="Arial" panose="020B0604020202020204" pitchFamily="34" charset="0"/>
            </a:endParaRPr>
          </a:p>
          <a:p>
            <a:pPr indent="0" algn="just" eaLnBrk="1" hangingPunct="1">
              <a:spcBef>
                <a:spcPct val="50000"/>
              </a:spcBef>
              <a:buNone/>
            </a:pPr>
            <a:endParaRPr lang="en-GB" altLang="en-US" sz="4800" b="1" dirty="0">
              <a:solidFill>
                <a:srgbClr val="00B0F0"/>
              </a:solidFill>
              <a:effectLst>
                <a:outerShdw blurRad="38100" dist="19050" dir="2700000" algn="tl" rotWithShape="0">
                  <a:schemeClr val="dk1">
                    <a:alpha val="40000"/>
                  </a:schemeClr>
                </a:outerShdw>
              </a:effectLst>
              <a:latin typeface="Arial" panose="020B0604020202020204" pitchFamily="34" charset="0"/>
              <a:sym typeface="+mn-ea"/>
            </a:endParaRPr>
          </a:p>
        </p:txBody>
      </p:sp>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58969">
            <a:off x="-4991396" y="7403763"/>
            <a:ext cx="8211306" cy="8301872"/>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7251980" y="-1096841"/>
            <a:ext cx="2072039" cy="284194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0200" y="2416537"/>
            <a:ext cx="7646035" cy="74831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448800" y="2514970"/>
            <a:ext cx="7467600" cy="7308480"/>
          </a:xfrm>
          <a:prstGeom prst="rect">
            <a:avLst/>
          </a:prstGeom>
        </p:spPr>
      </p:pic>
      <p:sp>
        <p:nvSpPr>
          <p:cNvPr id="10" name="Text Box 9"/>
          <p:cNvSpPr txBox="1"/>
          <p:nvPr/>
        </p:nvSpPr>
        <p:spPr>
          <a:xfrm>
            <a:off x="2877024" y="4583057"/>
            <a:ext cx="5538632" cy="3170099"/>
          </a:xfrm>
          <a:prstGeom prst="rect">
            <a:avLst/>
          </a:prstGeom>
          <a:noFill/>
        </p:spPr>
        <p:txBody>
          <a:bodyPr wrap="square" rtlCol="0" anchor="t">
            <a:spAutoFit/>
          </a:bodyPr>
          <a:lstStyle/>
          <a:p>
            <a:pPr algn="ctr"/>
            <a:r>
              <a:rPr lang="en-GB" altLang="en-US" sz="5000" b="1">
                <a:solidFill>
                  <a:srgbClr val="FF0000"/>
                </a:solidFill>
                <a:effectLst>
                  <a:outerShdw blurRad="38100" dist="19050" dir="2700000" algn="tl" rotWithShape="0">
                    <a:schemeClr val="dk1">
                      <a:alpha val="40000"/>
                    </a:schemeClr>
                  </a:outerShdw>
                </a:effectLst>
              </a:rPr>
              <a:t>Trong đoạn</a:t>
            </a:r>
          </a:p>
          <a:p>
            <a:pPr algn="ctr"/>
            <a:r>
              <a:rPr lang="en-GB" altLang="en-US" sz="5000">
                <a:solidFill>
                  <a:sysClr val="windowText" lastClr="000000"/>
                </a:solidFill>
                <a:effectLst>
                  <a:outerShdw blurRad="38100" dist="19050" dir="2700000" algn="tl" rotWithShape="0">
                    <a:schemeClr val="dk1">
                      <a:alpha val="40000"/>
                    </a:schemeClr>
                  </a:outerShdw>
                </a:effectLst>
              </a:rPr>
              <a:t>câu mở đầu mỗi đoạn nêu ý bao trùm của đoạn</a:t>
            </a:r>
          </a:p>
        </p:txBody>
      </p:sp>
      <p:sp>
        <p:nvSpPr>
          <p:cNvPr id="11" name="Text Box 10"/>
          <p:cNvSpPr txBox="1"/>
          <p:nvPr/>
        </p:nvSpPr>
        <p:spPr>
          <a:xfrm>
            <a:off x="10591800" y="4802635"/>
            <a:ext cx="5321207" cy="3170099"/>
          </a:xfrm>
          <a:prstGeom prst="rect">
            <a:avLst/>
          </a:prstGeom>
          <a:noFill/>
        </p:spPr>
        <p:txBody>
          <a:bodyPr wrap="square" rtlCol="0" anchor="t">
            <a:spAutoFit/>
          </a:bodyPr>
          <a:lstStyle/>
          <a:p>
            <a:pPr algn="ctr">
              <a:buClrTx/>
              <a:buSzTx/>
              <a:buFontTx/>
            </a:pPr>
            <a:r>
              <a:rPr lang="en-GB" altLang="en-US" sz="5000" b="1">
                <a:solidFill>
                  <a:srgbClr val="FF0000"/>
                </a:solidFill>
                <a:effectLst>
                  <a:outerShdw blurRad="38100" dist="19050" dir="2700000" algn="tl" rotWithShape="0">
                    <a:schemeClr val="dk1">
                      <a:alpha val="40000"/>
                    </a:schemeClr>
                  </a:outerShdw>
                </a:effectLst>
              </a:rPr>
              <a:t>Trong cả bài</a:t>
            </a:r>
          </a:p>
          <a:p>
            <a:pPr algn="ctr">
              <a:buClrTx/>
              <a:buSzTx/>
              <a:buFontTx/>
            </a:pPr>
            <a:r>
              <a:rPr lang="en-GB" altLang="en-US" sz="5000">
                <a:solidFill>
                  <a:srgbClr val="FF0000"/>
                </a:solidFill>
                <a:effectLst>
                  <a:outerShdw blurRad="38100" dist="19050" dir="2700000" algn="tl" rotWithShape="0">
                    <a:schemeClr val="dk1">
                      <a:alpha val="40000"/>
                    </a:schemeClr>
                  </a:outerShdw>
                </a:effectLst>
              </a:rPr>
              <a:t> </a:t>
            </a:r>
            <a:r>
              <a:rPr lang="en-GB" altLang="en-US" sz="5000">
                <a:solidFill>
                  <a:sysClr val="windowText" lastClr="000000"/>
                </a:solidFill>
                <a:effectLst>
                  <a:outerShdw blurRad="38100" dist="19050" dir="2700000" algn="tl" rotWithShape="0">
                    <a:schemeClr val="dk1">
                      <a:alpha val="40000"/>
                    </a:schemeClr>
                  </a:outerShdw>
                </a:effectLst>
              </a:rPr>
              <a:t>chuyển đoạn, nối kết các đoạn văn với nhau</a:t>
            </a:r>
          </a:p>
        </p:txBody>
      </p:sp>
      <p:sp>
        <p:nvSpPr>
          <p:cNvPr id="12" name="Oval 11">
            <a:extLst>
              <a:ext uri="{FF2B5EF4-FFF2-40B4-BE49-F238E27FC236}">
                <a16:creationId xmlns:a16="http://schemas.microsoft.com/office/drawing/2014/main" xmlns="" id="{AEF12C02-4966-4F58-A34E-BC9687555D6F}"/>
              </a:ext>
            </a:extLst>
          </p:cNvPr>
          <p:cNvSpPr>
            <a:spLocks noChangeAspect="1"/>
          </p:cNvSpPr>
          <p:nvPr/>
        </p:nvSpPr>
        <p:spPr>
          <a:xfrm>
            <a:off x="0" y="0"/>
            <a:ext cx="1295400" cy="1143000"/>
          </a:xfrm>
          <a:prstGeom prst="ellipse">
            <a:avLst/>
          </a:prstGeom>
          <a:blipFill dpi="0" rotWithShape="0">
            <a:blip r:embed="rId7"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0"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E8F258F-41C9-4E0E-92AF-23036A199859}"/>
              </a:ext>
            </a:extLst>
          </p:cNvPr>
          <p:cNvSpPr>
            <a:spLocks noChangeAspect="1"/>
          </p:cNvSpPr>
          <p:nvPr>
            <p:custDataLst>
              <p:tags r:id="rId1"/>
            </p:custDataLst>
          </p:nvPr>
        </p:nvSpPr>
        <p:spPr>
          <a:xfrm>
            <a:off x="0" y="0"/>
            <a:ext cx="18288000" cy="10287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842578" y="5647135"/>
            <a:ext cx="19973156" cy="2023063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0430">
            <a:off x="480695" y="1666240"/>
            <a:ext cx="17392015" cy="6844665"/>
          </a:xfrm>
          <a:prstGeom prst="rect">
            <a:avLst/>
          </a:prstGeom>
        </p:spPr>
      </p:pic>
      <p:sp>
        <p:nvSpPr>
          <p:cNvPr id="4" name="TextBox 4"/>
          <p:cNvSpPr txBox="1"/>
          <p:nvPr/>
        </p:nvSpPr>
        <p:spPr>
          <a:xfrm>
            <a:off x="3505200" y="4101447"/>
            <a:ext cx="13258800" cy="1846659"/>
          </a:xfrm>
          <a:prstGeom prst="rect">
            <a:avLst/>
          </a:prstGeom>
        </p:spPr>
        <p:txBody>
          <a:bodyPr wrap="square" lIns="0" tIns="0" rIns="0" bIns="0" rtlCol="0" anchor="t">
            <a:spAutoFit/>
          </a:bodyPr>
          <a:lstStyle/>
          <a:p>
            <a:pPr marL="342900" indent="-342900" algn="just" eaLnBrk="1" hangingPunct="1">
              <a:spcBef>
                <a:spcPct val="50000"/>
              </a:spcBef>
              <a:buNone/>
            </a:pPr>
            <a:r>
              <a:rPr lang="en-US" altLang="en-US" sz="4000" b="1" dirty="0">
                <a:solidFill>
                  <a:srgbClr val="FF3300"/>
                </a:solidFill>
                <a:latin typeface="Arial" panose="020B0604020202020204" pitchFamily="34" charset="0"/>
                <a:sym typeface="+mn-ea"/>
              </a:rPr>
              <a:t>Bài </a:t>
            </a:r>
            <a:r>
              <a:rPr lang="en-GB" altLang="en-US" sz="4000" b="1" dirty="0">
                <a:solidFill>
                  <a:srgbClr val="FF3300"/>
                </a:solidFill>
                <a:latin typeface="Arial" panose="020B0604020202020204" pitchFamily="34" charset="0"/>
                <a:sym typeface="+mn-ea"/>
              </a:rPr>
              <a:t>2</a:t>
            </a:r>
            <a:r>
              <a:rPr lang="en-US" altLang="en-US" sz="4000" b="1" dirty="0">
                <a:solidFill>
                  <a:srgbClr val="FF3300"/>
                </a:solidFill>
                <a:latin typeface="Arial" panose="020B0604020202020204" pitchFamily="34" charset="0"/>
                <a:sym typeface="+mn-ea"/>
              </a:rPr>
              <a:t>:</a:t>
            </a:r>
            <a:r>
              <a:rPr lang="en-US" altLang="en-US" sz="4000" b="1" dirty="0">
                <a:latin typeface="Arial" panose="020B0604020202020204" pitchFamily="34" charset="0"/>
                <a:sym typeface="+mn-ea"/>
              </a:rPr>
              <a:t> </a:t>
            </a:r>
            <a:r>
              <a:rPr lang="en-GB" altLang="en-US" sz="4000" b="1" dirty="0">
                <a:latin typeface="Arial" panose="020B0604020202020204" pitchFamily="34" charset="0"/>
                <a:sym typeface="+mn-ea"/>
              </a:rPr>
              <a:t>Dưới đây là phần thân bài của một bài văn tả cảnh Tây Nguyên. Em hãy lựa chọn câu mở đoạn thích hợp nhất từ những câu cho sẵn dưới mỗi đoạn</a:t>
            </a:r>
            <a:endParaRPr lang="en-GB" altLang="en-US" sz="4000" b="1" dirty="0">
              <a:solidFill>
                <a:srgbClr val="1D4677"/>
              </a:solidFill>
              <a:latin typeface="Arial" panose="020B0604020202020204" pitchFamily="34" charset="0"/>
              <a:sym typeface="+mn-ea"/>
            </a:endParaRPr>
          </a:p>
        </p:txBody>
      </p:sp>
      <p:pic>
        <p:nvPicPr>
          <p:cNvPr id="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6500" y="6667377"/>
            <a:ext cx="1977816" cy="156427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063427" y="1248192"/>
            <a:ext cx="1950855" cy="225413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6058969">
            <a:off x="14182347" y="-4375274"/>
            <a:ext cx="8211306" cy="8301872"/>
          </a:xfrm>
          <a:prstGeom prst="rect">
            <a:avLst/>
          </a:prstGeom>
        </p:spPr>
      </p:pic>
      <p:sp>
        <p:nvSpPr>
          <p:cNvPr id="10" name="Oval 9">
            <a:extLst>
              <a:ext uri="{FF2B5EF4-FFF2-40B4-BE49-F238E27FC236}">
                <a16:creationId xmlns:a16="http://schemas.microsoft.com/office/drawing/2014/main" xmlns="" id="{F69770B6-7BC9-4006-8498-F1AB8CF310A2}"/>
              </a:ext>
            </a:extLst>
          </p:cNvPr>
          <p:cNvSpPr>
            <a:spLocks noChangeAspect="1"/>
          </p:cNvSpPr>
          <p:nvPr/>
        </p:nvSpPr>
        <p:spPr>
          <a:xfrm>
            <a:off x="0" y="0"/>
            <a:ext cx="1295400" cy="1143000"/>
          </a:xfrm>
          <a:prstGeom prst="ellipse">
            <a:avLst/>
          </a:prstGeom>
          <a:blipFill dpi="0" rotWithShape="0">
            <a:blip r:embed="rId9"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685800" y="4811386"/>
            <a:ext cx="16126460" cy="4419600"/>
          </a:xfrm>
          <a:prstGeom prst="rect">
            <a:avLst/>
          </a:prstGeom>
          <a:noFill/>
          <a:ln w="9525">
            <a:noFill/>
          </a:ln>
        </p:spPr>
        <p:txBody>
          <a:bodyPr wrap="square">
            <a:spAutoFit/>
          </a:bodyPr>
          <a:lstStyle/>
          <a:p>
            <a:pPr marL="342900" indent="-342900" algn="l" eaLnBrk="1" hangingPunct="1">
              <a:lnSpc>
                <a:spcPct val="100000"/>
              </a:lnSpc>
              <a:spcBef>
                <a:spcPts val="50"/>
              </a:spcBef>
              <a:spcAft>
                <a:spcPts val="0"/>
              </a:spcAft>
            </a:pPr>
            <a:r>
              <a:rPr lang="en-GB" altLang="en-US" sz="4000" b="1" dirty="0">
                <a:solidFill>
                  <a:srgbClr val="0066CC"/>
                </a:solidFill>
                <a:latin typeface="Arial" panose="020B0604020202020204" pitchFamily="34" charset="0"/>
              </a:rPr>
              <a:t>                                                  </a:t>
            </a:r>
            <a:endParaRPr lang="en-US" altLang="en-US" sz="4000" b="1" dirty="0">
              <a:solidFill>
                <a:srgbClr val="0066CC"/>
              </a:solidFill>
              <a:latin typeface="Arial" panose="020B0604020202020204" pitchFamily="34" charset="0"/>
            </a:endParaRPr>
          </a:p>
          <a:p>
            <a:pPr marL="342900" indent="-342900" algn="l" eaLnBrk="1" hangingPunct="1">
              <a:lnSpc>
                <a:spcPct val="100000"/>
              </a:lnSpc>
              <a:spcBef>
                <a:spcPts val="50"/>
              </a:spcBef>
              <a:spcAft>
                <a:spcPts val="0"/>
              </a:spcAft>
            </a:pPr>
            <a:endParaRPr lang="en-US" altLang="en-US" sz="4000" b="1" dirty="0">
              <a:solidFill>
                <a:srgbClr val="0066CC"/>
              </a:solidFill>
              <a:latin typeface="Arial" panose="020B0604020202020204" pitchFamily="34" charset="0"/>
            </a:endParaRPr>
          </a:p>
          <a:p>
            <a:pPr marL="342900" indent="72390" algn="just" eaLnBrk="1" hangingPunct="1">
              <a:lnSpc>
                <a:spcPct val="100000"/>
              </a:lnSpc>
              <a:spcBef>
                <a:spcPts val="50"/>
              </a:spcBef>
              <a:spcAft>
                <a:spcPts val="0"/>
              </a:spcAft>
              <a:buClrTx/>
              <a:buSzTx/>
              <a:buFontTx/>
            </a:pPr>
            <a:endParaRPr lang="en-US" altLang="en-US" sz="4000" dirty="0">
              <a:latin typeface="Arial" panose="020B0604020202020204" pitchFamily="34" charset="0"/>
            </a:endParaRPr>
          </a:p>
          <a:p>
            <a:pPr marL="342900" indent="72390" algn="just" eaLnBrk="1" hangingPunct="1">
              <a:lnSpc>
                <a:spcPct val="100000"/>
              </a:lnSpc>
              <a:spcBef>
                <a:spcPts val="50"/>
              </a:spcBef>
              <a:spcAft>
                <a:spcPts val="0"/>
              </a:spcAft>
              <a:buClrTx/>
              <a:buSzTx/>
              <a:buFontTx/>
            </a:pPr>
            <a:r>
              <a:rPr lang="en-US" altLang="en-US" sz="4000" dirty="0">
                <a:latin typeface="Arial" panose="020B0604020202020204" pitchFamily="34" charset="0"/>
              </a:rPr>
              <a:t>Phần phía nam của dải</a:t>
            </a:r>
            <a:r>
              <a:rPr lang="en-GB" altLang="en-US" sz="4000" dirty="0">
                <a:latin typeface="Arial" panose="020B0604020202020204" pitchFamily="34" charset="0"/>
              </a:rPr>
              <a:t> </a:t>
            </a:r>
            <a:r>
              <a:rPr lang="en-US" altLang="en-US" sz="4000" dirty="0">
                <a:latin typeface="Arial" panose="020B0604020202020204" pitchFamily="34" charset="0"/>
              </a:rPr>
              <a:t>Trường Sơn ở đây với nhiều gọn núi cao từ 2000 đến 2600 mét, quanh năm mây trắng phủ đầu. Bên những chóp núi cao là những thảm rừng dày. Có những khu rừng nguyên sinh từ bao đời nay chưa in dấu chân người.</a:t>
            </a:r>
          </a:p>
        </p:txBody>
      </p:sp>
      <p:pic>
        <p:nvPicPr>
          <p:cNvPr id="2" name="Picture 1" descr="xuong_song_cua_dong_duong_-_2__BCHR"/>
          <p:cNvPicPr>
            <a:picLocks noChangeAspect="1"/>
          </p:cNvPicPr>
          <p:nvPr/>
        </p:nvPicPr>
        <p:blipFill>
          <a:blip r:embed="rId2"/>
          <a:stretch>
            <a:fillRect/>
          </a:stretch>
        </p:blipFill>
        <p:spPr>
          <a:xfrm>
            <a:off x="76200" y="-38100"/>
            <a:ext cx="8147050" cy="4073525"/>
          </a:xfrm>
          <a:prstGeom prst="rect">
            <a:avLst/>
          </a:prstGeom>
        </p:spPr>
      </p:pic>
      <p:pic>
        <p:nvPicPr>
          <p:cNvPr id="19" name="Picture 3"/>
          <p:cNvPicPr>
            <a:picLocks noChangeAspect="1"/>
          </p:cNvPicPr>
          <p:nvPr/>
        </p:nvPicPr>
        <p:blipFill>
          <a:blip r:embed="rId3"/>
          <a:srcRect/>
          <a:stretch>
            <a:fillRect/>
          </a:stretch>
        </p:blipFill>
        <p:spPr>
          <a:xfrm>
            <a:off x="-882650" y="-1036320"/>
            <a:ext cx="9744710" cy="2096770"/>
          </a:xfrm>
          <a:prstGeom prst="rect">
            <a:avLst/>
          </a:prstGeom>
        </p:spPr>
      </p:pic>
      <p:pic>
        <p:nvPicPr>
          <p:cNvPr id="8" name="Picture 8"/>
          <p:cNvPicPr>
            <a:picLocks noChangeAspect="1"/>
          </p:cNvPicPr>
          <p:nvPr/>
        </p:nvPicPr>
        <p:blipFill>
          <a:blip r:embed="rId3"/>
          <a:srcRect/>
          <a:stretch>
            <a:fillRect/>
          </a:stretch>
        </p:blipFill>
        <p:spPr>
          <a:xfrm rot="-239065">
            <a:off x="-549910" y="3243580"/>
            <a:ext cx="8989060" cy="2072640"/>
          </a:xfrm>
          <a:prstGeom prst="rect">
            <a:avLst/>
          </a:prstGeom>
        </p:spPr>
      </p:pic>
      <p:sp>
        <p:nvSpPr>
          <p:cNvPr id="3" name="Text Box 2"/>
          <p:cNvSpPr txBox="1"/>
          <p:nvPr/>
        </p:nvSpPr>
        <p:spPr>
          <a:xfrm>
            <a:off x="1752600" y="1430884"/>
            <a:ext cx="16126460" cy="707886"/>
          </a:xfrm>
          <a:prstGeom prst="rect">
            <a:avLst/>
          </a:prstGeom>
          <a:noFill/>
        </p:spPr>
        <p:txBody>
          <a:bodyPr wrap="square" rtlCol="0" anchor="t">
            <a:spAutoFit/>
          </a:bodyPr>
          <a:lstStyle/>
          <a:p>
            <a:pPr marL="342900" indent="72390" algn="just">
              <a:spcBef>
                <a:spcPts val="50"/>
              </a:spcBef>
              <a:spcAft>
                <a:spcPts val="0"/>
              </a:spcAft>
              <a:buClrTx/>
              <a:buSzTx/>
              <a:buFontTx/>
            </a:pPr>
            <a:r>
              <a:rPr lang="en-US" altLang="en-US" sz="4000" b="1" dirty="0">
                <a:solidFill>
                  <a:srgbClr val="FF0000"/>
                </a:solidFill>
                <a:latin typeface="Arial" panose="020B0604020202020204" pitchFamily="34" charset="0"/>
                <a:sym typeface="+mn-ea"/>
              </a:rPr>
              <a:t>Tây Nguyên có núi cao chất ngất, có rừng cây đại ngàn. </a:t>
            </a:r>
          </a:p>
        </p:txBody>
      </p:sp>
      <p:pic>
        <p:nvPicPr>
          <p:cNvPr id="21"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00" y="2476500"/>
            <a:ext cx="2059940" cy="2059940"/>
          </a:xfrm>
          <a:prstGeom prst="rect">
            <a:avLst/>
          </a:prstGeom>
        </p:spPr>
      </p:pic>
      <p:pic>
        <p:nvPicPr>
          <p:cNvPr id="22"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0000">
            <a:off x="11221085" y="3758565"/>
            <a:ext cx="4645660" cy="819785"/>
          </a:xfrm>
          <a:prstGeom prst="rect">
            <a:avLst/>
          </a:prstGeom>
        </p:spPr>
      </p:pic>
      <p:pic>
        <p:nvPicPr>
          <p:cNvPr id="6" name="Picture 5"/>
          <p:cNvPicPr>
            <a:picLocks noChangeAspect="1"/>
          </p:cNvPicPr>
          <p:nvPr/>
        </p:nvPicPr>
        <p:blipFill>
          <a:blip r:embed="rId6"/>
          <a:stretch>
            <a:fillRect/>
          </a:stretch>
        </p:blipFill>
        <p:spPr>
          <a:xfrm>
            <a:off x="12801600" y="2552700"/>
            <a:ext cx="3486150" cy="1447800"/>
          </a:xfrm>
          <a:prstGeom prst="rect">
            <a:avLst/>
          </a:prstGeom>
        </p:spPr>
      </p:pic>
      <p:sp>
        <p:nvSpPr>
          <p:cNvPr id="10" name="Oval 9">
            <a:extLst>
              <a:ext uri="{FF2B5EF4-FFF2-40B4-BE49-F238E27FC236}">
                <a16:creationId xmlns:a16="http://schemas.microsoft.com/office/drawing/2014/main" xmlns="" id="{2C23E985-86C8-4CFE-82FB-553204DE47B8}"/>
              </a:ext>
            </a:extLst>
          </p:cNvPr>
          <p:cNvSpPr>
            <a:spLocks noChangeAspect="1"/>
          </p:cNvSpPr>
          <p:nvPr/>
        </p:nvSpPr>
        <p:spPr>
          <a:xfrm>
            <a:off x="16992600" y="0"/>
            <a:ext cx="1295400" cy="1143000"/>
          </a:xfrm>
          <a:prstGeom prst="ellipse">
            <a:avLst/>
          </a:prstGeom>
          <a:blipFill dpi="0" rotWithShape="0">
            <a:blip r:embed="rId7"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4866"/>
                                        </p:tgtEl>
                                        <p:attrNameLst>
                                          <p:attrName>style.visibility</p:attrName>
                                        </p:attrNameLst>
                                      </p:cBhvr>
                                      <p:to>
                                        <p:strVal val="visible"/>
                                      </p:to>
                                    </p:set>
                                    <p:animEffect transition="in" filter="randombar(horizontal)">
                                      <p:cBhvr>
                                        <p:cTn id="38" dur="500"/>
                                        <p:tgtEl>
                                          <p:spTgt spid="164866"/>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strVal val="#ppt_w+.3"/>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Effect transition="in" filter="fade">
                                      <p:cBhvr>
                                        <p:cTn id="45" dur="1000"/>
                                        <p:tgtEl>
                                          <p:spTgt spid="3"/>
                                        </p:tgtEl>
                                      </p:cBhvr>
                                    </p:animEffect>
                                  </p:childTnLst>
                                </p:cTn>
                              </p:par>
                              <p:par>
                                <p:cTn id="46" presetID="58" presetClass="path" presetSubtype="0" accel="50000" decel="50000" fill="hold" grpId="2" nodeType="withEffect">
                                  <p:stCondLst>
                                    <p:cond delay="0"/>
                                  </p:stCondLst>
                                  <p:childTnLst>
                                    <p:animMotion origin="layout" path="M -0.05868 3.20988E-6 L 0.02474 0.11512 C 0.04349 0.13919 0.05399 0.17546 0.05399 0.21327 C 0.05399 0.25632 0.04349 0.29089 0.02474 0.31497 L -0.05868 0.43024 " pathEditMode="relative" rAng="0" ptsTypes="AAAAA">
                                      <p:cBhvr>
                                        <p:cTn id="47" dur="2000" fill="hold"/>
                                        <p:tgtEl>
                                          <p:spTgt spid="3"/>
                                        </p:tgtEl>
                                        <p:attrNameLst>
                                          <p:attrName>ppt_x</p:attrName>
                                          <p:attrName>ppt_y</p:attrName>
                                        </p:attrNameLst>
                                      </p:cBhvr>
                                      <p:rCtr x="5634" y="21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3" grpId="0"/>
      <p:bldP spid="3" grpId="1"/>
      <p:bldP spid="3"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08429" y="4610100"/>
            <a:ext cx="17373600" cy="4154984"/>
          </a:xfrm>
          <a:prstGeom prst="rect">
            <a:avLst/>
          </a:prstGeom>
          <a:noFill/>
          <a:ln w="9525">
            <a:noFill/>
          </a:ln>
        </p:spPr>
        <p:txBody>
          <a:bodyPr wrap="square">
            <a:spAutoFit/>
          </a:bodyPr>
          <a:lstStyle/>
          <a:p>
            <a:pPr marL="342900" indent="-342900" algn="just" eaLnBrk="1" hangingPunct="1">
              <a:lnSpc>
                <a:spcPct val="100000"/>
              </a:lnSpc>
              <a:spcBef>
                <a:spcPts val="50"/>
              </a:spcBef>
              <a:spcAft>
                <a:spcPts val="0"/>
              </a:spcAft>
            </a:pPr>
            <a:r>
              <a:rPr lang="en-US" altLang="en-US" sz="4400">
                <a:latin typeface="Arial" panose="020B0604020202020204" pitchFamily="34" charset="0"/>
              </a:rPr>
              <a:t>		</a:t>
            </a:r>
            <a:r>
              <a:rPr altLang="en-US" sz="4400">
                <a:latin typeface="Arial" panose="020B0604020202020204" pitchFamily="34" charset="0"/>
              </a:rPr>
              <a:t>Những </a:t>
            </a:r>
            <a:r>
              <a:rPr altLang="en-US" sz="4400" dirty="0">
                <a:latin typeface="Arial" panose="020B0604020202020204" pitchFamily="34" charset="0"/>
              </a:rPr>
              <a:t>đồi tranh vàng óng lao xao trong gió nhẹ. Những đồi </a:t>
            </a:r>
            <a:r>
              <a:rPr altLang="en-US" sz="4400">
                <a:latin typeface="Arial" panose="020B0604020202020204" pitchFamily="34" charset="0"/>
              </a:rPr>
              <a:t>đất đỏ</a:t>
            </a:r>
            <a:r>
              <a:rPr lang="en-US" altLang="en-US" sz="4400">
                <a:latin typeface="Arial" panose="020B0604020202020204" pitchFamily="34" charset="0"/>
              </a:rPr>
              <a:t> </a:t>
            </a:r>
            <a:r>
              <a:rPr altLang="en-US" sz="4400">
                <a:latin typeface="Arial" panose="020B0604020202020204" pitchFamily="34" charset="0"/>
              </a:rPr>
              <a:t>như </a:t>
            </a:r>
            <a:r>
              <a:rPr altLang="en-US" sz="4400" dirty="0">
                <a:latin typeface="Arial" panose="020B0604020202020204" pitchFamily="34" charset="0"/>
              </a:rPr>
              <a:t>vung úp nối nhau chạy tít tắp tận chân trời. Đó đây, những cụm rừng xanh thẫm như ốc đảo nổi lên giữa thảo nguyên. Những đồn điền cà phê, chè, .. Tươi tốt mênh mông. Những rẫy lúa, nương ngô bên những mái nhà sàn thấp thoáng trải dài ven bờ suối hoặc quây quần trên những ngọn đồi.</a:t>
            </a:r>
          </a:p>
        </p:txBody>
      </p:sp>
      <p:sp>
        <p:nvSpPr>
          <p:cNvPr id="3" name="Text Box 2"/>
          <p:cNvSpPr txBox="1"/>
          <p:nvPr/>
        </p:nvSpPr>
        <p:spPr>
          <a:xfrm>
            <a:off x="301550" y="2513012"/>
            <a:ext cx="17376850" cy="2122805"/>
          </a:xfrm>
          <a:prstGeom prst="rect">
            <a:avLst/>
          </a:prstGeom>
          <a:noFill/>
        </p:spPr>
        <p:txBody>
          <a:bodyPr wrap="square" rtlCol="0" anchor="t">
            <a:spAutoFit/>
          </a:bodyPr>
          <a:lstStyle/>
          <a:p>
            <a:pPr marL="342900" indent="72390" algn="just">
              <a:spcBef>
                <a:spcPts val="50"/>
              </a:spcBef>
              <a:spcAft>
                <a:spcPts val="0"/>
              </a:spcAft>
              <a:buClrTx/>
              <a:buSzTx/>
              <a:buFontTx/>
            </a:pPr>
            <a:r>
              <a:rPr lang="en-US" altLang="en-US" sz="4400" b="1">
                <a:solidFill>
                  <a:srgbClr val="FF0000"/>
                </a:solidFill>
                <a:latin typeface="Arial" panose="020B0604020202020204" pitchFamily="34" charset="0"/>
                <a:sym typeface="+mn-ea"/>
              </a:rPr>
              <a:t>	Nhưng </a:t>
            </a:r>
            <a:r>
              <a:rPr lang="en-US" altLang="en-US" sz="4400" b="1" dirty="0">
                <a:solidFill>
                  <a:srgbClr val="FF0000"/>
                </a:solidFill>
                <a:latin typeface="Arial" panose="020B0604020202020204" pitchFamily="34" charset="0"/>
                <a:sym typeface="+mn-ea"/>
              </a:rPr>
              <a:t>Tây Nguyên đâu chỉ có núi cao và rừng rậm. Tây Nguyên còn có những thảo nguyên rực rỡ trong nắng dịu mùa xuân, như những tấm thảm lụa muôn màu, muôn sắc. </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90500"/>
            <a:ext cx="2059940" cy="2059940"/>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324485" y="1472565"/>
            <a:ext cx="4645660" cy="819785"/>
          </a:xfrm>
          <a:prstGeom prst="rect">
            <a:avLst/>
          </a:prstGeom>
        </p:spPr>
      </p:pic>
      <p:pic>
        <p:nvPicPr>
          <p:cNvPr id="5" name="Picture 4"/>
          <p:cNvPicPr>
            <a:picLocks noChangeAspect="1"/>
          </p:cNvPicPr>
          <p:nvPr/>
        </p:nvPicPr>
        <p:blipFill>
          <a:blip r:embed="rId4"/>
          <a:stretch>
            <a:fillRect/>
          </a:stretch>
        </p:blipFill>
        <p:spPr>
          <a:xfrm>
            <a:off x="1506855" y="266700"/>
            <a:ext cx="3486150" cy="1447800"/>
          </a:xfrm>
          <a:prstGeom prst="rect">
            <a:avLst/>
          </a:prstGeom>
        </p:spPr>
      </p:pic>
      <p:sp>
        <p:nvSpPr>
          <p:cNvPr id="7" name="Oval 6">
            <a:extLst>
              <a:ext uri="{FF2B5EF4-FFF2-40B4-BE49-F238E27FC236}">
                <a16:creationId xmlns:a16="http://schemas.microsoft.com/office/drawing/2014/main" xmlns="" id="{CCCDA9B7-A79F-4D61-99C0-A46554E9183E}"/>
              </a:ext>
            </a:extLst>
          </p:cNvPr>
          <p:cNvSpPr>
            <a:spLocks noChangeAspect="1"/>
          </p:cNvSpPr>
          <p:nvPr/>
        </p:nvSpPr>
        <p:spPr>
          <a:xfrm>
            <a:off x="0" y="0"/>
            <a:ext cx="1295400" cy="1143000"/>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4866"/>
                                        </p:tgtEl>
                                        <p:attrNameLst>
                                          <p:attrName>style.visibility</p:attrName>
                                        </p:attrNameLst>
                                      </p:cBhvr>
                                      <p:to>
                                        <p:strVal val="visible"/>
                                      </p:to>
                                    </p:set>
                                    <p:animEffect transition="in" filter="barn(inVertical)">
                                      <p:cBhvr>
                                        <p:cTn id="21" dur="500"/>
                                        <p:tgtEl>
                                          <p:spTgt spid="16486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CD43E69-27C6-4D53-A505-56DE7B305253}"/>
              </a:ext>
            </a:extLst>
          </p:cNvPr>
          <p:cNvSpPr>
            <a:spLocks noChangeAspect="1"/>
          </p:cNvSpPr>
          <p:nvPr>
            <p:custDataLst>
              <p:tags r:id="rId1"/>
            </p:custDataLst>
          </p:nvPr>
        </p:nvSpPr>
        <p:spPr>
          <a:xfrm>
            <a:off x="0" y="0"/>
            <a:ext cx="18288000" cy="10287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842578" y="5647135"/>
            <a:ext cx="19973156" cy="2023063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0430">
            <a:off x="480695" y="1666240"/>
            <a:ext cx="17392015" cy="6844665"/>
          </a:xfrm>
          <a:prstGeom prst="rect">
            <a:avLst/>
          </a:prstGeom>
        </p:spPr>
      </p:pic>
      <p:sp>
        <p:nvSpPr>
          <p:cNvPr id="4" name="TextBox 4"/>
          <p:cNvSpPr txBox="1"/>
          <p:nvPr/>
        </p:nvSpPr>
        <p:spPr>
          <a:xfrm>
            <a:off x="4114800" y="4331706"/>
            <a:ext cx="11658600" cy="2492990"/>
          </a:xfrm>
          <a:prstGeom prst="rect">
            <a:avLst/>
          </a:prstGeom>
        </p:spPr>
        <p:txBody>
          <a:bodyPr wrap="square" lIns="0" tIns="0" rIns="0" bIns="0" rtlCol="0" anchor="t">
            <a:spAutoFit/>
          </a:bodyPr>
          <a:lstStyle/>
          <a:p>
            <a:pPr marL="342900" indent="-342900" algn="just" eaLnBrk="1" hangingPunct="1">
              <a:spcBef>
                <a:spcPct val="50000"/>
              </a:spcBef>
              <a:buNone/>
            </a:pPr>
            <a:r>
              <a:rPr lang="en-US" altLang="en-US" sz="5400" b="1" dirty="0">
                <a:solidFill>
                  <a:srgbClr val="FF3300"/>
                </a:solidFill>
                <a:latin typeface="Arial" panose="020B0604020202020204" pitchFamily="34" charset="0"/>
                <a:cs typeface="Arial" panose="020B0604020202020204" pitchFamily="34" charset="0"/>
                <a:sym typeface="+mn-ea"/>
              </a:rPr>
              <a:t>Bài </a:t>
            </a:r>
            <a:r>
              <a:rPr lang="en-GB" altLang="en-US" sz="5400" b="1" dirty="0">
                <a:solidFill>
                  <a:srgbClr val="FF3300"/>
                </a:solidFill>
                <a:latin typeface="Arial" panose="020B0604020202020204" pitchFamily="34" charset="0"/>
                <a:cs typeface="Arial" panose="020B0604020202020204" pitchFamily="34" charset="0"/>
                <a:sym typeface="+mn-ea"/>
              </a:rPr>
              <a:t>3</a:t>
            </a:r>
            <a:r>
              <a:rPr lang="en-US" altLang="en-US" sz="5400" b="1" dirty="0">
                <a:solidFill>
                  <a:srgbClr val="FF3300"/>
                </a:solidFill>
                <a:latin typeface="Arial" panose="020B0604020202020204" pitchFamily="34" charset="0"/>
                <a:cs typeface="Arial" panose="020B0604020202020204" pitchFamily="34" charset="0"/>
                <a:sym typeface="+mn-ea"/>
              </a:rPr>
              <a:t>:</a:t>
            </a:r>
            <a:r>
              <a:rPr lang="en-US" altLang="en-US" sz="5400" b="1" dirty="0">
                <a:latin typeface="Arial" panose="020B0604020202020204" pitchFamily="34" charset="0"/>
                <a:cs typeface="Arial" panose="020B0604020202020204" pitchFamily="34" charset="0"/>
                <a:sym typeface="+mn-ea"/>
              </a:rPr>
              <a:t> </a:t>
            </a:r>
            <a:r>
              <a:rPr lang="en-GB" altLang="en-US" sz="5400" b="1" dirty="0">
                <a:latin typeface="Arial" panose="020B0604020202020204" pitchFamily="34" charset="0"/>
                <a:cs typeface="Arial" panose="020B0604020202020204" pitchFamily="34" charset="0"/>
                <a:sym typeface="+mn-ea"/>
              </a:rPr>
              <a:t>Hãy viết câu mở đoạn cho một trong hai đoạn văn ở bài tập 2 theo  ý của riêng em.</a:t>
            </a:r>
          </a:p>
        </p:txBody>
      </p:sp>
      <p:pic>
        <p:nvPicPr>
          <p:cNvPr id="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6500" y="6667377"/>
            <a:ext cx="1977816" cy="156427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063427" y="1248192"/>
            <a:ext cx="1950855" cy="225413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6058969">
            <a:off x="14182347" y="-4375274"/>
            <a:ext cx="8211306" cy="8301872"/>
          </a:xfrm>
          <a:prstGeom prst="rect">
            <a:avLst/>
          </a:prstGeom>
        </p:spPr>
      </p:pic>
      <p:sp>
        <p:nvSpPr>
          <p:cNvPr id="10" name="Oval 9">
            <a:extLst>
              <a:ext uri="{FF2B5EF4-FFF2-40B4-BE49-F238E27FC236}">
                <a16:creationId xmlns:a16="http://schemas.microsoft.com/office/drawing/2014/main" xmlns="" id="{83B7D1B2-B593-42F7-BBEA-6ED16F0144CC}"/>
              </a:ext>
            </a:extLst>
          </p:cNvPr>
          <p:cNvSpPr>
            <a:spLocks noChangeAspect="1"/>
          </p:cNvSpPr>
          <p:nvPr/>
        </p:nvSpPr>
        <p:spPr>
          <a:xfrm>
            <a:off x="0" y="0"/>
            <a:ext cx="1295400" cy="1143000"/>
          </a:xfrm>
          <a:prstGeom prst="ellipse">
            <a:avLst/>
          </a:prstGeom>
          <a:blipFill dpi="0" rotWithShape="0">
            <a:blip r:embed="rId9" cstate="print">
              <a:alphaModFix/>
              <a:extLst>
                <a:ext uri="{28A0092B-C50C-407E-A947-70E740481C1C}">
                  <a14:useLocalDpi xmlns:a14="http://schemas.microsoft.com/office/drawing/2010/main" val="0"/>
                </a:ext>
              </a:extLst>
            </a:blip>
            <a:srcRect/>
            <a:stretch>
              <a:fillRect t="-6666" b="-6666"/>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98</TotalTime>
  <Words>474</Words>
  <Application>Microsoft Office PowerPoint</Application>
  <PresentationFormat>Custom</PresentationFormat>
  <Paragraphs>34</Paragraphs>
  <Slides>12</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#9Slide03 Oswald Bold</vt:lpstr>
      <vt:lpstr>华康方圆体W7(P)</vt:lpstr>
      <vt:lpstr>SVN-Shintia Script</vt:lpstr>
      <vt:lpstr>Calibri</vt:lpstr>
      <vt:lpstr>Times New Roman</vt:lpstr>
      <vt:lpstr>SVN-Hole Hearted</vt:lpstr>
      <vt:lpstr>Arial</vt:lpstr>
      <vt:lpstr>ไอติม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Vịnh Hạ Long</dc:title>
  <dc:subject>9Slide.vn</dc:subject>
  <dc:creator>HP</dc:creator>
  <dc:description>9Slide.vn</dc:description>
  <cp:lastModifiedBy>Admin</cp:lastModifiedBy>
  <cp:revision>18</cp:revision>
  <dcterms:created xsi:type="dcterms:W3CDTF">2006-08-16T00:00:00Z</dcterms:created>
  <dcterms:modified xsi:type="dcterms:W3CDTF">2023-10-13T06:20:19Z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EEFCDEFD7AB34EB9B2A6EC997E0E8380</vt:lpwstr>
  </property>
  <property fmtid="{D5CDD505-2E9C-101B-9397-08002B2CF9AE}" pid="3" name="KSOProductBuildVer">
    <vt:lpwstr>2057-11.2.0.10296</vt:lpwstr>
  </property>
</Properties>
</file>