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335" r:id="rId2"/>
    <p:sldId id="343" r:id="rId3"/>
    <p:sldId id="344" r:id="rId4"/>
    <p:sldId id="257" r:id="rId5"/>
    <p:sldId id="259" r:id="rId6"/>
    <p:sldId id="270" r:id="rId7"/>
    <p:sldId id="339" r:id="rId8"/>
    <p:sldId id="342" r:id="rId9"/>
    <p:sldId id="345" r:id="rId10"/>
    <p:sldId id="290" r:id="rId11"/>
    <p:sldId id="264" r:id="rId12"/>
    <p:sldId id="347" r:id="rId13"/>
    <p:sldId id="333" r:id="rId14"/>
    <p:sldId id="337" r:id="rId15"/>
    <p:sldId id="305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0000FF"/>
    <a:srgbClr val="3333CC"/>
    <a:srgbClr val="E4F2F4"/>
    <a:srgbClr val="FF66CC"/>
    <a:srgbClr val="660033"/>
    <a:srgbClr val="008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xmlns="" id="{E1F44AC1-FE8D-44A0-A3C8-B34679E400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xmlns="" id="{B88C1C6E-B60A-4AF8-B05D-3862F2422A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4B977D71-70A3-4E26-B6E4-78533349AF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xmlns="" id="{48375293-48FA-46C8-89FC-D7B9861DFD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xmlns="" id="{3BFE3DCC-5F15-4C8C-B6B2-879654C7B8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xmlns="" id="{202B5E59-658C-4780-A934-104394596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0FDD432-AC1D-4E51-95D4-CA6B976E6F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6920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4C396-2B8E-4AC8-B9AF-915442E8A9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C06F9-BAAB-4BAB-92B5-5992D0F611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C06F9-BAAB-4BAB-92B5-5992D0F611A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D592F8F-048E-4717-AB47-05C7A927D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35514E-079D-4D32-989E-49F8D184A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AD02D94-680E-4A70-90E1-5E5853317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13E93-B891-4B71-9CA6-CA1C8EAFFA4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0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131E464-0523-4994-9E2A-F36F72C1B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597CF02-470C-4717-8246-81491D590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185C66B-538F-4588-A20E-2E5A7DB28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082C-9BF6-4B37-96CC-51CF7AEAA17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814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6524067-8F80-4891-BD70-64A16E0EC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3197D1D-AFDC-4FFE-8B63-A112FB40A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B078798-8F23-4F9B-8321-EE2837FA2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B62E1-253C-4142-A6BF-9DD243FF52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335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BDD0B3D-22FB-4D5F-BC1C-4D387E22B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306E1C0-4444-4681-81A2-C38117ACE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BD38B88-4AE4-43BC-AA55-204F9D3EE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58B32-C035-4D03-B53D-F1A1B2A771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470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079B285-EC49-437C-B984-6136D950D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44EB860-37DB-4F82-ADC0-7FA231CE8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41ADA29-F5E8-4A10-9943-1FB1DA837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9FAB0-193F-42D5-9ED1-25A5A035AE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018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1D6FFB3-911B-4AFE-BFBC-1D1A5CCAA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BFE48E-DE65-4089-8A9D-23EE1BCCC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3A43DBE-5791-4CE2-8C30-AD3FBEAA2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1DA9-C89E-464B-A9EC-369C62E2C84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67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5787454-035B-4EDD-93DA-DF6675F20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2EF7061-CEA6-4F06-9E71-707118E73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5498C42-DFF9-4371-A8CC-55BE0E9DB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A2B17-67BB-4EA0-874C-5CFAFFFDF1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69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3B5CD5-B711-4AE7-9FFE-9BBA95FF1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B5E1DB-3BB1-4D3E-9002-C0BF13F04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E65381-AEE9-4BD6-9955-866AD312D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5928B-58FE-4254-99DA-2289142F65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303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5829922-6B16-4340-928A-78FADC8DF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42ED2CD-104F-4D54-957D-42F370285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69A3F93-8E74-4F17-ABA0-87055A259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B0D1C-E3BE-4DD8-9BEC-27C074CCD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204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B72C79D-CFF1-4175-90AE-4CF4511CB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206900C-A2BD-4E53-863C-213822012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C9256C4-52EC-4183-9819-C8126E9BC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AA08B-70C5-4037-90AC-03A33994E1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61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87DB3ED-7C09-42A2-BF49-BC8CE1702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D2BE92D-0364-4DD6-B5A8-63908AB04C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5789F31-ED25-4E76-B095-46F99D327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8DB08-012C-4728-9838-712C68F03D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907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8A7C6C-415B-4986-BA2E-B610517BD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1E1D44-184C-4D93-9E5F-9CC294FD6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5D4454-4100-4204-A17F-F409F3D7F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FAF85-33EB-453F-93B0-D7797C80636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920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F748C1-67D4-4EC7-8662-503D2E250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B094F3-B1ED-4FB5-B276-13F20A3A3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8EBD14-8BEA-4CA1-A48F-890F2C153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CBF1D-D93F-49CE-9758-ACE209B6F3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403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5F0F256-1D54-463D-BB52-CB59CC0F1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5820619-C394-4D85-B05F-417506DA4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xmlns="" id="{94C25DF2-5D9B-4125-881F-F0B723ADB6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xmlns="" id="{409ACF7E-F518-4AEA-BE24-5FD043ED1E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xmlns="" id="{9A8B63D0-F54A-43E0-A42A-E69100D916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70B2CBA8-BF24-4660-8F61-9A5D7262DA7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wnloads\Music\Mai-truong-men-yeu-Beat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wnloads\Music\Mai-truong-men-yeu-Beat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P3\Em%20Yeu%20hoa%20binh%20-%20Nguyen%20Duc%20toan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670209">
            <a:extLst>
              <a:ext uri="{FF2B5EF4-FFF2-40B4-BE49-F238E27FC236}">
                <a16:creationId xmlns:a16="http://schemas.microsoft.com/office/drawing/2014/main" xmlns="" id="{FBB13760-E8DE-409D-939B-C9E29C57B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573588"/>
            <a:ext cx="6492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670209">
            <a:extLst>
              <a:ext uri="{FF2B5EF4-FFF2-40B4-BE49-F238E27FC236}">
                <a16:creationId xmlns:a16="http://schemas.microsoft.com/office/drawing/2014/main" xmlns="" id="{7D6AB66A-9B6D-42D0-9CCC-AF00AD00DC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4568825"/>
            <a:ext cx="64928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14">
            <a:extLst>
              <a:ext uri="{FF2B5EF4-FFF2-40B4-BE49-F238E27FC236}">
                <a16:creationId xmlns:a16="http://schemas.microsoft.com/office/drawing/2014/main" xmlns="" id="{AE444085-FB60-44AE-9D5A-DB4C0E54DF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9413" y="2389188"/>
            <a:ext cx="5780087" cy="2792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6208"/>
              </a:avLst>
            </a:prstTxWarp>
            <a:scene3d>
              <a:camera prst="legacyPerspectiveBottom"/>
              <a:lightRig rig="legacyFlat3" dir="r"/>
            </a:scene3d>
            <a:sp3d extrusionH="1801800" prstMaterial="legacyMatte">
              <a:extrusionClr>
                <a:schemeClr val="bg1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en-US" sz="3067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77" name="WordArt 15">
            <a:extLst>
              <a:ext uri="{FF2B5EF4-FFF2-40B4-BE49-F238E27FC236}">
                <a16:creationId xmlns:a16="http://schemas.microsoft.com/office/drawing/2014/main" xmlns="" id="{81AF7CA6-4BF8-42C2-A4A4-062DE2CB9B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4850" y="638175"/>
            <a:ext cx="5129213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  <a:headEnd/>
                <a:tailE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7776" name="WordArt 16">
            <a:extLst>
              <a:ext uri="{FF2B5EF4-FFF2-40B4-BE49-F238E27FC236}">
                <a16:creationId xmlns:a16="http://schemas.microsoft.com/office/drawing/2014/main" xmlns="" id="{2F95B93D-9FCA-4BE0-B531-D85AA50FBF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85119" y="1254287"/>
            <a:ext cx="5025292" cy="6397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750" kern="10" spc="42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CHÍNH </a:t>
            </a:r>
            <a:r>
              <a:rPr lang="en-US" sz="3750" kern="10" spc="42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TẢ</a:t>
            </a:r>
            <a:endParaRPr lang="en-US" sz="3750" kern="10" spc="42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2A179CA-EB3D-4693-AA99-73498AADECE5}"/>
              </a:ext>
            </a:extLst>
          </p:cNvPr>
          <p:cNvSpPr/>
          <p:nvPr/>
        </p:nvSpPr>
        <p:spPr>
          <a:xfrm>
            <a:off x="116023" y="2440936"/>
            <a:ext cx="870982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LUẬT BẢO VỆ MÔI TRƯỜNG</a:t>
            </a:r>
            <a:endParaRPr lang="vi-VN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09A0B4-74F9-473D-9F9F-76BEC762D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60" y="3319463"/>
            <a:ext cx="2571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10">
            <a:extLst>
              <a:ext uri="{FF2B5EF4-FFF2-40B4-BE49-F238E27FC236}">
                <a16:creationId xmlns:a16="http://schemas.microsoft.com/office/drawing/2014/main" xmlns="" id="{5C468DD0-E50A-40C9-8F3A-E01F5A3427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82504" y="2038350"/>
            <a:ext cx="3829050" cy="1600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7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VIẾT 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BÀI</a:t>
            </a:r>
            <a:endParaRPr lang="en-US" sz="27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3559277" y="1250195"/>
            <a:ext cx="37338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1981200" y="2514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62619" name="Group 117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5831739"/>
              </p:ext>
            </p:extLst>
          </p:nvPr>
        </p:nvGraphicFramePr>
        <p:xfrm>
          <a:off x="1066800" y="2362200"/>
          <a:ext cx="7162800" cy="914400"/>
        </p:xfrm>
        <a:graphic>
          <a:graphicData uri="http://schemas.openxmlformats.org/drawingml/2006/table">
            <a:tbl>
              <a:tblPr/>
              <a:tblGrid>
                <a:gridCol w="1930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6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1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41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lắm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lấm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lương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lửa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nắm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nấm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nương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nửa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8246" name="Text Box 118"/>
          <p:cNvSpPr txBox="1">
            <a:spLocks noChangeArrowheads="1"/>
          </p:cNvSpPr>
          <p:nvPr/>
        </p:nvSpPr>
        <p:spPr bwMode="auto">
          <a:xfrm>
            <a:off x="1155700" y="3415744"/>
            <a:ext cx="3755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E41CB9"/>
                </a:solidFill>
              </a:rPr>
              <a:t>M</a:t>
            </a:r>
            <a:r>
              <a:rPr lang="en-US" sz="2400" dirty="0"/>
              <a:t>: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lắm</a:t>
            </a:r>
            <a:r>
              <a:rPr lang="en-US" sz="2400" dirty="0"/>
              <a:t> / </a:t>
            </a:r>
            <a:r>
              <a:rPr lang="en-US" sz="2400" dirty="0" err="1"/>
              <a:t>nắm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endParaRPr lang="en-US" sz="2400" dirty="0"/>
          </a:p>
        </p:txBody>
      </p:sp>
      <p:sp>
        <p:nvSpPr>
          <p:cNvPr id="9244" name="Text Box 525"/>
          <p:cNvSpPr txBox="1">
            <a:spLocks noChangeArrowheads="1"/>
          </p:cNvSpPr>
          <p:nvPr/>
        </p:nvSpPr>
        <p:spPr bwMode="auto">
          <a:xfrm>
            <a:off x="152400" y="609599"/>
            <a:ext cx="200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u="sng"/>
              <a:t>Bài tập(2).a)</a:t>
            </a:r>
          </a:p>
        </p:txBody>
      </p:sp>
      <p:sp>
        <p:nvSpPr>
          <p:cNvPr id="9245" name="Text Box 526"/>
          <p:cNvSpPr txBox="1">
            <a:spLocks noChangeArrowheads="1"/>
          </p:cNvSpPr>
          <p:nvPr/>
        </p:nvSpPr>
        <p:spPr bwMode="auto">
          <a:xfrm>
            <a:off x="1447800" y="923835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  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cặp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ở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b="1" i="1" dirty="0"/>
              <a:t>l</a:t>
            </a:r>
            <a:r>
              <a:rPr lang="en-US" sz="2400" dirty="0"/>
              <a:t> hay</a:t>
            </a:r>
            <a:r>
              <a:rPr lang="en-US" sz="2400" b="1" i="1" dirty="0"/>
              <a:t> </a:t>
            </a:r>
            <a:r>
              <a:rPr lang="en-US" sz="2400" b="1" i="1" dirty="0" err="1"/>
              <a:t>n</a:t>
            </a:r>
            <a:r>
              <a:rPr lang="en-US" sz="2400" dirty="0" err="1"/>
              <a:t>.Hãy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sp>
        <p:nvSpPr>
          <p:cNvPr id="9246" name="Text Box 685"/>
          <p:cNvSpPr txBox="1">
            <a:spLocks noChangeArrowheads="1"/>
          </p:cNvSpPr>
          <p:nvPr/>
        </p:nvSpPr>
        <p:spPr bwMode="auto">
          <a:xfrm>
            <a:off x="5257800" y="2590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2652" name="Line 1212"/>
          <p:cNvSpPr>
            <a:spLocks noChangeShapeType="1"/>
          </p:cNvSpPr>
          <p:nvPr/>
        </p:nvSpPr>
        <p:spPr bwMode="auto">
          <a:xfrm>
            <a:off x="2797277" y="1752600"/>
            <a:ext cx="1524000" cy="0"/>
          </a:xfrm>
          <a:prstGeom prst="line">
            <a:avLst/>
          </a:prstGeom>
          <a:noFill/>
          <a:ln w="28575">
            <a:solidFill>
              <a:srgbClr val="3C12EE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graphicFrame>
        <p:nvGraphicFramePr>
          <p:cNvPr id="62868" name="Group 142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4532851"/>
              </p:ext>
            </p:extLst>
          </p:nvPr>
        </p:nvGraphicFramePr>
        <p:xfrm>
          <a:off x="685800" y="4097081"/>
          <a:ext cx="7620000" cy="2303720"/>
        </p:xfrm>
        <a:graphic>
          <a:graphicData uri="http://schemas.openxmlformats.org/drawingml/2006/table">
            <a:tbl>
              <a:tblPr/>
              <a:tblGrid>
                <a:gridCol w="1868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9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8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5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đẹp lắm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lấm bùn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lương tâm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bếp lửa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lắm điều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lấm chấm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lương thực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đốt lửa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nắm tay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nấm rơm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nương rẫy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một nửa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cơm nắm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nấm da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nương tay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bẻ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nửa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nimBg="1"/>
      <p:bldP spid="626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26">
            <a:extLst>
              <a:ext uri="{FF2B5EF4-FFF2-40B4-BE49-F238E27FC236}">
                <a16:creationId xmlns:a16="http://schemas.microsoft.com/office/drawing/2014/main" xmlns="" id="{9CDF07CF-4CEF-4888-89E0-1A53B7C9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99" y="261303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2b).    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cặp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ở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cuối</a:t>
            </a:r>
            <a:r>
              <a:rPr lang="en-US" sz="2400" dirty="0"/>
              <a:t>  </a:t>
            </a:r>
            <a:r>
              <a:rPr lang="en-US" sz="2400" b="1" i="1" dirty="0"/>
              <a:t>n</a:t>
            </a:r>
            <a:r>
              <a:rPr lang="en-US" sz="2400" dirty="0"/>
              <a:t> hay</a:t>
            </a:r>
            <a:r>
              <a:rPr lang="en-US" sz="2400" b="1" i="1" dirty="0"/>
              <a:t> </a:t>
            </a:r>
            <a:r>
              <a:rPr lang="en-US" sz="2400" b="1" i="1" dirty="0" err="1"/>
              <a:t>ng</a:t>
            </a:r>
            <a:r>
              <a:rPr lang="en-US" sz="2400" dirty="0" err="1"/>
              <a:t>.Hãy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graphicFrame>
        <p:nvGraphicFramePr>
          <p:cNvPr id="6" name="Group 1179">
            <a:extLst>
              <a:ext uri="{FF2B5EF4-FFF2-40B4-BE49-F238E27FC236}">
                <a16:creationId xmlns:a16="http://schemas.microsoft.com/office/drawing/2014/main" xmlns="" id="{B67AEE32-849D-430B-ADAE-87428734DB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6580649"/>
              </p:ext>
            </p:extLst>
          </p:nvPr>
        </p:nvGraphicFramePr>
        <p:xfrm>
          <a:off x="990600" y="1611773"/>
          <a:ext cx="7162800" cy="914400"/>
        </p:xfrm>
        <a:graphic>
          <a:graphicData uri="http://schemas.openxmlformats.org/drawingml/2006/table">
            <a:tbl>
              <a:tblPr/>
              <a:tblGrid>
                <a:gridCol w="1930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6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1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41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trăn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răn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lượn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trăng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dâng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răng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lượng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Group 114">
            <a:extLst>
              <a:ext uri="{FF2B5EF4-FFF2-40B4-BE49-F238E27FC236}">
                <a16:creationId xmlns:a16="http://schemas.microsoft.com/office/drawing/2014/main" xmlns="" id="{6A972AD9-ED79-44ED-86C6-576DAA8E13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77426"/>
              </p:ext>
            </p:extLst>
          </p:nvPr>
        </p:nvGraphicFramePr>
        <p:xfrm>
          <a:off x="533399" y="2895600"/>
          <a:ext cx="8381999" cy="3699481"/>
        </p:xfrm>
        <a:graphic>
          <a:graphicData uri="http://schemas.openxmlformats.org/drawingml/2006/table">
            <a:tbl>
              <a:tblPr/>
              <a:tblGrid>
                <a:gridCol w="2384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4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1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1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6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trăn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răn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lượn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0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trăn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con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trăn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chúng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răn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răn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dạy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lượn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lờ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lượn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vòng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trăng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dâng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răng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lượng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5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ánh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trăng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trăng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chối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dâng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trào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dâng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lên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răng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thỏ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đánh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răng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trọng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lượng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9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89A8F62E-7A27-4C7D-B84B-6B685EB854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2192" y="152400"/>
            <a:ext cx="9003792" cy="955877"/>
          </a:xfrm>
        </p:spPr>
        <p:txBody>
          <a:bodyPr/>
          <a:lstStyle/>
          <a:p>
            <a:r>
              <a:rPr lang="en-US" altLang="vi-VN" sz="28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Tìm các từ láy theo những khuôn vần ghi ở từng ô trong bảng sau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30736" name="Mai-truong-men-yeu-Beat.mp3">
            <a:hlinkClick r:id="" action="ppaction://media"/>
            <a:extLst>
              <a:ext uri="{FF2B5EF4-FFF2-40B4-BE49-F238E27FC236}">
                <a16:creationId xmlns:a16="http://schemas.microsoft.com/office/drawing/2014/main" xmlns="" id="{7F15763E-6930-43C4-BC37-2F38D11C2DE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Rectangle 19">
            <a:extLst>
              <a:ext uri="{FF2B5EF4-FFF2-40B4-BE49-F238E27FC236}">
                <a16:creationId xmlns:a16="http://schemas.microsoft.com/office/drawing/2014/main" xmlns="" id="{B01F8FD1-ED00-4E61-A6C7-F188DC053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44" y="4876800"/>
            <a:ext cx="8077200" cy="914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dirty="0">
                <a:latin typeface="Times New Roman" panose="02020603050405020304" pitchFamily="18" charset="0"/>
              </a:rPr>
              <a:t>M (1)         man mát, khang khác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71365"/>
              </p:ext>
            </p:extLst>
          </p:nvPr>
        </p:nvGraphicFramePr>
        <p:xfrm>
          <a:off x="451104" y="1600200"/>
          <a:ext cx="8077200" cy="231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-at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ang-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ôn- ôt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vi-VN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ôc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un- ut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 -uc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5)">
                                      <p:cBhvr>
                                        <p:cTn id="22" dur="206707" fill="hold"/>
                                        <p:tgtEl>
                                          <p:spTgt spid="3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6"/>
                </p:tgtEl>
              </p:cMediaNode>
            </p:audio>
          </p:childTnLst>
        </p:cTn>
      </p:par>
    </p:tnLst>
    <p:bldLst>
      <p:bldP spid="30722" grpId="0"/>
      <p:bldP spid="307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Mai-truong-men-yeu-Beat.mp3">
            <a:hlinkClick r:id="" action="ppaction://media"/>
            <a:extLst>
              <a:ext uri="{FF2B5EF4-FFF2-40B4-BE49-F238E27FC236}">
                <a16:creationId xmlns:a16="http://schemas.microsoft.com/office/drawing/2014/main" xmlns="" id="{7F15763E-6930-43C4-BC37-2F38D11C2DE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40550"/>
              </p:ext>
            </p:extLst>
          </p:nvPr>
        </p:nvGraphicFramePr>
        <p:xfrm>
          <a:off x="228600" y="304800"/>
          <a:ext cx="84582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–at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 </a:t>
                      </a:r>
                      <a:r>
                        <a:rPr lang="en-US" sz="32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32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ngát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sạt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chat;….</a:t>
                      </a:r>
                      <a:endParaRPr lang="en-US" sz="3200" b="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ang-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</a:t>
                      </a:r>
                      <a:r>
                        <a:rPr lang="vi-VN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khang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nhang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nhác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bang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3200" b="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cạc</a:t>
                      </a:r>
                      <a:endParaRPr lang="en-US" sz="3200" b="0" baseline="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ôn- ôt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sồn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sột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dôn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dốt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mồn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vi-VN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ôc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xồng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xộc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;….</a:t>
                      </a:r>
                      <a:endParaRPr lang="en-US" sz="320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un- ut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ùn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vụt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ngùn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ngụt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chút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chùn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chụt</a:t>
                      </a:r>
                      <a:r>
                        <a:rPr lang="en-US" sz="32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;….</a:t>
                      </a:r>
                      <a:endParaRPr 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 –uc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320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sục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khùng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khục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nhúc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lang="en-US" sz="3200" baseline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;….</a:t>
                      </a:r>
                      <a:endParaRPr lang="en-US" sz="320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5)">
                                      <p:cBhvr>
                                        <p:cTn id="11" dur="206707" fill="hold"/>
                                        <p:tgtEl>
                                          <p:spTgt spid="3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la019">
            <a:extLst>
              <a:ext uri="{FF2B5EF4-FFF2-40B4-BE49-F238E27FC236}">
                <a16:creationId xmlns:a16="http://schemas.microsoft.com/office/drawing/2014/main" xmlns="" id="{5E3684CD-1959-4834-A05B-1E9B881D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81200" y="2057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Dặn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4BC57A-8B7E-47AD-A24A-4B17F0CB3F22}"/>
              </a:ext>
            </a:extLst>
          </p:cNvPr>
          <p:cNvSpPr txBox="1"/>
          <p:nvPr/>
        </p:nvSpPr>
        <p:spPr>
          <a:xfrm>
            <a:off x="1022555" y="2733123"/>
            <a:ext cx="3891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chuẩn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bị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smtClean="0">
                <a:solidFill>
                  <a:srgbClr val="0000FF"/>
                </a:solidFill>
              </a:rPr>
              <a:t>bài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7" name="Picture 8" descr="HQWall (1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" y="76200"/>
            <a:ext cx="9062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A7D65A-24C7-4FB4-B66C-86C826E45AFA}"/>
              </a:ext>
            </a:extLst>
          </p:cNvPr>
          <p:cNvSpPr txBox="1"/>
          <p:nvPr/>
        </p:nvSpPr>
        <p:spPr>
          <a:xfrm>
            <a:off x="1333500" y="2785963"/>
            <a:ext cx="7543800" cy="107721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TIẾT HỌC KẾT THÚC, CÔ CHÚC </a:t>
            </a:r>
          </a:p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 EM CHĂM NGOAN , HỌC TỐT!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A58998-20EF-4108-AF7C-CEDC0FC0AA3A}"/>
              </a:ext>
            </a:extLst>
          </p:cNvPr>
          <p:cNvSpPr txBox="1"/>
          <p:nvPr/>
        </p:nvSpPr>
        <p:spPr>
          <a:xfrm>
            <a:off x="457200" y="1703694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Mục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tiêu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0521A6-6025-4FB4-BC29-348C30A272FA}"/>
              </a:ext>
            </a:extLst>
          </p:cNvPr>
          <p:cNvSpPr txBox="1"/>
          <p:nvPr/>
        </p:nvSpPr>
        <p:spPr>
          <a:xfrm>
            <a:off x="283906" y="2383381"/>
            <a:ext cx="8707694" cy="2831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Viết đúng bài chính tả; trình bày đúng hình thức văn bản luật và văn xuôi.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Làm được BT(2) a/b, hoặc BT(3) a/b (trang 103)  hoặc bài tập chính tả phương ngữ do GV chọn.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GDBĐ: Nâng cao nhận thức trách nhiệm của học sinh về bảo vệ môi trường nói chung, môi trường biển, hải đảo nói riêng. </a:t>
            </a:r>
            <a:r>
              <a:rPr lang="fr-F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fr-FR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fr-F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68B940-1DE9-427F-AB72-CA6F2B6D64EA}"/>
              </a:ext>
            </a:extLst>
          </p:cNvPr>
          <p:cNvSpPr txBox="1"/>
          <p:nvPr/>
        </p:nvSpPr>
        <p:spPr>
          <a:xfrm>
            <a:off x="249493" y="5248666"/>
            <a:ext cx="82296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-4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spc="-4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spc="-4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spc="-4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BT(2)b, </a:t>
            </a:r>
            <a:r>
              <a:rPr lang="en-US" sz="2400" b="1" spc="-4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spc="-4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BT(3) a ( </a:t>
            </a:r>
            <a:r>
              <a:rPr lang="en-US" sz="2400" b="1" spc="-4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b="1" spc="-4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114).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0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9824AE-92D3-41AF-82B4-3D6B6CE53875}"/>
              </a:ext>
            </a:extLst>
          </p:cNvPr>
          <p:cNvSpPr txBox="1"/>
          <p:nvPr/>
        </p:nvSpPr>
        <p:spPr>
          <a:xfrm>
            <a:off x="1295400" y="1361523"/>
            <a:ext cx="217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Khởi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D0C6D48-2C72-4F35-8610-DFF75A0088AD}"/>
              </a:ext>
            </a:extLst>
          </p:cNvPr>
          <p:cNvSpPr/>
          <p:nvPr/>
        </p:nvSpPr>
        <p:spPr>
          <a:xfrm>
            <a:off x="381000" y="1956375"/>
            <a:ext cx="1042416" cy="1042416"/>
          </a:xfrm>
          <a:prstGeom prst="actionButtonHelp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677AE3-EF9A-41AF-BEFF-0DD69CBB2D0D}"/>
              </a:ext>
            </a:extLst>
          </p:cNvPr>
          <p:cNvSpPr txBox="1"/>
          <p:nvPr/>
        </p:nvSpPr>
        <p:spPr>
          <a:xfrm>
            <a:off x="1787999" y="2598485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Môi</a:t>
            </a:r>
            <a:r>
              <a:rPr lang="en-US" sz="2400" b="1" dirty="0"/>
              <a:t> </a:t>
            </a:r>
            <a:r>
              <a:rPr lang="en-US" sz="2400" b="1" dirty="0" err="1"/>
              <a:t>trường</a:t>
            </a:r>
            <a:r>
              <a:rPr lang="en-US" sz="2400" b="1" dirty="0"/>
              <a:t> </a:t>
            </a:r>
            <a:r>
              <a:rPr lang="en-US" sz="2400" b="1" dirty="0" err="1"/>
              <a:t>gồm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 </a:t>
            </a:r>
            <a:r>
              <a:rPr lang="en-US" sz="2400" b="1" dirty="0" err="1"/>
              <a:t>đây</a:t>
            </a:r>
            <a:r>
              <a:rPr lang="en-US" sz="2400" b="1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53C91A-E296-44D0-8402-E42F97EF5D36}"/>
              </a:ext>
            </a:extLst>
          </p:cNvPr>
          <p:cNvSpPr txBox="1"/>
          <p:nvPr/>
        </p:nvSpPr>
        <p:spPr>
          <a:xfrm>
            <a:off x="2040474" y="3792586"/>
            <a:ext cx="185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A. </a:t>
            </a:r>
            <a:r>
              <a:rPr lang="en-US" sz="2400" b="1" dirty="0" err="1">
                <a:solidFill>
                  <a:srgbClr val="FF0000"/>
                </a:solidFill>
              </a:rPr>
              <a:t>Đất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E18ED8-A4BF-4FD5-B00F-CDA86FD3C680}"/>
              </a:ext>
            </a:extLst>
          </p:cNvPr>
          <p:cNvSpPr txBox="1"/>
          <p:nvPr/>
        </p:nvSpPr>
        <p:spPr>
          <a:xfrm>
            <a:off x="5562600" y="3729543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B.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khí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ánh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sáng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C9CB71-6289-48C8-8E50-5E0211AE39C5}"/>
              </a:ext>
            </a:extLst>
          </p:cNvPr>
          <p:cNvSpPr txBox="1"/>
          <p:nvPr/>
        </p:nvSpPr>
        <p:spPr>
          <a:xfrm>
            <a:off x="1790457" y="4904601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c. </a:t>
            </a:r>
            <a:r>
              <a:rPr lang="en-US" sz="2400" b="1" dirty="0" err="1">
                <a:solidFill>
                  <a:srgbClr val="FF0000"/>
                </a:solidFill>
              </a:rPr>
              <a:t>Sông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núi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cối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E241F7-A04C-4A20-A1E1-33C1D23A8273}"/>
              </a:ext>
            </a:extLst>
          </p:cNvPr>
          <p:cNvSpPr txBox="1"/>
          <p:nvPr/>
        </p:nvSpPr>
        <p:spPr>
          <a:xfrm>
            <a:off x="5562600" y="4955873"/>
            <a:ext cx="2690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d. </a:t>
            </a:r>
            <a:r>
              <a:rPr lang="en-US" sz="2400" b="1" dirty="0" err="1">
                <a:solidFill>
                  <a:srgbClr val="FF0000"/>
                </a:solidFill>
              </a:rPr>
              <a:t>Tất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</a:rPr>
              <a:t>trên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C153410-CA9E-45C3-9B28-98D3469E7723}"/>
              </a:ext>
            </a:extLst>
          </p:cNvPr>
          <p:cNvSpPr/>
          <p:nvPr/>
        </p:nvSpPr>
        <p:spPr>
          <a:xfrm>
            <a:off x="5302743" y="4955873"/>
            <a:ext cx="685800" cy="58477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Luật bảo vệ môi trường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E3E51F-0351-4B02-B4E6-8EAC47B51FC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6" name="Picture 6" descr="imagesCAE2QI3K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76200"/>
            <a:ext cx="3886200" cy="275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0" y="28956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/>
              <a:t>Hình 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943600" y="28575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/>
              <a:t>Hình 2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600200" y="59436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/>
              <a:t>Hình 3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019800" y="59436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/>
              <a:t>Hình 4</a:t>
            </a:r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auto">
          <a:xfrm>
            <a:off x="457200" y="6248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5" name="Picture 15" descr="imagesCA0NSWUT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214688"/>
            <a:ext cx="4114800" cy="27289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36" name="Picture 16" descr="imagesCAM7MD2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154363"/>
            <a:ext cx="3962400" cy="2789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37" name="Picture 17" descr="imagesCAU446X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00013"/>
            <a:ext cx="4038600" cy="2719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84239" y="1436866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3,khoản 3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1905661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/>
              <a:t>   “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môi</a:t>
            </a:r>
            <a:r>
              <a:rPr lang="en-US" sz="2400" b="1" dirty="0"/>
              <a:t> </a:t>
            </a:r>
            <a:r>
              <a:rPr lang="en-US" sz="2400" b="1" dirty="0" err="1"/>
              <a:t>trường”là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giữ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môi</a:t>
            </a:r>
            <a:r>
              <a:rPr lang="en-US" sz="2400" b="1" dirty="0"/>
              <a:t> </a:t>
            </a:r>
            <a:r>
              <a:rPr lang="en-US" sz="2400" b="1" dirty="0" err="1"/>
              <a:t>trường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lành</a:t>
            </a:r>
            <a:r>
              <a:rPr lang="en-US" sz="2400" b="1" dirty="0"/>
              <a:t>, </a:t>
            </a:r>
            <a:r>
              <a:rPr lang="en-US" sz="2400" b="1" dirty="0" err="1"/>
              <a:t>sạch</a:t>
            </a:r>
            <a:r>
              <a:rPr lang="en-US" sz="2400" b="1" dirty="0"/>
              <a:t> </a:t>
            </a:r>
            <a:r>
              <a:rPr lang="en-US" sz="2400" b="1" dirty="0" err="1"/>
              <a:t>đẹp</a:t>
            </a:r>
            <a:r>
              <a:rPr lang="en-US" sz="2400" b="1" dirty="0"/>
              <a:t>; </a:t>
            </a:r>
            <a:r>
              <a:rPr lang="en-US" sz="2400" b="1" dirty="0" err="1"/>
              <a:t>phòng</a:t>
            </a:r>
            <a:r>
              <a:rPr lang="en-US" sz="2400" b="1" dirty="0"/>
              <a:t> </a:t>
            </a:r>
            <a:r>
              <a:rPr lang="en-US" sz="2400" b="1" dirty="0" err="1"/>
              <a:t>ngừa</a:t>
            </a:r>
            <a:r>
              <a:rPr lang="en-US" sz="2400" b="1" dirty="0"/>
              <a:t>, </a:t>
            </a:r>
            <a:r>
              <a:rPr lang="en-US" sz="2400" b="1" dirty="0" err="1"/>
              <a:t>hạn</a:t>
            </a:r>
            <a:r>
              <a:rPr lang="en-US" sz="2400" b="1" dirty="0"/>
              <a:t> </a:t>
            </a:r>
            <a:r>
              <a:rPr lang="en-US" sz="2400" b="1" dirty="0" err="1"/>
              <a:t>chế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xấu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môi</a:t>
            </a:r>
            <a:r>
              <a:rPr lang="en-US" sz="2400" b="1" dirty="0"/>
              <a:t> </a:t>
            </a:r>
            <a:r>
              <a:rPr lang="en-US" sz="2400" b="1" dirty="0" err="1"/>
              <a:t>trường</a:t>
            </a:r>
            <a:r>
              <a:rPr lang="en-US" sz="2400" b="1" dirty="0"/>
              <a:t>,  </a:t>
            </a:r>
            <a:r>
              <a:rPr lang="en-US" sz="2400" b="1" dirty="0" err="1"/>
              <a:t>ứng</a:t>
            </a:r>
            <a:r>
              <a:rPr lang="en-US" sz="2400" b="1" dirty="0"/>
              <a:t> </a:t>
            </a:r>
            <a:r>
              <a:rPr lang="en-US" sz="2400" b="1" dirty="0" err="1"/>
              <a:t>phó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cố</a:t>
            </a:r>
            <a:r>
              <a:rPr lang="en-US" sz="2400" b="1" dirty="0"/>
              <a:t> </a:t>
            </a:r>
            <a:r>
              <a:rPr lang="en-US" sz="2400" b="1" dirty="0" err="1"/>
              <a:t>môi</a:t>
            </a:r>
            <a:r>
              <a:rPr lang="en-US" sz="2400" b="1" dirty="0"/>
              <a:t> </a:t>
            </a:r>
            <a:r>
              <a:rPr lang="en-US" sz="2400" b="1" dirty="0" err="1"/>
              <a:t>trường</a:t>
            </a:r>
            <a:r>
              <a:rPr lang="en-US" sz="2400" b="1" dirty="0"/>
              <a:t>; </a:t>
            </a:r>
            <a:r>
              <a:rPr lang="en-US" sz="2400" b="1" dirty="0" err="1"/>
              <a:t>khắc</a:t>
            </a:r>
            <a:r>
              <a:rPr lang="en-US" sz="2400" b="1" dirty="0"/>
              <a:t> </a:t>
            </a:r>
            <a:r>
              <a:rPr lang="en-US" sz="2400" b="1" dirty="0" err="1"/>
              <a:t>phục</a:t>
            </a:r>
            <a:r>
              <a:rPr lang="en-US" sz="2400" b="1" dirty="0"/>
              <a:t> ô </a:t>
            </a:r>
            <a:r>
              <a:rPr lang="en-US" sz="2400" b="1" dirty="0" err="1"/>
              <a:t>nhiễm</a:t>
            </a:r>
            <a:r>
              <a:rPr lang="en-US" sz="2400" b="1" dirty="0"/>
              <a:t>, </a:t>
            </a:r>
            <a:r>
              <a:rPr lang="en-US" sz="2400" b="1" dirty="0" err="1"/>
              <a:t>suy</a:t>
            </a:r>
            <a:r>
              <a:rPr lang="en-US" sz="2400" b="1" dirty="0"/>
              <a:t> </a:t>
            </a:r>
            <a:r>
              <a:rPr lang="en-US" sz="2400" b="1" dirty="0" err="1"/>
              <a:t>thoái</a:t>
            </a:r>
            <a:r>
              <a:rPr lang="en-US" sz="2400" b="1" dirty="0"/>
              <a:t>, </a:t>
            </a:r>
            <a:r>
              <a:rPr lang="en-US" sz="2400" b="1" dirty="0" err="1"/>
              <a:t>phục</a:t>
            </a:r>
            <a:r>
              <a:rPr lang="en-US" sz="2400" b="1" dirty="0"/>
              <a:t> </a:t>
            </a:r>
            <a:r>
              <a:rPr lang="en-US" sz="2400" b="1" dirty="0" err="1"/>
              <a:t>hồi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cải</a:t>
            </a:r>
            <a:r>
              <a:rPr lang="en-US" sz="2400" b="1" dirty="0"/>
              <a:t> </a:t>
            </a:r>
            <a:r>
              <a:rPr lang="en-US" sz="2400" b="1" dirty="0" err="1"/>
              <a:t>thiện</a:t>
            </a:r>
            <a:r>
              <a:rPr lang="en-US" sz="2400" b="1" dirty="0"/>
              <a:t> </a:t>
            </a:r>
            <a:r>
              <a:rPr lang="en-US" sz="2400" b="1" dirty="0" err="1"/>
              <a:t>môi</a:t>
            </a:r>
            <a:r>
              <a:rPr lang="en-US" sz="2400" b="1" dirty="0"/>
              <a:t> </a:t>
            </a:r>
            <a:r>
              <a:rPr lang="en-US" sz="2400" b="1" dirty="0" err="1"/>
              <a:t>trường</a:t>
            </a:r>
            <a:r>
              <a:rPr lang="en-US" sz="2400" b="1" dirty="0"/>
              <a:t>; </a:t>
            </a:r>
            <a:r>
              <a:rPr lang="en-US" sz="2400" b="1" dirty="0" err="1"/>
              <a:t>khai</a:t>
            </a:r>
            <a:r>
              <a:rPr lang="en-US" sz="2400" b="1" dirty="0"/>
              <a:t> </a:t>
            </a:r>
            <a:r>
              <a:rPr lang="en-US" sz="2400" b="1" dirty="0" err="1"/>
              <a:t>thác</a:t>
            </a:r>
            <a:r>
              <a:rPr lang="en-US" sz="2400" b="1" dirty="0"/>
              <a:t>,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</a:t>
            </a:r>
            <a:r>
              <a:rPr lang="en-US" sz="2400" b="1" dirty="0" err="1"/>
              <a:t>lí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tiết</a:t>
            </a:r>
            <a:r>
              <a:rPr lang="en-US" sz="2400" b="1" dirty="0"/>
              <a:t> </a:t>
            </a:r>
            <a:r>
              <a:rPr lang="en-US" sz="2400" b="1" dirty="0" err="1"/>
              <a:t>kiệm</a:t>
            </a:r>
            <a:r>
              <a:rPr lang="en-US" sz="2400" b="1" dirty="0"/>
              <a:t> </a:t>
            </a:r>
            <a:r>
              <a:rPr lang="en-US" sz="2400" b="1" dirty="0" err="1"/>
              <a:t>tài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thiên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;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đa</a:t>
            </a:r>
            <a:r>
              <a:rPr lang="en-US" sz="2400" b="1" dirty="0"/>
              <a:t> </a:t>
            </a:r>
            <a:r>
              <a:rPr lang="en-US" sz="2400" b="1" dirty="0" err="1"/>
              <a:t>dạng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19200" y="453701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Em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hãy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biết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nội</a:t>
            </a:r>
            <a:r>
              <a:rPr lang="en-US" sz="2400" b="1" dirty="0">
                <a:solidFill>
                  <a:srgbClr val="0000FF"/>
                </a:solidFill>
              </a:rPr>
              <a:t> dung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bài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chính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tả</a:t>
            </a:r>
            <a:r>
              <a:rPr lang="en-US" sz="24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62000" y="5257800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-&gt; </a:t>
            </a:r>
            <a:r>
              <a:rPr lang="en-US" sz="2400" dirty="0" err="1">
                <a:solidFill>
                  <a:srgbClr val="FF0000"/>
                </a:solidFill>
              </a:rPr>
              <a:t>Nội</a:t>
            </a:r>
            <a:r>
              <a:rPr lang="en-US" sz="2400" dirty="0">
                <a:solidFill>
                  <a:srgbClr val="FF0000"/>
                </a:solidFill>
              </a:rPr>
              <a:t> dung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chúng</a:t>
            </a:r>
            <a:r>
              <a:rPr lang="en-US" sz="2400" dirty="0">
                <a:solidFill>
                  <a:srgbClr val="FF0000"/>
                </a:solidFill>
              </a:rPr>
              <a:t> ta </a:t>
            </a:r>
            <a:r>
              <a:rPr lang="en-US" sz="2400" dirty="0" err="1">
                <a:solidFill>
                  <a:srgbClr val="FF0000"/>
                </a:solidFill>
              </a:rPr>
              <a:t>biết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hoạt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bảo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“</a:t>
            </a:r>
            <a:r>
              <a:rPr lang="en-US" sz="2400" dirty="0" err="1">
                <a:solidFill>
                  <a:srgbClr val="FF0000"/>
                </a:solidFill>
              </a:rPr>
              <a:t>Điều</a:t>
            </a:r>
            <a:r>
              <a:rPr lang="en-US" sz="2400" dirty="0">
                <a:solidFill>
                  <a:srgbClr val="FF0000"/>
                </a:solidFill>
              </a:rPr>
              <a:t> 3, </a:t>
            </a:r>
            <a:r>
              <a:rPr lang="en-US" sz="2400" dirty="0" err="1">
                <a:solidFill>
                  <a:srgbClr val="FF0000"/>
                </a:solidFill>
              </a:rPr>
              <a:t>khoản</a:t>
            </a:r>
            <a:r>
              <a:rPr lang="en-US" sz="2400" dirty="0">
                <a:solidFill>
                  <a:srgbClr val="FF0000"/>
                </a:solidFill>
              </a:rPr>
              <a:t> 3”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imagesCAXOHP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343400" cy="49368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4518" name="Picture 6" descr="imagesCAKQRZW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191000" cy="49368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1CB9F4-6E87-469B-9282-CE007ABC0D63}"/>
              </a:ext>
            </a:extLst>
          </p:cNvPr>
          <p:cNvSpPr txBox="1"/>
          <p:nvPr/>
        </p:nvSpPr>
        <p:spPr>
          <a:xfrm>
            <a:off x="989872" y="381000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Hoa">
            <a:extLst>
              <a:ext uri="{FF2B5EF4-FFF2-40B4-BE49-F238E27FC236}">
                <a16:creationId xmlns:a16="http://schemas.microsoft.com/office/drawing/2014/main" xmlns="" id="{876504F5-A13A-435F-BFC3-79C49CF60D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63" y="715919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3" descr="Hoa">
            <a:extLst>
              <a:ext uri="{FF2B5EF4-FFF2-40B4-BE49-F238E27FC236}">
                <a16:creationId xmlns:a16="http://schemas.microsoft.com/office/drawing/2014/main" xmlns="" id="{A7EEEC5E-1F51-4839-B0DB-5C435E12C3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3" descr="Hoa">
            <a:extLst>
              <a:ext uri="{FF2B5EF4-FFF2-40B4-BE49-F238E27FC236}">
                <a16:creationId xmlns:a16="http://schemas.microsoft.com/office/drawing/2014/main" xmlns="" id="{A95697F8-087D-43C4-A26A-DA9404D58E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3" descr="Hoa">
            <a:extLst>
              <a:ext uri="{FF2B5EF4-FFF2-40B4-BE49-F238E27FC236}">
                <a16:creationId xmlns:a16="http://schemas.microsoft.com/office/drawing/2014/main" xmlns="" id="{090E1BAC-9FA3-453B-859A-16A70E3605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3" descr="Hoa">
            <a:extLst>
              <a:ext uri="{FF2B5EF4-FFF2-40B4-BE49-F238E27FC236}">
                <a16:creationId xmlns:a16="http://schemas.microsoft.com/office/drawing/2014/main" xmlns="" id="{C3D5ECC8-3BAB-47EA-939C-A061548592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3" descr="Hoa">
            <a:extLst>
              <a:ext uri="{FF2B5EF4-FFF2-40B4-BE49-F238E27FC236}">
                <a16:creationId xmlns:a16="http://schemas.microsoft.com/office/drawing/2014/main" xmlns="" id="{F5863C67-D9CA-4708-8C27-69C99BC9BD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3" descr="Hoa">
            <a:extLst>
              <a:ext uri="{FF2B5EF4-FFF2-40B4-BE49-F238E27FC236}">
                <a16:creationId xmlns:a16="http://schemas.microsoft.com/office/drawing/2014/main" xmlns="" id="{B35B340C-D34B-4018-AAA0-8A2E8B97C9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3" descr="Hoa">
            <a:extLst>
              <a:ext uri="{FF2B5EF4-FFF2-40B4-BE49-F238E27FC236}">
                <a16:creationId xmlns:a16="http://schemas.microsoft.com/office/drawing/2014/main" xmlns="" id="{20BD467B-5C27-4D41-970F-081A16A916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3" descr="Hoa">
            <a:extLst>
              <a:ext uri="{FF2B5EF4-FFF2-40B4-BE49-F238E27FC236}">
                <a16:creationId xmlns:a16="http://schemas.microsoft.com/office/drawing/2014/main" xmlns="" id="{40586E43-49E7-4157-9DA2-D53AECBE8C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3" descr="Hoa">
            <a:extLst>
              <a:ext uri="{FF2B5EF4-FFF2-40B4-BE49-F238E27FC236}">
                <a16:creationId xmlns:a16="http://schemas.microsoft.com/office/drawing/2014/main" xmlns="" id="{DA9F2807-DF5D-471B-986D-5004A2A6F3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3" descr="Hoa">
            <a:extLst>
              <a:ext uri="{FF2B5EF4-FFF2-40B4-BE49-F238E27FC236}">
                <a16:creationId xmlns:a16="http://schemas.microsoft.com/office/drawing/2014/main" xmlns="" id="{2499FB23-C004-4347-B521-F8B925877E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3" descr="Hoa">
            <a:extLst>
              <a:ext uri="{FF2B5EF4-FFF2-40B4-BE49-F238E27FC236}">
                <a16:creationId xmlns:a16="http://schemas.microsoft.com/office/drawing/2014/main" xmlns="" id="{A24CD410-7587-4F4B-BED7-0F6F91AF06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43" descr="Hoa">
            <a:extLst>
              <a:ext uri="{FF2B5EF4-FFF2-40B4-BE49-F238E27FC236}">
                <a16:creationId xmlns:a16="http://schemas.microsoft.com/office/drawing/2014/main" xmlns="" id="{00EEC511-825D-4D00-830B-DBCBA0A99F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43" descr="Hoa">
            <a:extLst>
              <a:ext uri="{FF2B5EF4-FFF2-40B4-BE49-F238E27FC236}">
                <a16:creationId xmlns:a16="http://schemas.microsoft.com/office/drawing/2014/main" xmlns="" id="{CD1CE541-CC8F-427D-9D1E-4732B8EEEF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3" descr="Hoa">
            <a:extLst>
              <a:ext uri="{FF2B5EF4-FFF2-40B4-BE49-F238E27FC236}">
                <a16:creationId xmlns:a16="http://schemas.microsoft.com/office/drawing/2014/main" xmlns="" id="{681ABD1A-6E00-413A-AFDF-017C66B3F9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29000" y="46482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3" descr="Hoa">
            <a:extLst>
              <a:ext uri="{FF2B5EF4-FFF2-40B4-BE49-F238E27FC236}">
                <a16:creationId xmlns:a16="http://schemas.microsoft.com/office/drawing/2014/main" xmlns="" id="{ABC97D98-B047-4ACD-9342-05A6FEEF51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3600" y="4343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43" descr="Hoa">
            <a:extLst>
              <a:ext uri="{FF2B5EF4-FFF2-40B4-BE49-F238E27FC236}">
                <a16:creationId xmlns:a16="http://schemas.microsoft.com/office/drawing/2014/main" xmlns="" id="{B249A3DC-5A43-4A11-8E46-40CEF9B50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3600" y="4724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43" descr="Hoa">
            <a:extLst>
              <a:ext uri="{FF2B5EF4-FFF2-40B4-BE49-F238E27FC236}">
                <a16:creationId xmlns:a16="http://schemas.microsoft.com/office/drawing/2014/main" xmlns="" id="{3D47C2CE-3131-437F-AF96-74FAE05C35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43400" y="46482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43" descr="Hoa">
            <a:extLst>
              <a:ext uri="{FF2B5EF4-FFF2-40B4-BE49-F238E27FC236}">
                <a16:creationId xmlns:a16="http://schemas.microsoft.com/office/drawing/2014/main" xmlns="" id="{995CCDEE-3060-4865-ABA8-41B1C3D2A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3000" y="5105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43" descr="Hoa">
            <a:extLst>
              <a:ext uri="{FF2B5EF4-FFF2-40B4-BE49-F238E27FC236}">
                <a16:creationId xmlns:a16="http://schemas.microsoft.com/office/drawing/2014/main" xmlns="" id="{21D06FC6-C2BD-4CF1-99EC-03AD9412AC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00200" y="2819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43" descr="Hoa">
            <a:extLst>
              <a:ext uri="{FF2B5EF4-FFF2-40B4-BE49-F238E27FC236}">
                <a16:creationId xmlns:a16="http://schemas.microsoft.com/office/drawing/2014/main" xmlns="" id="{AF66636D-E30D-4531-AF94-E7761B3FAB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05400" y="25146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43" descr="Hoa">
            <a:extLst>
              <a:ext uri="{FF2B5EF4-FFF2-40B4-BE49-F238E27FC236}">
                <a16:creationId xmlns:a16="http://schemas.microsoft.com/office/drawing/2014/main" xmlns="" id="{8DAB1C13-3756-4027-8D9A-672015D70C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19812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43" descr="Hoa">
            <a:extLst>
              <a:ext uri="{FF2B5EF4-FFF2-40B4-BE49-F238E27FC236}">
                <a16:creationId xmlns:a16="http://schemas.microsoft.com/office/drawing/2014/main" xmlns="" id="{9E1A838A-F2CE-43D7-AE99-80F872088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15200" y="2819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43" descr="Hoa">
            <a:extLst>
              <a:ext uri="{FF2B5EF4-FFF2-40B4-BE49-F238E27FC236}">
                <a16:creationId xmlns:a16="http://schemas.microsoft.com/office/drawing/2014/main" xmlns="" id="{9221D467-327B-46CD-9C13-F4E8AAF35E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48600" y="5867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43" descr="Hoa">
            <a:extLst>
              <a:ext uri="{FF2B5EF4-FFF2-40B4-BE49-F238E27FC236}">
                <a16:creationId xmlns:a16="http://schemas.microsoft.com/office/drawing/2014/main" xmlns="" id="{51F5587E-2AC8-4FE5-9D72-C1FBF665FA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10400" y="49530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43" descr="Hoa">
            <a:extLst>
              <a:ext uri="{FF2B5EF4-FFF2-40B4-BE49-F238E27FC236}">
                <a16:creationId xmlns:a16="http://schemas.microsoft.com/office/drawing/2014/main" xmlns="" id="{F6C0AECE-BA29-4BA7-9488-59A24ADE2D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15000" y="46482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43" descr="Hoa">
            <a:extLst>
              <a:ext uri="{FF2B5EF4-FFF2-40B4-BE49-F238E27FC236}">
                <a16:creationId xmlns:a16="http://schemas.microsoft.com/office/drawing/2014/main" xmlns="" id="{5E138F2B-1959-4C0B-813B-F24A1C577F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10200" y="5867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43" descr="Hoa">
            <a:extLst>
              <a:ext uri="{FF2B5EF4-FFF2-40B4-BE49-F238E27FC236}">
                <a16:creationId xmlns:a16="http://schemas.microsoft.com/office/drawing/2014/main" xmlns="" id="{7B8F131D-DFC5-464C-880F-D038EB16DD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29600" y="43434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43" descr="Hoa">
            <a:extLst>
              <a:ext uri="{FF2B5EF4-FFF2-40B4-BE49-F238E27FC236}">
                <a16:creationId xmlns:a16="http://schemas.microsoft.com/office/drawing/2014/main" xmlns="" id="{97F6C025-452A-4E09-BF39-F0216EFBD1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24400" y="5410200"/>
            <a:ext cx="53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 Yeu hoa binh - Nguyen Duc toan.mp3">
            <a:hlinkClick r:id="" action="ppaction://media"/>
            <a:extLst>
              <a:ext uri="{FF2B5EF4-FFF2-40B4-BE49-F238E27FC236}">
                <a16:creationId xmlns:a16="http://schemas.microsoft.com/office/drawing/2014/main" xmlns="" id="{FCBC99C1-6F46-4672-BEBF-482E04D6CA8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340350"/>
            <a:ext cx="46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34" descr="D:\thuc\NH 17-18\HINH ANH\ThaoQua.gif">
            <a:extLst>
              <a:ext uri="{FF2B5EF4-FFF2-40B4-BE49-F238E27FC236}">
                <a16:creationId xmlns:a16="http://schemas.microsoft.com/office/drawing/2014/main" xmlns="" id="{4785D036-9EB3-4613-8C45-03160878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496"/>
            <a:ext cx="4305300" cy="50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11">
            <a:extLst>
              <a:ext uri="{FF2B5EF4-FFF2-40B4-BE49-F238E27FC236}">
                <a16:creationId xmlns:a16="http://schemas.microsoft.com/office/drawing/2014/main" xmlns="" id="{D4137CFD-2193-4CE6-8127-73FF45830B9B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52450"/>
            <a:ext cx="8267700" cy="6341570"/>
            <a:chOff x="895350" y="-17906"/>
            <a:chExt cx="8267700" cy="6358128"/>
          </a:xfrm>
        </p:grpSpPr>
        <p:pic>
          <p:nvPicPr>
            <p:cNvPr id="34" name="Picture 1" descr="thảo quả 1.jpg">
              <a:extLst>
                <a:ext uri="{FF2B5EF4-FFF2-40B4-BE49-F238E27FC236}">
                  <a16:creationId xmlns:a16="http://schemas.microsoft.com/office/drawing/2014/main" xmlns="" id="{B2D71482-ADB7-4F07-89F7-4C0D560B0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-17906"/>
              <a:ext cx="4191000" cy="498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xmlns="" id="{1A80EF84-D8FD-4FD5-9E4E-2F939B4CC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50" y="5630488"/>
              <a:ext cx="8267700" cy="70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00CCFF"/>
                  </a:solidFill>
                  <a:latin typeface="Times New Roman" panose="02020603050405020304" pitchFamily="18" charset="0"/>
                </a:rPr>
                <a:t>   *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ảnh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quả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thảo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quả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mùa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TextBox 10">
            <a:extLst>
              <a:ext uri="{FF2B5EF4-FFF2-40B4-BE49-F238E27FC236}">
                <a16:creationId xmlns:a16="http://schemas.microsoft.com/office/drawing/2014/main" xmlns="" id="{1A80EF84-D8FD-4FD5-9E4E-2F939B4C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1" y="4987328"/>
            <a:ext cx="8483252" cy="70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latin typeface="Times New Roman" panose="02020603050405020304" pitchFamily="18" charset="0"/>
              </a:rPr>
              <a:t>H) </a:t>
            </a:r>
            <a:r>
              <a:rPr lang="en-US" altLang="vi-VN" b="1" dirty="0" err="1">
                <a:latin typeface="Times New Roman" panose="02020603050405020304" pitchFamily="18" charset="0"/>
              </a:rPr>
              <a:t>Tranh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chụp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ảnh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quả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76986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LUYỆN VIẾT TỪ KHÓ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28CDE4-A2D9-4CC5-AA51-864EDDC005B8}"/>
              </a:ext>
            </a:extLst>
          </p:cNvPr>
          <p:cNvSpPr txBox="1"/>
          <p:nvPr/>
        </p:nvSpPr>
        <p:spPr>
          <a:xfrm>
            <a:off x="838200" y="217499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suy</a:t>
            </a:r>
            <a:r>
              <a:rPr lang="en-US" sz="3200" b="1" dirty="0"/>
              <a:t> </a:t>
            </a:r>
            <a:r>
              <a:rPr lang="en-US" sz="3200" b="1" dirty="0" err="1"/>
              <a:t>th</a:t>
            </a:r>
            <a:r>
              <a:rPr lang="en-US" sz="3200" b="1" dirty="0" err="1">
                <a:solidFill>
                  <a:srgbClr val="FF0000"/>
                </a:solidFill>
              </a:rPr>
              <a:t>oái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23BE64-CEB8-4EDE-8481-98D21A9C7042}"/>
              </a:ext>
            </a:extLst>
          </p:cNvPr>
          <p:cNvSpPr txBox="1"/>
          <p:nvPr/>
        </p:nvSpPr>
        <p:spPr>
          <a:xfrm>
            <a:off x="833284" y="277824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kh</a:t>
            </a:r>
            <a:r>
              <a:rPr lang="en-US" sz="3200" b="1" dirty="0" err="1">
                <a:solidFill>
                  <a:srgbClr val="FF0000"/>
                </a:solidFill>
              </a:rPr>
              <a:t>oản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9DDEAD-80F3-4A59-9430-4666A73D958D}"/>
              </a:ext>
            </a:extLst>
          </p:cNvPr>
          <p:cNvSpPr txBox="1"/>
          <p:nvPr/>
        </p:nvSpPr>
        <p:spPr>
          <a:xfrm>
            <a:off x="757084" y="339720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kh</a:t>
            </a:r>
            <a:r>
              <a:rPr lang="en-US" sz="3200" b="1" dirty="0" err="1">
                <a:solidFill>
                  <a:srgbClr val="FF0000"/>
                </a:solidFill>
              </a:rPr>
              <a:t>ắc</a:t>
            </a:r>
            <a:r>
              <a:rPr lang="en-US" sz="3200" b="1" dirty="0"/>
              <a:t> </a:t>
            </a:r>
            <a:r>
              <a:rPr lang="en-US" sz="3200" b="1" dirty="0" err="1"/>
              <a:t>ph</a:t>
            </a:r>
            <a:r>
              <a:rPr lang="en-US" sz="3200" b="1" dirty="0" err="1">
                <a:solidFill>
                  <a:srgbClr val="FF0000"/>
                </a:solidFill>
              </a:rPr>
              <a:t>ục</a:t>
            </a:r>
            <a:r>
              <a:rPr lang="en-US" sz="3200" b="1" dirty="0"/>
              <a:t> 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758036-476C-4BCE-A6F6-B1DCC1FFC918}"/>
              </a:ext>
            </a:extLst>
          </p:cNvPr>
          <p:cNvSpPr txBox="1"/>
          <p:nvPr/>
        </p:nvSpPr>
        <p:spPr>
          <a:xfrm>
            <a:off x="744794" y="417509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ph</a:t>
            </a:r>
            <a:r>
              <a:rPr lang="en-US" sz="3200" b="1" dirty="0" err="1">
                <a:solidFill>
                  <a:srgbClr val="FF0000"/>
                </a:solidFill>
              </a:rPr>
              <a:t>òng</a:t>
            </a:r>
            <a:r>
              <a:rPr lang="en-US" sz="3200" b="1" dirty="0"/>
              <a:t> </a:t>
            </a:r>
            <a:r>
              <a:rPr lang="en-US" sz="3200" b="1" dirty="0" err="1"/>
              <a:t>ngừa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06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182290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3,khoản 3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9213" y="2514600"/>
            <a:ext cx="8305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/>
              <a:t>   “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 </a:t>
            </a:r>
            <a:r>
              <a:rPr lang="en-US" sz="3200" b="1" dirty="0" err="1"/>
              <a:t>vệ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trường”là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lành</a:t>
            </a:r>
            <a:r>
              <a:rPr lang="en-US" sz="3200" b="1" dirty="0"/>
              <a:t>, </a:t>
            </a:r>
            <a:r>
              <a:rPr lang="en-US" sz="3200" b="1" dirty="0" err="1"/>
              <a:t>sạch</a:t>
            </a:r>
            <a:r>
              <a:rPr lang="en-US" sz="3200" b="1" dirty="0"/>
              <a:t> </a:t>
            </a:r>
            <a:r>
              <a:rPr lang="en-US" sz="3200" b="1" dirty="0" err="1"/>
              <a:t>đẹp</a:t>
            </a:r>
            <a:r>
              <a:rPr lang="en-US" sz="3200" b="1" dirty="0"/>
              <a:t>; </a:t>
            </a:r>
            <a:r>
              <a:rPr lang="en-US" sz="3200" b="1" dirty="0" err="1"/>
              <a:t>phòng</a:t>
            </a:r>
            <a:r>
              <a:rPr lang="en-US" sz="3200" b="1" dirty="0"/>
              <a:t> </a:t>
            </a:r>
            <a:r>
              <a:rPr lang="en-US" sz="3200" b="1" dirty="0" err="1"/>
              <a:t>ngừa</a:t>
            </a:r>
            <a:r>
              <a:rPr lang="en-US" sz="3200" b="1" dirty="0"/>
              <a:t>, </a:t>
            </a:r>
            <a:r>
              <a:rPr lang="en-US" sz="3200" b="1" dirty="0" err="1"/>
              <a:t>hạn</a:t>
            </a:r>
            <a:r>
              <a:rPr lang="en-US" sz="3200" b="1" dirty="0"/>
              <a:t> </a:t>
            </a:r>
            <a:r>
              <a:rPr lang="en-US" sz="3200" b="1" dirty="0" err="1"/>
              <a:t>chế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xấu</a:t>
            </a:r>
            <a:r>
              <a:rPr lang="en-US" sz="3200" b="1" dirty="0"/>
              <a:t> </a:t>
            </a:r>
            <a:r>
              <a:rPr lang="en-US" sz="3200" b="1" dirty="0" err="1"/>
              <a:t>đối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,  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/>
              <a:t>phó</a:t>
            </a:r>
            <a:r>
              <a:rPr lang="en-US" sz="3200" b="1" dirty="0"/>
              <a:t>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cố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; </a:t>
            </a:r>
            <a:r>
              <a:rPr lang="en-US" sz="3200" b="1" dirty="0" err="1"/>
              <a:t>khắc</a:t>
            </a:r>
            <a:r>
              <a:rPr lang="en-US" sz="3200" b="1" dirty="0"/>
              <a:t> </a:t>
            </a:r>
            <a:r>
              <a:rPr lang="en-US" sz="3200" b="1" dirty="0" err="1"/>
              <a:t>phục</a:t>
            </a:r>
            <a:r>
              <a:rPr lang="en-US" sz="3200" b="1" dirty="0"/>
              <a:t> ô </a:t>
            </a:r>
            <a:r>
              <a:rPr lang="en-US" sz="3200" b="1" dirty="0" err="1"/>
              <a:t>nhiễm</a:t>
            </a:r>
            <a:r>
              <a:rPr lang="en-US" sz="3200" b="1" dirty="0"/>
              <a:t>, </a:t>
            </a:r>
            <a:r>
              <a:rPr lang="en-US" sz="3200" b="1" dirty="0" err="1"/>
              <a:t>suy</a:t>
            </a:r>
            <a:r>
              <a:rPr lang="en-US" sz="3200" b="1" dirty="0"/>
              <a:t> </a:t>
            </a:r>
            <a:r>
              <a:rPr lang="en-US" sz="3200" b="1" dirty="0" err="1"/>
              <a:t>thoái</a:t>
            </a:r>
            <a:r>
              <a:rPr lang="en-US" sz="3200" b="1" dirty="0"/>
              <a:t>, </a:t>
            </a:r>
            <a:r>
              <a:rPr lang="en-US" sz="3200" b="1" dirty="0" err="1"/>
              <a:t>phục</a:t>
            </a:r>
            <a:r>
              <a:rPr lang="en-US" sz="3200" b="1" dirty="0"/>
              <a:t> </a:t>
            </a:r>
            <a:r>
              <a:rPr lang="en-US" sz="3200" b="1" dirty="0" err="1"/>
              <a:t>hồi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cải</a:t>
            </a:r>
            <a:r>
              <a:rPr lang="en-US" sz="3200" b="1" dirty="0"/>
              <a:t> </a:t>
            </a:r>
            <a:r>
              <a:rPr lang="en-US" sz="3200" b="1" dirty="0" err="1"/>
              <a:t>thiện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; </a:t>
            </a:r>
            <a:r>
              <a:rPr lang="en-US" sz="3200" b="1" dirty="0" err="1"/>
              <a:t>khai</a:t>
            </a:r>
            <a:r>
              <a:rPr lang="en-US" sz="3200" b="1" dirty="0"/>
              <a:t> </a:t>
            </a:r>
            <a:r>
              <a:rPr lang="en-US" sz="3200" b="1" dirty="0" err="1"/>
              <a:t>thác</a:t>
            </a:r>
            <a:r>
              <a:rPr lang="en-US" sz="3200" b="1" dirty="0"/>
              <a:t>, </a:t>
            </a:r>
            <a:r>
              <a:rPr lang="en-US" sz="3200" b="1" dirty="0" err="1"/>
              <a:t>sử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 </a:t>
            </a:r>
            <a:r>
              <a:rPr lang="en-US" sz="3200" b="1" dirty="0" err="1"/>
              <a:t>lí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tiết</a:t>
            </a:r>
            <a:r>
              <a:rPr lang="en-US" sz="3200" b="1" dirty="0"/>
              <a:t> </a:t>
            </a:r>
            <a:r>
              <a:rPr lang="en-US" sz="3200" b="1" dirty="0" err="1"/>
              <a:t>kiệm</a:t>
            </a:r>
            <a:r>
              <a:rPr lang="en-US" sz="3200" b="1" dirty="0"/>
              <a:t> </a:t>
            </a:r>
            <a:r>
              <a:rPr lang="en-US" sz="3200" b="1" dirty="0" err="1"/>
              <a:t>tài</a:t>
            </a:r>
            <a:r>
              <a:rPr lang="en-US" sz="3200" b="1" dirty="0"/>
              <a:t> </a:t>
            </a:r>
            <a:r>
              <a:rPr lang="en-US" sz="3200" b="1" dirty="0" err="1"/>
              <a:t>nguyên</a:t>
            </a:r>
            <a:r>
              <a:rPr lang="en-US" sz="3200" b="1" dirty="0"/>
              <a:t> </a:t>
            </a:r>
            <a:r>
              <a:rPr lang="en-US" sz="3200" b="1" dirty="0" err="1"/>
              <a:t>thiên</a:t>
            </a:r>
            <a:r>
              <a:rPr lang="en-US" sz="3200" b="1" dirty="0"/>
              <a:t> </a:t>
            </a:r>
            <a:r>
              <a:rPr lang="en-US" sz="3200" b="1" dirty="0" err="1"/>
              <a:t>nhiên</a:t>
            </a:r>
            <a:r>
              <a:rPr lang="en-US" sz="3200" b="1" dirty="0"/>
              <a:t>; </a:t>
            </a:r>
            <a:r>
              <a:rPr lang="en-US" sz="3200" b="1" dirty="0" err="1"/>
              <a:t>bảo</a:t>
            </a:r>
            <a:r>
              <a:rPr lang="en-US" sz="3200" b="1" dirty="0"/>
              <a:t> </a:t>
            </a:r>
            <a:r>
              <a:rPr lang="en-US" sz="3200" b="1" dirty="0" err="1"/>
              <a:t>vệ</a:t>
            </a:r>
            <a:r>
              <a:rPr lang="en-US" sz="3200" b="1" dirty="0"/>
              <a:t> </a:t>
            </a:r>
            <a:r>
              <a:rPr lang="en-US" sz="3200" b="1" dirty="0" err="1"/>
              <a:t>đa</a:t>
            </a:r>
            <a:r>
              <a:rPr lang="en-US" sz="3200" b="1" dirty="0"/>
              <a:t> </a:t>
            </a:r>
            <a:r>
              <a:rPr lang="en-US" sz="3200" b="1" dirty="0" err="1"/>
              <a:t>dạng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8569E16-7BC9-42B7-9D8F-398D29107260}"/>
              </a:ext>
            </a:extLst>
          </p:cNvPr>
          <p:cNvCxnSpPr>
            <a:cxnSpLocks/>
          </p:cNvCxnSpPr>
          <p:nvPr/>
        </p:nvCxnSpPr>
        <p:spPr>
          <a:xfrm>
            <a:off x="2209800" y="4953000"/>
            <a:ext cx="137160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298E13A-096E-4916-9229-89C41442719A}"/>
              </a:ext>
            </a:extLst>
          </p:cNvPr>
          <p:cNvCxnSpPr>
            <a:cxnSpLocks/>
          </p:cNvCxnSpPr>
          <p:nvPr/>
        </p:nvCxnSpPr>
        <p:spPr>
          <a:xfrm>
            <a:off x="6934200" y="4530536"/>
            <a:ext cx="129540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D6F1BD6-ED1E-4D62-80B9-771C567E60AC}"/>
              </a:ext>
            </a:extLst>
          </p:cNvPr>
          <p:cNvCxnSpPr>
            <a:cxnSpLocks/>
          </p:cNvCxnSpPr>
          <p:nvPr/>
        </p:nvCxnSpPr>
        <p:spPr>
          <a:xfrm>
            <a:off x="2209800" y="2286000"/>
            <a:ext cx="91440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68A2D9-542C-4ACB-BCB5-233C92AF1CA9}"/>
              </a:ext>
            </a:extLst>
          </p:cNvPr>
          <p:cNvCxnSpPr>
            <a:cxnSpLocks/>
          </p:cNvCxnSpPr>
          <p:nvPr/>
        </p:nvCxnSpPr>
        <p:spPr>
          <a:xfrm>
            <a:off x="914400" y="3962400"/>
            <a:ext cx="137160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752</Words>
  <Application>Microsoft Office PowerPoint</Application>
  <PresentationFormat>On-screen Show (4:3)</PresentationFormat>
  <Paragraphs>121</Paragraphs>
  <Slides>16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VIẾT TỪ KHÓ</vt:lpstr>
      <vt:lpstr>PowerPoint Presentation</vt:lpstr>
      <vt:lpstr>PowerPoint Presentation</vt:lpstr>
      <vt:lpstr>PowerPoint Presentation</vt:lpstr>
      <vt:lpstr>PowerPoint Presentation</vt:lpstr>
      <vt:lpstr>Bài 3:Tìm các từ láy theo những khuôn vần ghi ở từng ô trong bảng sau: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năm, ngày 20 tháng 1 năm 2011 Chính tả        GV: Nguyễn Thị Nhật Hạ</dc:title>
  <dc:creator>User</dc:creator>
  <cp:lastModifiedBy>Admin</cp:lastModifiedBy>
  <cp:revision>173</cp:revision>
  <dcterms:created xsi:type="dcterms:W3CDTF">2009-01-14T05:07:22Z</dcterms:created>
  <dcterms:modified xsi:type="dcterms:W3CDTF">2023-10-23T06:39:47Z</dcterms:modified>
</cp:coreProperties>
</file>