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80" r:id="rId2"/>
    <p:sldId id="281" r:id="rId3"/>
    <p:sldId id="283" r:id="rId4"/>
    <p:sldId id="282" r:id="rId5"/>
    <p:sldId id="284" r:id="rId6"/>
    <p:sldId id="270" r:id="rId7"/>
    <p:sldId id="269" r:id="rId8"/>
    <p:sldId id="262" r:id="rId9"/>
    <p:sldId id="271" r:id="rId10"/>
    <p:sldId id="268" r:id="rId11"/>
    <p:sldId id="263" r:id="rId12"/>
    <p:sldId id="264" r:id="rId13"/>
    <p:sldId id="265" r:id="rId14"/>
    <p:sldId id="267" r:id="rId15"/>
    <p:sldId id="266" r:id="rId16"/>
    <p:sldId id="272" r:id="rId17"/>
  </p:sldIdLst>
  <p:sldSz cx="9144000" cy="5143500" type="screen16x9"/>
  <p:notesSz cx="6858000" cy="9144000"/>
  <p:embeddedFontLst>
    <p:embeddedFont>
      <p:font typeface="KaiTi" panose="02010609060101010101" pitchFamily="49" charset="-122"/>
      <p:regular r:id="rId19"/>
    </p:embeddedFont>
    <p:embeddedFont>
      <p:font typeface="#9Slide03 Ample" panose="02000000000000000000" pitchFamily="2" charset="77"/>
      <p:regular r:id="rId20"/>
    </p:embeddedFont>
    <p:embeddedFont>
      <p:font typeface="#9Slide03 AmpleSoft Bold" panose="02000000000000000000" pitchFamily="2" charset="77"/>
      <p:regular r:id="rId21"/>
      <p:bold r:id="rId22"/>
    </p:embeddedFont>
    <p:embeddedFont>
      <p:font typeface="#9Slide03 AmpleSoft Thin Thin" panose="02000000000000000000" pitchFamily="2" charset="77"/>
      <p:regular r:id="rId23"/>
    </p:embeddedFont>
    <p:embeddedFont>
      <p:font typeface="#9Slide03 Arima Madurai Black" pitchFamily="2" charset="77"/>
      <p:bold r:id="rId24"/>
    </p:embeddedFont>
    <p:embeddedFont>
      <p:font typeface="#9Slide03 Arima Madurai ExtraBo" pitchFamily="2" charset="77"/>
      <p:bold r:id="rId25"/>
    </p:embeddedFont>
    <p:embeddedFont>
      <p:font typeface="#9Slide03 Cabin SemiBold" pitchFamily="2" charset="77"/>
      <p:regular r:id="rId26"/>
      <p:bold r:id="rId27"/>
    </p:embeddedFont>
    <p:embeddedFont>
      <p:font typeface="#9Slide07 Itim" pitchFamily="2" charset="-34"/>
      <p:regular r:id="rId28"/>
    </p:embeddedFont>
    <p:embeddedFont>
      <p:font typeface="#9Slide07 SVNPosterizer KG Inli" panose="02000503000000020003" pitchFamily="2" charset="77"/>
      <p:regular r:id="rId29"/>
    </p:embeddedFont>
    <p:embeddedFont>
      <p:font typeface="Calibri" panose="020F0502020204030204" pitchFamily="34" charset="0"/>
      <p:regular r:id="rId30"/>
      <p:bold r:id="rId31"/>
      <p:italic r:id="rId32"/>
      <p:boldItalic r:id="rId33"/>
    </p:embeddedFont>
    <p:embeddedFont>
      <p:font typeface="Cambria Math" panose="02040503050406030204" pitchFamily="18"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49FE07-0A81-4AA5-981B-9C67E1FA49A7}">
          <p14:sldIdLst>
            <p14:sldId id="280"/>
            <p14:sldId id="281"/>
            <p14:sldId id="283"/>
            <p14:sldId id="282"/>
            <p14:sldId id="284"/>
          </p14:sldIdLst>
        </p14:section>
        <p14:section name="Bài 1" id="{B7268E26-F51C-44E0-AA13-4F1F3DE0F504}">
          <p14:sldIdLst>
            <p14:sldId id="270"/>
            <p14:sldId id="269"/>
            <p14:sldId id="262"/>
            <p14:sldId id="271"/>
            <p14:sldId id="268"/>
            <p14:sldId id="263"/>
          </p14:sldIdLst>
        </p14:section>
        <p14:section name="Bài 2" id="{DCCD9537-3803-4AF1-9BD2-AA08E05EF06D}">
          <p14:sldIdLst>
            <p14:sldId id="264"/>
            <p14:sldId id="265"/>
            <p14:sldId id="267"/>
          </p14:sldIdLst>
        </p14:section>
        <p14:section name="Bài 3" id="{812B98E5-AA1F-49BB-A986-8FBE60A05EAA}">
          <p14:sldIdLst>
            <p14:sldId id="266"/>
            <p14:sldId id="27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9933"/>
    <a:srgbClr val="2FB793"/>
    <a:srgbClr val="FF0066"/>
    <a:srgbClr val="FA9D9B"/>
    <a:srgbClr val="93CBED"/>
    <a:srgbClr val="8EDCFA"/>
    <a:srgbClr val="CCCC00"/>
    <a:srgbClr val="FBCDE1"/>
    <a:srgbClr val="FCB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70" autoAdjust="0"/>
    <p:restoredTop sz="94558" autoAdjust="0"/>
  </p:normalViewPr>
  <p:slideViewPr>
    <p:cSldViewPr>
      <p:cViewPr varScale="1">
        <p:scale>
          <a:sx n="135" d="100"/>
          <a:sy n="135" d="100"/>
        </p:scale>
        <p:origin x="168" y="20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F5417-6C6A-47EB-AB83-7B3CB73ABC56}" type="datetimeFigureOut">
              <a:rPr lang="en-US" smtClean="0"/>
              <a:t>4/22/22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3F9739-4379-4A8A-BA8D-40944C4BDFA5}" type="slidenum">
              <a:rPr lang="en-US" smtClean="0"/>
              <a:t>‹#›</a:t>
            </a:fld>
            <a:endParaRPr lang="en-US"/>
          </a:p>
        </p:txBody>
      </p:sp>
    </p:spTree>
    <p:extLst>
      <p:ext uri="{BB962C8B-B14F-4D97-AF65-F5344CB8AC3E}">
        <p14:creationId xmlns:p14="http://schemas.microsoft.com/office/powerpoint/2010/main" val="957018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lần</a:t>
            </a:r>
            <a:r>
              <a:rPr lang="en-US" baseline="0" dirty="0"/>
              <a:t> </a:t>
            </a:r>
            <a:r>
              <a:rPr lang="en-US" baseline="0" dirty="0" err="1"/>
              <a:t>lượt</a:t>
            </a:r>
            <a:r>
              <a:rPr lang="en-US" baseline="0" dirty="0"/>
              <a:t> </a:t>
            </a:r>
            <a:r>
              <a:rPr lang="en-US" baseline="0" dirty="0" err="1"/>
              <a:t>gấu</a:t>
            </a:r>
            <a:r>
              <a:rPr lang="en-US" baseline="0" dirty="0"/>
              <a:t> </a:t>
            </a:r>
            <a:r>
              <a:rPr lang="en-US" baseline="0" dirty="0" err="1"/>
              <a:t>trắng-gấu</a:t>
            </a:r>
            <a:r>
              <a:rPr lang="en-US" baseline="0" dirty="0"/>
              <a:t> </a:t>
            </a:r>
            <a:r>
              <a:rPr lang="en-US" baseline="0" dirty="0" err="1"/>
              <a:t>trúc-gấu</a:t>
            </a:r>
            <a:r>
              <a:rPr lang="en-US" baseline="0" dirty="0"/>
              <a:t> </a:t>
            </a:r>
            <a:r>
              <a:rPr lang="en-US" baseline="0" dirty="0" err="1"/>
              <a:t>nâu</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bài</a:t>
            </a:r>
            <a:r>
              <a:rPr lang="en-US" baseline="0" dirty="0"/>
              <a:t> 1-bài 2- </a:t>
            </a:r>
            <a:r>
              <a:rPr lang="en-US" baseline="0" dirty="0" err="1"/>
              <a:t>bài</a:t>
            </a:r>
            <a:r>
              <a:rPr lang="en-US" baseline="0" dirty="0"/>
              <a:t> 3</a:t>
            </a:r>
            <a:endParaRPr lang="en-US" dirty="0"/>
          </a:p>
        </p:txBody>
      </p:sp>
      <p:sp>
        <p:nvSpPr>
          <p:cNvPr id="4" name="Slide Number Placeholder 3"/>
          <p:cNvSpPr>
            <a:spLocks noGrp="1"/>
          </p:cNvSpPr>
          <p:nvPr>
            <p:ph type="sldNum" sz="quarter" idx="10"/>
          </p:nvPr>
        </p:nvSpPr>
        <p:spPr/>
        <p:txBody>
          <a:bodyPr/>
          <a:lstStyle/>
          <a:p>
            <a:fld id="{F33F9739-4379-4A8A-BA8D-40944C4BDFA5}" type="slidenum">
              <a:rPr lang="en-US" smtClean="0"/>
              <a:t>4</a:t>
            </a:fld>
            <a:endParaRPr lang="en-US"/>
          </a:p>
        </p:txBody>
      </p:sp>
    </p:spTree>
    <p:extLst>
      <p:ext uri="{BB962C8B-B14F-4D97-AF65-F5344CB8AC3E}">
        <p14:creationId xmlns:p14="http://schemas.microsoft.com/office/powerpoint/2010/main" val="302220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số</a:t>
            </a:r>
            <a:r>
              <a:rPr lang="en-US" baseline="0" dirty="0"/>
              <a:t> (1) </a:t>
            </a:r>
            <a:r>
              <a:rPr lang="en-US" baseline="0" dirty="0" err="1"/>
              <a:t>hoặc</a:t>
            </a:r>
            <a:r>
              <a:rPr lang="en-US" baseline="0" dirty="0"/>
              <a:t> (2) </a:t>
            </a:r>
            <a:r>
              <a:rPr lang="en-US" baseline="0" dirty="0" err="1"/>
              <a:t>để</a:t>
            </a:r>
            <a:r>
              <a:rPr lang="en-US" baseline="0" dirty="0"/>
              <a:t> </a:t>
            </a:r>
            <a:r>
              <a:rPr lang="en-US" baseline="0" dirty="0" err="1"/>
              <a:t>hiện</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kết</a:t>
            </a:r>
            <a:r>
              <a:rPr lang="en-US" baseline="0" dirty="0"/>
              <a:t> </a:t>
            </a:r>
            <a:r>
              <a:rPr lang="en-US" baseline="0" dirty="0" err="1"/>
              <a:t>quả</a:t>
            </a:r>
            <a:r>
              <a:rPr lang="en-US" baseline="0" dirty="0"/>
              <a:t> DTXQ-DTTP-V</a:t>
            </a:r>
            <a:endParaRPr lang="en-US" dirty="0"/>
          </a:p>
        </p:txBody>
      </p:sp>
      <p:sp>
        <p:nvSpPr>
          <p:cNvPr id="4" name="Slide Number Placeholder 3"/>
          <p:cNvSpPr>
            <a:spLocks noGrp="1"/>
          </p:cNvSpPr>
          <p:nvPr>
            <p:ph type="sldNum" sz="quarter" idx="10"/>
          </p:nvPr>
        </p:nvSpPr>
        <p:spPr/>
        <p:txBody>
          <a:bodyPr/>
          <a:lstStyle/>
          <a:p>
            <a:fld id="{F33F9739-4379-4A8A-BA8D-40944C4BDFA5}" type="slidenum">
              <a:rPr lang="en-US" smtClean="0"/>
              <a:t>8</a:t>
            </a:fld>
            <a:endParaRPr lang="en-US"/>
          </a:p>
        </p:txBody>
      </p:sp>
    </p:spTree>
    <p:extLst>
      <p:ext uri="{BB962C8B-B14F-4D97-AF65-F5344CB8AC3E}">
        <p14:creationId xmlns:p14="http://schemas.microsoft.com/office/powerpoint/2010/main" val="189451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baseline="0" dirty="0"/>
              <a:t> </a:t>
            </a:r>
            <a:r>
              <a:rPr lang="en-US" baseline="0" dirty="0" err="1"/>
              <a:t>số</a:t>
            </a:r>
            <a:r>
              <a:rPr lang="en-US" baseline="0" dirty="0"/>
              <a:t> (1) </a:t>
            </a:r>
            <a:r>
              <a:rPr lang="en-US" baseline="0" dirty="0" err="1"/>
              <a:t>hoặc</a:t>
            </a:r>
            <a:r>
              <a:rPr lang="en-US" baseline="0" dirty="0"/>
              <a:t> (2) </a:t>
            </a:r>
            <a:r>
              <a:rPr lang="en-US" baseline="0" dirty="0" err="1"/>
              <a:t>để</a:t>
            </a:r>
            <a:r>
              <a:rPr lang="en-US" baseline="0" dirty="0"/>
              <a:t> </a:t>
            </a:r>
            <a:r>
              <a:rPr lang="en-US" baseline="0" dirty="0" err="1"/>
              <a:t>hiện</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kết</a:t>
            </a:r>
            <a:r>
              <a:rPr lang="en-US" baseline="0" dirty="0"/>
              <a:t> </a:t>
            </a:r>
            <a:r>
              <a:rPr lang="en-US" baseline="0" dirty="0" err="1"/>
              <a:t>quả</a:t>
            </a:r>
            <a:r>
              <a:rPr lang="en-US" baseline="0" dirty="0"/>
              <a:t> DTXQ-DTTP-V</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ký</a:t>
            </a:r>
            <a:r>
              <a:rPr lang="en-US" baseline="0" dirty="0"/>
              <a:t> </a:t>
            </a:r>
            <a:r>
              <a:rPr lang="en-US" baseline="0" dirty="0" err="1"/>
              <a:t>hiệu</a:t>
            </a:r>
            <a:r>
              <a:rPr lang="en-US" baseline="0" dirty="0"/>
              <a:t> Home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F33F9739-4379-4A8A-BA8D-40944C4BDFA5}" type="slidenum">
              <a:rPr lang="en-US" smtClean="0"/>
              <a:t>11</a:t>
            </a:fld>
            <a:endParaRPr lang="en-US"/>
          </a:p>
        </p:txBody>
      </p:sp>
    </p:spTree>
    <p:extLst>
      <p:ext uri="{BB962C8B-B14F-4D97-AF65-F5344CB8AC3E}">
        <p14:creationId xmlns:p14="http://schemas.microsoft.com/office/powerpoint/2010/main" val="77105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3F9739-4379-4A8A-BA8D-40944C4BDFA5}" type="slidenum">
              <a:rPr lang="en-US" smtClean="0"/>
              <a:t>16</a:t>
            </a:fld>
            <a:endParaRPr lang="en-US"/>
          </a:p>
        </p:txBody>
      </p:sp>
    </p:spTree>
    <p:extLst>
      <p:ext uri="{BB962C8B-B14F-4D97-AF65-F5344CB8AC3E}">
        <p14:creationId xmlns:p14="http://schemas.microsoft.com/office/powerpoint/2010/main" val="883837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20E726-FD03-466F-9721-AC55DE5DFC07}" type="datetimeFigureOut">
              <a:rPr lang="en-US" smtClean="0"/>
              <a:t>4/22/22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213214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20E726-FD03-466F-9721-AC55DE5DFC07}" type="datetimeFigureOut">
              <a:rPr lang="en-US" smtClean="0"/>
              <a:t>4/22/22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2586630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20E726-FD03-466F-9721-AC55DE5DFC07}" type="datetimeFigureOut">
              <a:rPr lang="en-US" smtClean="0"/>
              <a:t>4/22/22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429336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3394710"/>
            <a:ext cx="9144000" cy="174879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3953"/>
            <a:ext cx="1995926" cy="51435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2379415" y="0"/>
            <a:ext cx="6764585" cy="51435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383491" y="405229"/>
            <a:ext cx="8377019" cy="4333043"/>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663"/>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3422" y="4131526"/>
            <a:ext cx="1198304" cy="1174970"/>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095746" y="4131527"/>
            <a:ext cx="1064720" cy="1008021"/>
          </a:xfrm>
          <a:prstGeom prst="rect">
            <a:avLst/>
          </a:prstGeom>
        </p:spPr>
      </p:pic>
    </p:spTree>
    <p:extLst>
      <p:ext uri="{BB962C8B-B14F-4D97-AF65-F5344CB8AC3E}">
        <p14:creationId xmlns:p14="http://schemas.microsoft.com/office/powerpoint/2010/main" val="1188152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20E726-FD03-466F-9721-AC55DE5DFC07}" type="datetimeFigureOut">
              <a:rPr lang="en-US" smtClean="0"/>
              <a:t>4/22/22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3030077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20E726-FD03-466F-9721-AC55DE5DFC07}" type="datetimeFigureOut">
              <a:rPr lang="en-US" smtClean="0"/>
              <a:t>4/22/22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3944337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20E726-FD03-466F-9721-AC55DE5DFC07}" type="datetimeFigureOut">
              <a:rPr lang="en-US" smtClean="0"/>
              <a:t>4/22/22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407742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20E726-FD03-466F-9721-AC55DE5DFC07}" type="datetimeFigureOut">
              <a:rPr lang="en-US" smtClean="0"/>
              <a:t>4/22/22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172811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20E726-FD03-466F-9721-AC55DE5DFC07}" type="datetimeFigureOut">
              <a:rPr lang="en-US" smtClean="0"/>
              <a:t>4/22/22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3245120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0E726-FD03-466F-9721-AC55DE5DFC07}" type="datetimeFigureOut">
              <a:rPr lang="en-US" smtClean="0"/>
              <a:t>4/22/22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2380336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20E726-FD03-466F-9721-AC55DE5DFC07}" type="datetimeFigureOut">
              <a:rPr lang="en-US" smtClean="0"/>
              <a:t>4/22/22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12984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20E726-FD03-466F-9721-AC55DE5DFC07}" type="datetimeFigureOut">
              <a:rPr lang="en-US" smtClean="0"/>
              <a:t>4/22/22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209826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B20E726-FD03-466F-9721-AC55DE5DFC07}" type="datetimeFigureOut">
              <a:rPr lang="en-US" smtClean="0"/>
              <a:t>4/22/22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12C1FC-DE18-4737-9098-26654523E3C6}" type="slidenum">
              <a:rPr lang="en-US" smtClean="0"/>
              <a:t>‹#›</a:t>
            </a:fld>
            <a:endParaRPr lang="en-US"/>
          </a:p>
        </p:txBody>
      </p:sp>
    </p:spTree>
    <p:extLst>
      <p:ext uri="{BB962C8B-B14F-4D97-AF65-F5344CB8AC3E}">
        <p14:creationId xmlns:p14="http://schemas.microsoft.com/office/powerpoint/2010/main" val="797821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300.png"/><Relationship Id="rId4" Type="http://schemas.openxmlformats.org/officeDocument/2006/relationships/image" Target="../media/image290.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slide" Target="slide4.xml"/><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0.png"/><Relationship Id="rId1" Type="http://schemas.openxmlformats.org/officeDocument/2006/relationships/slideLayout" Target="../slideLayouts/slideLayout12.xml"/><Relationship Id="rId5" Type="http://schemas.openxmlformats.org/officeDocument/2006/relationships/image" Target="../media/image400.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450.png"/><Relationship Id="rId13" Type="http://schemas.openxmlformats.org/officeDocument/2006/relationships/image" Target="../media/image480.png"/><Relationship Id="rId3" Type="http://schemas.openxmlformats.org/officeDocument/2006/relationships/image" Target="../media/image420.png"/><Relationship Id="rId7" Type="http://schemas.openxmlformats.org/officeDocument/2006/relationships/image" Target="../media/image430.png"/><Relationship Id="rId12" Type="http://schemas.microsoft.com/office/2007/relationships/hdphoto" Target="../media/hdphoto10.wdp"/><Relationship Id="rId2" Type="http://schemas.openxmlformats.org/officeDocument/2006/relationships/image" Target="../media/image410.png"/><Relationship Id="rId1" Type="http://schemas.openxmlformats.org/officeDocument/2006/relationships/slideLayout" Target="../slideLayouts/slideLayout12.xml"/><Relationship Id="rId6" Type="http://schemas.openxmlformats.org/officeDocument/2006/relationships/image" Target="../media/image47.gif"/><Relationship Id="rId11" Type="http://schemas.openxmlformats.org/officeDocument/2006/relationships/image" Target="../media/image49.png"/><Relationship Id="rId5" Type="http://schemas.openxmlformats.org/officeDocument/2006/relationships/image" Target="../media/image440.png"/><Relationship Id="rId10" Type="http://schemas.microsoft.com/office/2007/relationships/hdphoto" Target="../media/hdphoto9.wdp"/><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11.wdp"/><Relationship Id="rId2" Type="http://schemas.openxmlformats.org/officeDocument/2006/relationships/image" Target="../media/image490.pn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slide" Target="slide4.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00.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5.png"/><Relationship Id="rId5" Type="http://schemas.microsoft.com/office/2007/relationships/hdphoto" Target="../media/hdphoto13.wdp"/><Relationship Id="rId4" Type="http://schemas.openxmlformats.org/officeDocument/2006/relationships/image" Target="../media/image54.png"/><Relationship Id="rId9" Type="http://schemas.openxmlformats.org/officeDocument/2006/relationships/image" Target="../media/image510.png"/></Relationships>
</file>

<file path=ppt/slides/_rels/slide16.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2.png"/><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microsoft.com/office/2007/relationships/hdphoto" Target="../media/hdphoto1.wdp"/><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7.xml"/><Relationship Id="rId21" Type="http://schemas.openxmlformats.org/officeDocument/2006/relationships/image" Target="../media/image24.png"/><Relationship Id="rId7" Type="http://schemas.openxmlformats.org/officeDocument/2006/relationships/image" Target="../media/image15.png"/><Relationship Id="rId12" Type="http://schemas.openxmlformats.org/officeDocument/2006/relationships/slide" Target="slide12.xml"/><Relationship Id="rId17" Type="http://schemas.openxmlformats.org/officeDocument/2006/relationships/image" Target="../media/image21.gif"/><Relationship Id="rId2" Type="http://schemas.openxmlformats.org/officeDocument/2006/relationships/audio" Target="../media/media1.mp3"/><Relationship Id="rId16" Type="http://schemas.microsoft.com/office/2007/relationships/hdphoto" Target="../media/hdphoto4.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image" Target="../media/image6.jpeg"/><Relationship Id="rId11" Type="http://schemas.openxmlformats.org/officeDocument/2006/relationships/image" Target="../media/image18.png"/><Relationship Id="rId24" Type="http://schemas.openxmlformats.org/officeDocument/2006/relationships/image" Target="../media/image27.png"/><Relationship Id="rId5" Type="http://schemas.openxmlformats.org/officeDocument/2006/relationships/audio" Target="../media/audio1.wav"/><Relationship Id="rId15" Type="http://schemas.openxmlformats.org/officeDocument/2006/relationships/image" Target="../media/image20.png"/><Relationship Id="rId23" Type="http://schemas.openxmlformats.org/officeDocument/2006/relationships/image" Target="../media/image26.png"/><Relationship Id="rId10" Type="http://schemas.openxmlformats.org/officeDocument/2006/relationships/image" Target="../media/image17.png"/><Relationship Id="rId19" Type="http://schemas.openxmlformats.org/officeDocument/2006/relationships/image" Target="../media/image23.png"/><Relationship Id="rId4" Type="http://schemas.openxmlformats.org/officeDocument/2006/relationships/notesSlide" Target="../notesSlides/notesSlide1.xml"/><Relationship Id="rId9" Type="http://schemas.openxmlformats.org/officeDocument/2006/relationships/slide" Target="slide15.xml"/><Relationship Id="rId14" Type="http://schemas.openxmlformats.org/officeDocument/2006/relationships/slide" Target="slide6.xml"/><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1.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0.pn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28.png"/><Relationship Id="rId4" Type="http://schemas.openxmlformats.org/officeDocument/2006/relationships/image" Target="../media/image2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5336"/>
          <a:stretch/>
        </p:blipFill>
        <p:spPr>
          <a:xfrm>
            <a:off x="0" y="0"/>
            <a:ext cx="9144000" cy="5153025"/>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8AEA4B35-A786-47FB-9A48-ABBD54DA1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2576512"/>
            <a:ext cx="4313800" cy="2465457"/>
          </a:xfrm>
          <a:prstGeom prst="rect">
            <a:avLst/>
          </a:prstGeom>
        </p:spPr>
      </p:pic>
      <p:sp>
        <p:nvSpPr>
          <p:cNvPr id="2" name="Rounded Rectangular Callout 1"/>
          <p:cNvSpPr/>
          <p:nvPr/>
        </p:nvSpPr>
        <p:spPr>
          <a:xfrm>
            <a:off x="152400" y="1123950"/>
            <a:ext cx="2590800" cy="1600200"/>
          </a:xfrm>
          <a:prstGeom prst="wedgeRoundRectCallout">
            <a:avLst>
              <a:gd name="adj1" fmla="val 47738"/>
              <a:gd name="adj2" fmla="val 74374"/>
              <a:gd name="adj3" fmla="val 16667"/>
            </a:avLst>
          </a:prstGeom>
          <a:ln>
            <a:solidFill>
              <a:srgbClr val="6633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Các</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bạn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có</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biết</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mùa</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mưa</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p>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sắp</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đến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rồi</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đấy</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a:t>
            </a:r>
          </a:p>
        </p:txBody>
      </p:sp>
      <p:sp>
        <p:nvSpPr>
          <p:cNvPr id="6" name="Rounded Rectangular Callout 5"/>
          <p:cNvSpPr/>
          <p:nvPr/>
        </p:nvSpPr>
        <p:spPr>
          <a:xfrm>
            <a:off x="5867400" y="1000310"/>
            <a:ext cx="3124200" cy="1600200"/>
          </a:xfrm>
          <a:prstGeom prst="wedgeRoundRectCallout">
            <a:avLst>
              <a:gd name="adj1" fmla="val -36499"/>
              <a:gd name="adj2" fmla="val 60145"/>
              <a:gd name="adj3" fmla="val 16667"/>
            </a:avLst>
          </a:prstGeom>
          <a:ln>
            <a:solidFill>
              <a:srgbClr val="6633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Vì</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thế</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anh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em</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tớ</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cần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xây</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dựng</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p>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nhà</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mới</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để</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trú</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mưa</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a:t>
            </a:r>
          </a:p>
        </p:txBody>
      </p:sp>
      <p:sp>
        <p:nvSpPr>
          <p:cNvPr id="7" name="Rounded Rectangular Callout 6"/>
          <p:cNvSpPr/>
          <p:nvPr/>
        </p:nvSpPr>
        <p:spPr>
          <a:xfrm>
            <a:off x="3124200" y="209550"/>
            <a:ext cx="2590800" cy="1854839"/>
          </a:xfrm>
          <a:prstGeom prst="wedgeRoundRectCallout">
            <a:avLst>
              <a:gd name="adj1" fmla="val 7219"/>
              <a:gd name="adj2" fmla="val 75116"/>
              <a:gd name="adj3" fmla="val 16667"/>
            </a:avLst>
          </a:prstGeom>
          <a:ln>
            <a:solidFill>
              <a:srgbClr val="6633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Việc</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xây</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nhà</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cần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đến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nhiều</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người</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các</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bạn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sẽ</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giúp</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chúng</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tớ</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chứ</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a:t>
            </a:r>
          </a:p>
        </p:txBody>
      </p:sp>
    </p:spTree>
    <p:extLst>
      <p:ext uri="{BB962C8B-B14F-4D97-AF65-F5344CB8AC3E}">
        <p14:creationId xmlns:p14="http://schemas.microsoft.com/office/powerpoint/2010/main" val="6113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9" name="Table 8"/>
              <p:cNvGraphicFramePr>
                <a:graphicFrameLocks noGrp="1"/>
              </p:cNvGraphicFramePr>
              <p:nvPr>
                <p:extLst>
                  <p:ext uri="{D42A27DB-BD31-4B8C-83A1-F6EECF244321}">
                    <p14:modId xmlns:p14="http://schemas.microsoft.com/office/powerpoint/2010/main" val="2461664915"/>
                  </p:ext>
                </p:extLst>
              </p:nvPr>
            </p:nvGraphicFramePr>
            <p:xfrm>
              <a:off x="914400" y="1704262"/>
              <a:ext cx="7315200" cy="3382088"/>
            </p:xfrm>
            <a:graphic>
              <a:graphicData uri="http://schemas.openxmlformats.org/drawingml/2006/table">
                <a:tbl>
                  <a:tblPr firstRow="1" bandRow="1">
                    <a:tableStyleId>{F5AB1C69-6EDB-4FF4-983F-18BD219EF322}</a:tableStyleId>
                  </a:tblPr>
                  <a:tblGrid>
                    <a:gridCol w="27432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708928">
                    <a:tc>
                      <a:txBody>
                        <a:bodyPr/>
                        <a:lstStyle/>
                        <a:p>
                          <a:pPr algn="ctr"/>
                          <a:r>
                            <a:rPr lang="en-US" sz="2400" dirty="0" err="1"/>
                            <a:t>Hình</a:t>
                          </a:r>
                          <a:r>
                            <a:rPr lang="en-US" sz="2400" dirty="0"/>
                            <a:t> </a:t>
                          </a:r>
                          <a:r>
                            <a:rPr lang="en-US" sz="2400" dirty="0" err="1"/>
                            <a:t>hộp</a:t>
                          </a:r>
                          <a:r>
                            <a:rPr lang="en-US" sz="2400" dirty="0"/>
                            <a:t> </a:t>
                          </a:r>
                          <a:r>
                            <a:rPr lang="en-US" sz="2400" dirty="0" err="1"/>
                            <a:t>chữ</a:t>
                          </a:r>
                          <a:r>
                            <a:rPr lang="en-US" sz="2400" dirty="0"/>
                            <a:t> </a:t>
                          </a:r>
                          <a:r>
                            <a:rPr lang="en-US" sz="2400" dirty="0" err="1"/>
                            <a:t>nhật</a:t>
                          </a:r>
                          <a:endParaRPr lang="en-US" sz="2400" dirty="0"/>
                        </a:p>
                      </a:txBody>
                      <a:tcPr marT="34290" marB="34290" anchor="ctr"/>
                    </a:tc>
                    <a:tc>
                      <a:txBody>
                        <a:bodyPr/>
                        <a:lstStyle/>
                        <a:p>
                          <a:pPr algn="ctr"/>
                          <a:r>
                            <a:rPr lang="en-US" sz="2400" dirty="0"/>
                            <a:t>(1)</a:t>
                          </a:r>
                        </a:p>
                      </a:txBody>
                      <a:tcPr marT="34290" marB="34290" anchor="ctr"/>
                    </a:tc>
                    <a:tc>
                      <a:txBody>
                        <a:bodyPr/>
                        <a:lstStyle/>
                        <a:p>
                          <a:pPr algn="ctr"/>
                          <a:r>
                            <a:rPr lang="en-US" sz="2400" dirty="0"/>
                            <a:t>(2)</a:t>
                          </a:r>
                        </a:p>
                      </a:txBody>
                      <a:tcPr marT="34290" marB="34290" anchor="ctr"/>
                    </a:tc>
                    <a:extLst>
                      <a:ext uri="{0D108BD9-81ED-4DB2-BD59-A6C34878D82A}">
                        <a16:rowId xmlns:a16="http://schemas.microsoft.com/office/drawing/2014/main" val="10000"/>
                      </a:ext>
                    </a:extLst>
                  </a:tr>
                  <a:tr h="0">
                    <a:tc>
                      <a:txBody>
                        <a:bodyPr/>
                        <a:lstStyle/>
                        <a:p>
                          <a:pPr algn="ctr"/>
                          <a:r>
                            <a:rPr lang="en-US" sz="2400" dirty="0" err="1"/>
                            <a:t>Chiều</a:t>
                          </a:r>
                          <a:r>
                            <a:rPr lang="en-US" sz="2400" dirty="0"/>
                            <a:t> </a:t>
                          </a:r>
                          <a:r>
                            <a:rPr lang="en-US" sz="2400" dirty="0" err="1"/>
                            <a:t>cao</a:t>
                          </a:r>
                          <a:endParaRPr lang="en-US" sz="2400" dirty="0"/>
                        </a:p>
                      </a:txBody>
                      <a:tcPr marT="34290" marB="34290" anchor="ctr"/>
                    </a:tc>
                    <a:tc>
                      <a:txBody>
                        <a:bodyPr/>
                        <a:lstStyle/>
                        <a:p>
                          <a:pPr algn="ctr"/>
                          <a:r>
                            <a:rPr lang="en-US" sz="2400" b="1" dirty="0"/>
                            <a:t>5 cm</a:t>
                          </a:r>
                        </a:p>
                      </a:txBody>
                      <a:tcPr marT="34290" marB="34290" anchor="ctr"/>
                    </a:tc>
                    <a:tc>
                      <a:txBody>
                        <a:bodyPr/>
                        <a:lstStyle/>
                        <a:p>
                          <a:pPr algn="ctr"/>
                          <a:r>
                            <a:rPr lang="en-US" sz="2400" b="1" dirty="0"/>
                            <a:t>0,6 m</a:t>
                          </a:r>
                        </a:p>
                      </a:txBody>
                      <a:tcPr marT="34290" marB="34290" anchor="ctr"/>
                    </a:tc>
                    <a:extLst>
                      <a:ext uri="{0D108BD9-81ED-4DB2-BD59-A6C34878D82A}">
                        <a16:rowId xmlns:a16="http://schemas.microsoft.com/office/drawing/2014/main" val="10001"/>
                      </a:ext>
                    </a:extLst>
                  </a:tr>
                  <a:tr h="0">
                    <a:tc>
                      <a:txBody>
                        <a:bodyPr/>
                        <a:lstStyle/>
                        <a:p>
                          <a:pPr algn="ctr"/>
                          <a:r>
                            <a:rPr lang="en-US" sz="2400" dirty="0" err="1"/>
                            <a:t>Chiều</a:t>
                          </a:r>
                          <a:r>
                            <a:rPr lang="en-US" sz="2400" dirty="0"/>
                            <a:t> </a:t>
                          </a:r>
                          <a:r>
                            <a:rPr lang="en-US" sz="2400" dirty="0" err="1"/>
                            <a:t>dài</a:t>
                          </a:r>
                          <a:endParaRPr lang="en-US" sz="2400" dirty="0"/>
                        </a:p>
                      </a:txBody>
                      <a:tcPr marT="34290" marB="34290" anchor="ctr"/>
                    </a:tc>
                    <a:tc>
                      <a:txBody>
                        <a:bodyPr/>
                        <a:lstStyle/>
                        <a:p>
                          <a:pPr algn="ctr"/>
                          <a:r>
                            <a:rPr lang="en-US" sz="2400" b="1" dirty="0"/>
                            <a:t>8 cm</a:t>
                          </a:r>
                        </a:p>
                      </a:txBody>
                      <a:tcPr marT="34290" marB="34290" anchor="ctr"/>
                    </a:tc>
                    <a:tc>
                      <a:txBody>
                        <a:bodyPr/>
                        <a:lstStyle/>
                        <a:p>
                          <a:pPr algn="ctr"/>
                          <a:r>
                            <a:rPr lang="en-US" sz="2400" b="1" dirty="0"/>
                            <a:t>1,2 m</a:t>
                          </a:r>
                        </a:p>
                      </a:txBody>
                      <a:tcPr marT="34290" marB="34290" anchor="ctr"/>
                    </a:tc>
                    <a:extLst>
                      <a:ext uri="{0D108BD9-81ED-4DB2-BD59-A6C34878D82A}">
                        <a16:rowId xmlns:a16="http://schemas.microsoft.com/office/drawing/2014/main" val="10002"/>
                      </a:ext>
                    </a:extLst>
                  </a:tr>
                  <a:tr h="0">
                    <a:tc>
                      <a:txBody>
                        <a:bodyPr/>
                        <a:lstStyle/>
                        <a:p>
                          <a:pPr algn="ctr"/>
                          <a:r>
                            <a:rPr lang="en-US" sz="2400" dirty="0" err="1"/>
                            <a:t>Chiều</a:t>
                          </a:r>
                          <a:r>
                            <a:rPr lang="en-US" sz="2400" dirty="0"/>
                            <a:t> </a:t>
                          </a:r>
                          <a:r>
                            <a:rPr lang="en-US" sz="2400" dirty="0" err="1"/>
                            <a:t>rộng</a:t>
                          </a:r>
                          <a:endParaRPr lang="en-US" sz="2400" dirty="0"/>
                        </a:p>
                      </a:txBody>
                      <a:tcPr marT="34290" marB="34290" anchor="ctr"/>
                    </a:tc>
                    <a:tc>
                      <a:txBody>
                        <a:bodyPr/>
                        <a:lstStyle/>
                        <a:p>
                          <a:pPr algn="ctr"/>
                          <a:r>
                            <a:rPr lang="en-US" sz="2400" b="1" dirty="0"/>
                            <a:t>6 cm</a:t>
                          </a:r>
                        </a:p>
                      </a:txBody>
                      <a:tcPr marT="34290" marB="34290" anchor="ctr"/>
                    </a:tc>
                    <a:tc>
                      <a:txBody>
                        <a:bodyPr/>
                        <a:lstStyle/>
                        <a:p>
                          <a:pPr algn="ctr"/>
                          <a:r>
                            <a:rPr lang="en-US" sz="2400" b="1" dirty="0"/>
                            <a:t>0,5 m</a:t>
                          </a:r>
                        </a:p>
                      </a:txBody>
                      <a:tcPr marT="34290" marB="34290" anchor="ctr"/>
                    </a:tc>
                    <a:extLst>
                      <a:ext uri="{0D108BD9-81ED-4DB2-BD59-A6C34878D82A}">
                        <a16:rowId xmlns:a16="http://schemas.microsoft.com/office/drawing/2014/main" val="10003"/>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smtClean="0">
                                        <a:latin typeface="Cambria Math"/>
                                      </a:rPr>
                                      <m:t>S</m:t>
                                    </m:r>
                                  </m:e>
                                  <m:sub>
                                    <m:r>
                                      <m:rPr>
                                        <m:sty m:val="p"/>
                                      </m:rPr>
                                      <a:rPr lang="en-US" sz="2400" smtClean="0">
                                        <a:latin typeface="Cambria Math"/>
                                      </a:rPr>
                                      <m:t>xung</m:t>
                                    </m:r>
                                    <m:r>
                                      <a:rPr lang="en-US" sz="2400" smtClean="0">
                                        <a:latin typeface="Cambria Math"/>
                                      </a:rPr>
                                      <m:t> </m:t>
                                    </m:r>
                                    <m:r>
                                      <m:rPr>
                                        <m:sty m:val="p"/>
                                      </m:rPr>
                                      <a:rPr lang="en-US" sz="2400" smtClean="0">
                                        <a:latin typeface="Cambria Math"/>
                                      </a:rPr>
                                      <m:t>quanh</m:t>
                                    </m:r>
                                  </m:sub>
                                </m:sSub>
                              </m:oMath>
                            </m:oMathPara>
                          </a14:m>
                          <a:endParaRPr lang="en-US" sz="24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4"/>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smtClean="0">
                                        <a:latin typeface="Cambria Math"/>
                                      </a:rPr>
                                      <m:t>S</m:t>
                                    </m:r>
                                  </m:e>
                                  <m:sub>
                                    <m:r>
                                      <m:rPr>
                                        <m:sty m:val="p"/>
                                      </m:rPr>
                                      <a:rPr lang="en-US" sz="2400" smtClean="0">
                                        <a:latin typeface="Cambria Math"/>
                                      </a:rPr>
                                      <m:t>to</m:t>
                                    </m:r>
                                    <m:r>
                                      <a:rPr lang="en-US" sz="2400" smtClean="0">
                                        <a:latin typeface="Cambria Math"/>
                                      </a:rPr>
                                      <m:t>à</m:t>
                                    </m:r>
                                    <m:r>
                                      <m:rPr>
                                        <m:sty m:val="p"/>
                                      </m:rPr>
                                      <a:rPr lang="en-US" sz="2400" smtClean="0">
                                        <a:latin typeface="Cambria Math"/>
                                      </a:rPr>
                                      <m:t>n</m:t>
                                    </m:r>
                                    <m:r>
                                      <a:rPr lang="en-US" sz="2400" smtClean="0">
                                        <a:latin typeface="Cambria Math"/>
                                      </a:rPr>
                                      <m:t> </m:t>
                                    </m:r>
                                    <m:r>
                                      <m:rPr>
                                        <m:sty m:val="p"/>
                                      </m:rPr>
                                      <a:rPr lang="en-US" sz="2400" smtClean="0">
                                        <a:latin typeface="Cambria Math"/>
                                      </a:rPr>
                                      <m:t>ph</m:t>
                                    </m:r>
                                    <m:r>
                                      <a:rPr lang="en-US" sz="2400" smtClean="0">
                                        <a:latin typeface="Cambria Math"/>
                                      </a:rPr>
                                      <m:t>ầ</m:t>
                                    </m:r>
                                    <m:r>
                                      <m:rPr>
                                        <m:sty m:val="p"/>
                                      </m:rPr>
                                      <a:rPr lang="en-US" sz="2400" smtClean="0">
                                        <a:latin typeface="Cambria Math"/>
                                      </a:rPr>
                                      <m:t>n</m:t>
                                    </m:r>
                                  </m:sub>
                                </m:sSub>
                              </m:oMath>
                            </m:oMathPara>
                          </a14:m>
                          <a:endParaRPr lang="en-US" sz="24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5"/>
                      </a:ext>
                    </a:extLst>
                  </a:tr>
                  <a:tr h="0">
                    <a:tc>
                      <a:txBody>
                        <a:bodyPr/>
                        <a:lstStyle/>
                        <a:p>
                          <a:pPr algn="ctr"/>
                          <a:r>
                            <a:rPr lang="en-US" sz="2400" dirty="0" err="1"/>
                            <a:t>Thể</a:t>
                          </a:r>
                          <a:r>
                            <a:rPr lang="en-US" sz="2400" dirty="0"/>
                            <a:t> </a:t>
                          </a:r>
                          <a:r>
                            <a:rPr lang="en-US" sz="2400" dirty="0" err="1"/>
                            <a:t>tích</a:t>
                          </a:r>
                          <a:endParaRPr lang="en-US" sz="24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6"/>
                      </a:ext>
                    </a:extLst>
                  </a:tr>
                </a:tbl>
              </a:graphicData>
            </a:graphic>
          </p:graphicFrame>
        </mc:Choice>
        <mc:Fallback>
          <p:graphicFrame>
            <p:nvGraphicFramePr>
              <p:cNvPr id="9" name="Table 8"/>
              <p:cNvGraphicFramePr>
                <a:graphicFrameLocks noGrp="1"/>
              </p:cNvGraphicFramePr>
              <p:nvPr>
                <p:extLst>
                  <p:ext uri="{D42A27DB-BD31-4B8C-83A1-F6EECF244321}">
                    <p14:modId xmlns:p14="http://schemas.microsoft.com/office/powerpoint/2010/main" val="2461664915"/>
                  </p:ext>
                </p:extLst>
              </p:nvPr>
            </p:nvGraphicFramePr>
            <p:xfrm>
              <a:off x="914400" y="1704262"/>
              <a:ext cx="7315200" cy="3382088"/>
            </p:xfrm>
            <a:graphic>
              <a:graphicData uri="http://schemas.openxmlformats.org/drawingml/2006/table">
                <a:tbl>
                  <a:tblPr firstRow="1" bandRow="1">
                    <a:tableStyleId>{F5AB1C69-6EDB-4FF4-983F-18BD219EF322}</a:tableStyleId>
                  </a:tblPr>
                  <a:tblGrid>
                    <a:gridCol w="27432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708928">
                    <a:tc>
                      <a:txBody>
                        <a:bodyPr/>
                        <a:lstStyle/>
                        <a:p>
                          <a:pPr algn="ctr"/>
                          <a:r>
                            <a:rPr lang="en-US" sz="2400" dirty="0" err="1"/>
                            <a:t>Hình</a:t>
                          </a:r>
                          <a:r>
                            <a:rPr lang="en-US" sz="2400" dirty="0"/>
                            <a:t> </a:t>
                          </a:r>
                          <a:r>
                            <a:rPr lang="en-US" sz="2400" dirty="0" err="1"/>
                            <a:t>hộp</a:t>
                          </a:r>
                          <a:r>
                            <a:rPr lang="en-US" sz="2400" dirty="0"/>
                            <a:t> </a:t>
                          </a:r>
                          <a:r>
                            <a:rPr lang="en-US" sz="2400" dirty="0" err="1"/>
                            <a:t>chữ</a:t>
                          </a:r>
                          <a:r>
                            <a:rPr lang="en-US" sz="2400" dirty="0"/>
                            <a:t> </a:t>
                          </a:r>
                          <a:r>
                            <a:rPr lang="en-US" sz="2400" dirty="0" err="1"/>
                            <a:t>nhật</a:t>
                          </a:r>
                          <a:endParaRPr lang="en-US" sz="2400" dirty="0"/>
                        </a:p>
                      </a:txBody>
                      <a:tcPr marT="34290" marB="34290" anchor="ctr"/>
                    </a:tc>
                    <a:tc>
                      <a:txBody>
                        <a:bodyPr/>
                        <a:lstStyle/>
                        <a:p>
                          <a:pPr algn="ctr"/>
                          <a:r>
                            <a:rPr lang="en-US" sz="2400" dirty="0"/>
                            <a:t>(1)</a:t>
                          </a:r>
                        </a:p>
                      </a:txBody>
                      <a:tcPr marT="34290" marB="34290" anchor="ctr"/>
                    </a:tc>
                    <a:tc>
                      <a:txBody>
                        <a:bodyPr/>
                        <a:lstStyle/>
                        <a:p>
                          <a:pPr algn="ctr"/>
                          <a:r>
                            <a:rPr lang="en-US" sz="2400" dirty="0"/>
                            <a:t>(2)</a:t>
                          </a:r>
                        </a:p>
                      </a:txBody>
                      <a:tcPr marT="34290" marB="34290" anchor="ctr"/>
                    </a:tc>
                    <a:extLst>
                      <a:ext uri="{0D108BD9-81ED-4DB2-BD59-A6C34878D82A}">
                        <a16:rowId xmlns:a16="http://schemas.microsoft.com/office/drawing/2014/main" val="10000"/>
                      </a:ext>
                    </a:extLst>
                  </a:tr>
                  <a:tr h="434340">
                    <a:tc>
                      <a:txBody>
                        <a:bodyPr/>
                        <a:lstStyle/>
                        <a:p>
                          <a:pPr algn="ctr"/>
                          <a:r>
                            <a:rPr lang="en-US" sz="2400" dirty="0" err="1"/>
                            <a:t>Chiều</a:t>
                          </a:r>
                          <a:r>
                            <a:rPr lang="en-US" sz="2400" dirty="0"/>
                            <a:t> </a:t>
                          </a:r>
                          <a:r>
                            <a:rPr lang="en-US" sz="2400" dirty="0" err="1"/>
                            <a:t>cao</a:t>
                          </a:r>
                          <a:endParaRPr lang="en-US" sz="2400" dirty="0"/>
                        </a:p>
                      </a:txBody>
                      <a:tcPr marT="34290" marB="34290" anchor="ctr"/>
                    </a:tc>
                    <a:tc>
                      <a:txBody>
                        <a:bodyPr/>
                        <a:lstStyle/>
                        <a:p>
                          <a:pPr algn="ctr"/>
                          <a:r>
                            <a:rPr lang="en-US" sz="2400" b="1" dirty="0"/>
                            <a:t>5 cm</a:t>
                          </a:r>
                        </a:p>
                      </a:txBody>
                      <a:tcPr marT="34290" marB="34290" anchor="ctr"/>
                    </a:tc>
                    <a:tc>
                      <a:txBody>
                        <a:bodyPr/>
                        <a:lstStyle/>
                        <a:p>
                          <a:pPr algn="ctr"/>
                          <a:r>
                            <a:rPr lang="en-US" sz="2400" b="1" dirty="0"/>
                            <a:t>0,6 m</a:t>
                          </a:r>
                        </a:p>
                      </a:txBody>
                      <a:tcPr marT="34290" marB="34290" anchor="ctr"/>
                    </a:tc>
                    <a:extLst>
                      <a:ext uri="{0D108BD9-81ED-4DB2-BD59-A6C34878D82A}">
                        <a16:rowId xmlns:a16="http://schemas.microsoft.com/office/drawing/2014/main" val="10001"/>
                      </a:ext>
                    </a:extLst>
                  </a:tr>
                  <a:tr h="434340">
                    <a:tc>
                      <a:txBody>
                        <a:bodyPr/>
                        <a:lstStyle/>
                        <a:p>
                          <a:pPr algn="ctr"/>
                          <a:r>
                            <a:rPr lang="en-US" sz="2400" dirty="0" err="1"/>
                            <a:t>Chiều</a:t>
                          </a:r>
                          <a:r>
                            <a:rPr lang="en-US" sz="2400" dirty="0"/>
                            <a:t> </a:t>
                          </a:r>
                          <a:r>
                            <a:rPr lang="en-US" sz="2400" dirty="0" err="1"/>
                            <a:t>dài</a:t>
                          </a:r>
                          <a:endParaRPr lang="en-US" sz="2400" dirty="0"/>
                        </a:p>
                      </a:txBody>
                      <a:tcPr marT="34290" marB="34290" anchor="ctr"/>
                    </a:tc>
                    <a:tc>
                      <a:txBody>
                        <a:bodyPr/>
                        <a:lstStyle/>
                        <a:p>
                          <a:pPr algn="ctr"/>
                          <a:r>
                            <a:rPr lang="en-US" sz="2400" b="1" dirty="0"/>
                            <a:t>8 cm</a:t>
                          </a:r>
                        </a:p>
                      </a:txBody>
                      <a:tcPr marT="34290" marB="34290" anchor="ctr"/>
                    </a:tc>
                    <a:tc>
                      <a:txBody>
                        <a:bodyPr/>
                        <a:lstStyle/>
                        <a:p>
                          <a:pPr algn="ctr"/>
                          <a:r>
                            <a:rPr lang="en-US" sz="2400" b="1" dirty="0"/>
                            <a:t>1,2 m</a:t>
                          </a:r>
                        </a:p>
                      </a:txBody>
                      <a:tcPr marT="34290" marB="34290" anchor="ctr"/>
                    </a:tc>
                    <a:extLst>
                      <a:ext uri="{0D108BD9-81ED-4DB2-BD59-A6C34878D82A}">
                        <a16:rowId xmlns:a16="http://schemas.microsoft.com/office/drawing/2014/main" val="10002"/>
                      </a:ext>
                    </a:extLst>
                  </a:tr>
                  <a:tr h="434340">
                    <a:tc>
                      <a:txBody>
                        <a:bodyPr/>
                        <a:lstStyle/>
                        <a:p>
                          <a:pPr algn="ctr"/>
                          <a:r>
                            <a:rPr lang="en-US" sz="2400" dirty="0" err="1"/>
                            <a:t>Chiều</a:t>
                          </a:r>
                          <a:r>
                            <a:rPr lang="en-US" sz="2400" dirty="0"/>
                            <a:t> </a:t>
                          </a:r>
                          <a:r>
                            <a:rPr lang="en-US" sz="2400" dirty="0" err="1"/>
                            <a:t>rộng</a:t>
                          </a:r>
                          <a:endParaRPr lang="en-US" sz="2400" dirty="0"/>
                        </a:p>
                      </a:txBody>
                      <a:tcPr marT="34290" marB="34290" anchor="ctr"/>
                    </a:tc>
                    <a:tc>
                      <a:txBody>
                        <a:bodyPr/>
                        <a:lstStyle/>
                        <a:p>
                          <a:pPr algn="ctr"/>
                          <a:r>
                            <a:rPr lang="en-US" sz="2400" b="1" dirty="0"/>
                            <a:t>6 cm</a:t>
                          </a:r>
                        </a:p>
                      </a:txBody>
                      <a:tcPr marT="34290" marB="34290" anchor="ctr"/>
                    </a:tc>
                    <a:tc>
                      <a:txBody>
                        <a:bodyPr/>
                        <a:lstStyle/>
                        <a:p>
                          <a:pPr algn="ctr"/>
                          <a:r>
                            <a:rPr lang="en-US" sz="2400" b="1" dirty="0"/>
                            <a:t>0,5 m</a:t>
                          </a:r>
                        </a:p>
                      </a:txBody>
                      <a:tcPr marT="34290" marB="34290" anchor="ctr"/>
                    </a:tc>
                    <a:extLst>
                      <a:ext uri="{0D108BD9-81ED-4DB2-BD59-A6C34878D82A}">
                        <a16:rowId xmlns:a16="http://schemas.microsoft.com/office/drawing/2014/main" val="10003"/>
                      </a:ext>
                    </a:extLst>
                  </a:tr>
                  <a:tr h="468884">
                    <a:tc>
                      <a:txBody>
                        <a:bodyPr/>
                        <a:lstStyle/>
                        <a:p>
                          <a:endParaRPr lang="en-VN"/>
                        </a:p>
                      </a:txBody>
                      <a:tcPr marT="34290" marB="34290" anchor="ctr">
                        <a:blipFill>
                          <a:blip r:embed="rId2"/>
                          <a:stretch>
                            <a:fillRect l="-463" t="-432432" r="-168056" b="-221622"/>
                          </a:stretch>
                        </a:blipFill>
                      </a:tcP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4"/>
                      </a:ext>
                    </a:extLst>
                  </a:tr>
                  <a:tr h="466916">
                    <a:tc>
                      <a:txBody>
                        <a:bodyPr/>
                        <a:lstStyle/>
                        <a:p>
                          <a:endParaRPr lang="en-VN"/>
                        </a:p>
                      </a:txBody>
                      <a:tcPr marT="34290" marB="34290" anchor="ctr">
                        <a:blipFill>
                          <a:blip r:embed="rId2"/>
                          <a:stretch>
                            <a:fillRect l="-463" t="-532432" r="-168056" b="-121622"/>
                          </a:stretch>
                        </a:blipFill>
                      </a:tcP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5"/>
                      </a:ext>
                    </a:extLst>
                  </a:tr>
                  <a:tr h="434340">
                    <a:tc>
                      <a:txBody>
                        <a:bodyPr/>
                        <a:lstStyle/>
                        <a:p>
                          <a:pPr algn="ctr"/>
                          <a:r>
                            <a:rPr lang="en-US" sz="2400" dirty="0" err="1"/>
                            <a:t>Thể</a:t>
                          </a:r>
                          <a:r>
                            <a:rPr lang="en-US" sz="2400" dirty="0"/>
                            <a:t> </a:t>
                          </a:r>
                          <a:r>
                            <a:rPr lang="en-US" sz="2400" dirty="0" err="1"/>
                            <a:t>tích</a:t>
                          </a:r>
                          <a:endParaRPr lang="en-US" sz="24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6"/>
                      </a:ext>
                    </a:extLst>
                  </a:tr>
                </a:tbl>
              </a:graphicData>
            </a:graphic>
          </p:graphicFrame>
        </mc:Fallback>
      </mc:AlternateContent>
      <mc:AlternateContent xmlns:mc="http://schemas.openxmlformats.org/markup-compatibility/2006" xmlns:a14="http://schemas.microsoft.com/office/drawing/2010/main">
        <mc:Choice Requires="a14">
          <p:sp>
            <p:nvSpPr>
              <p:cNvPr id="3" name="Rounded Rectangle 2"/>
              <p:cNvSpPr/>
              <p:nvPr/>
            </p:nvSpPr>
            <p:spPr>
              <a:xfrm>
                <a:off x="228600" y="108525"/>
                <a:ext cx="4191001"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0">
                              <a:latin typeface="Cambria Math"/>
                            </a:rPr>
                            <m:t>𝐒</m:t>
                          </m:r>
                        </m:e>
                        <m:sub>
                          <m:r>
                            <a:rPr lang="en-US" sz="2400" b="1" i="0">
                              <a:latin typeface="Cambria Math"/>
                            </a:rPr>
                            <m:t>𝐱</m:t>
                          </m:r>
                          <m:r>
                            <a:rPr lang="en-US" sz="2400" b="1" i="0" smtClean="0">
                              <a:latin typeface="Cambria Math"/>
                            </a:rPr>
                            <m:t>𝐪</m:t>
                          </m:r>
                        </m:sub>
                      </m:sSub>
                      <m:r>
                        <a:rPr lang="en-US" sz="2400" b="1" i="0" smtClean="0">
                          <a:latin typeface="Cambria Math"/>
                        </a:rPr>
                        <m:t>=(</m:t>
                      </m:r>
                      <m:r>
                        <a:rPr lang="en-US" sz="2400" b="1" i="0" smtClean="0">
                          <a:latin typeface="Cambria Math"/>
                        </a:rPr>
                        <m:t>𝐝</m:t>
                      </m:r>
                      <m:r>
                        <a:rPr lang="en-US" sz="2400" b="1" i="0" smtClean="0">
                          <a:latin typeface="Cambria Math"/>
                        </a:rPr>
                        <m:t>à</m:t>
                      </m:r>
                      <m:r>
                        <a:rPr lang="en-US" sz="2400" b="1" i="0" smtClean="0">
                          <a:latin typeface="Cambria Math"/>
                        </a:rPr>
                        <m:t>𝐢</m:t>
                      </m:r>
                      <m:r>
                        <a:rPr lang="en-US" sz="2400" b="1" i="0" smtClean="0">
                          <a:latin typeface="Cambria Math"/>
                          <a:ea typeface="Cambria Math"/>
                        </a:rPr>
                        <m:t>+</m:t>
                      </m:r>
                      <m:r>
                        <a:rPr lang="en-US" sz="2400" b="1" i="0" smtClean="0">
                          <a:latin typeface="Cambria Math"/>
                          <a:ea typeface="Cambria Math"/>
                        </a:rPr>
                        <m:t>𝐫</m:t>
                      </m:r>
                      <m:r>
                        <a:rPr lang="en-US" sz="2400" b="1" i="0" smtClean="0">
                          <a:latin typeface="Cambria Math"/>
                          <a:ea typeface="Cambria Math"/>
                        </a:rPr>
                        <m:t>ộ</m:t>
                      </m:r>
                      <m:r>
                        <a:rPr lang="en-US" sz="2400" b="1" i="0" smtClean="0">
                          <a:latin typeface="Cambria Math"/>
                          <a:ea typeface="Cambria Math"/>
                        </a:rPr>
                        <m:t>𝐧𝐠</m:t>
                      </m:r>
                      <m:r>
                        <a:rPr lang="en-US" sz="2400" b="1" i="0" smtClean="0">
                          <a:latin typeface="Cambria Math"/>
                          <a:ea typeface="Cambria Math"/>
                        </a:rPr>
                        <m:t>)×</m:t>
                      </m:r>
                      <m:r>
                        <a:rPr lang="en-US" sz="2400" b="1" i="0" smtClean="0">
                          <a:latin typeface="Cambria Math"/>
                          <a:ea typeface="Cambria Math"/>
                        </a:rPr>
                        <m:t>𝟐</m:t>
                      </m:r>
                      <m:r>
                        <a:rPr lang="en-US" sz="2400" b="1" i="0" smtClean="0">
                          <a:latin typeface="Cambria Math"/>
                          <a:ea typeface="Cambria Math"/>
                        </a:rPr>
                        <m:t>×</m:t>
                      </m:r>
                      <m:r>
                        <a:rPr lang="en-US" sz="2400" b="1" i="0" smtClean="0">
                          <a:latin typeface="Cambria Math"/>
                          <a:ea typeface="Cambria Math"/>
                        </a:rPr>
                        <m:t>𝐜𝐚𝐨</m:t>
                      </m:r>
                    </m:oMath>
                  </m:oMathPara>
                </a14:m>
                <a:endParaRPr lang="en-US" sz="2400" b="1" dirty="0"/>
              </a:p>
            </p:txBody>
          </p:sp>
        </mc:Choice>
        <mc:Fallback xmlns="">
          <p:sp>
            <p:nvSpPr>
              <p:cNvPr id="3" name="Rounded Rectangle 2"/>
              <p:cNvSpPr>
                <a:spLocks noRot="1" noChangeAspect="1" noMove="1" noResize="1" noEditPoints="1" noAdjustHandles="1" noChangeArrowheads="1" noChangeShapeType="1" noTextEdit="1"/>
              </p:cNvSpPr>
              <p:nvPr/>
            </p:nvSpPr>
            <p:spPr>
              <a:xfrm>
                <a:off x="228600" y="108525"/>
                <a:ext cx="4191001" cy="634425"/>
              </a:xfrm>
              <a:prstGeom prst="roundRect">
                <a:avLst/>
              </a:prstGeom>
              <a:blipFill rotWithShape="1">
                <a:blip r:embed="rId3"/>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le 3"/>
              <p:cNvSpPr/>
              <p:nvPr/>
            </p:nvSpPr>
            <p:spPr>
              <a:xfrm>
                <a:off x="4724400" y="108525"/>
                <a:ext cx="4189973"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0">
                              <a:latin typeface="Cambria Math"/>
                            </a:rPr>
                            <m:t>𝐒</m:t>
                          </m:r>
                        </m:e>
                        <m:sub>
                          <m:r>
                            <a:rPr lang="en-US" sz="2400" b="1" i="0" smtClean="0">
                              <a:latin typeface="Cambria Math"/>
                            </a:rPr>
                            <m:t>𝐭𝐩</m:t>
                          </m:r>
                        </m:sub>
                      </m:sSub>
                      <m:r>
                        <a:rPr lang="en-US" sz="2400" b="1" i="0" smtClean="0">
                          <a:latin typeface="Cambria Math"/>
                        </a:rPr>
                        <m:t>=</m:t>
                      </m:r>
                      <m:sSub>
                        <m:sSubPr>
                          <m:ctrlPr>
                            <a:rPr lang="en-US" sz="2400" b="1" i="1">
                              <a:latin typeface="Cambria Math" panose="02040503050406030204" pitchFamily="18" charset="0"/>
                            </a:rPr>
                          </m:ctrlPr>
                        </m:sSubPr>
                        <m:e>
                          <m:r>
                            <a:rPr lang="en-US" sz="2400" b="1">
                              <a:latin typeface="Cambria Math"/>
                            </a:rPr>
                            <m:t>𝐒</m:t>
                          </m:r>
                        </m:e>
                        <m:sub>
                          <m:r>
                            <a:rPr lang="en-US" sz="2400" b="1">
                              <a:latin typeface="Cambria Math"/>
                            </a:rPr>
                            <m:t>𝐱𝐪</m:t>
                          </m:r>
                        </m:sub>
                      </m:sSub>
                      <m:r>
                        <a:rPr lang="en-US" sz="2400" b="1">
                          <a:latin typeface="Cambria Math"/>
                          <a:ea typeface="Cambria Math"/>
                        </a:rPr>
                        <m:t>+</m:t>
                      </m:r>
                      <m:sSub>
                        <m:sSubPr>
                          <m:ctrlPr>
                            <a:rPr lang="en-US" sz="2400" b="1" i="1">
                              <a:latin typeface="Cambria Math" panose="02040503050406030204" pitchFamily="18" charset="0"/>
                            </a:rPr>
                          </m:ctrlPr>
                        </m:sSubPr>
                        <m:e>
                          <m:r>
                            <a:rPr lang="en-US" sz="2400" b="1">
                              <a:latin typeface="Cambria Math"/>
                            </a:rPr>
                            <m:t>𝐒</m:t>
                          </m:r>
                        </m:e>
                        <m:sub>
                          <m:r>
                            <a:rPr lang="en-US" sz="2400" b="1" i="1" smtClean="0">
                              <a:latin typeface="Cambria Math"/>
                            </a:rPr>
                            <m:t>đá</m:t>
                          </m:r>
                          <m:r>
                            <a:rPr lang="en-US" sz="2400" b="1" i="1" smtClean="0">
                              <a:latin typeface="Cambria Math"/>
                            </a:rPr>
                            <m:t>𝒚</m:t>
                          </m:r>
                        </m:sub>
                      </m:sSub>
                      <m:r>
                        <a:rPr lang="en-US" sz="2400" b="1" i="0" smtClean="0">
                          <a:latin typeface="Cambria Math"/>
                          <a:ea typeface="Cambria Math"/>
                        </a:rPr>
                        <m:t>×</m:t>
                      </m:r>
                      <m:r>
                        <a:rPr lang="en-US" sz="2400" b="1" i="0" smtClean="0">
                          <a:latin typeface="Cambria Math"/>
                          <a:ea typeface="Cambria Math"/>
                        </a:rPr>
                        <m:t>𝟐</m:t>
                      </m:r>
                    </m:oMath>
                  </m:oMathPara>
                </a14:m>
                <a:endParaRPr lang="en-US" sz="2400" b="1" dirty="0"/>
              </a:p>
            </p:txBody>
          </p:sp>
        </mc:Choice>
        <mc:Fallback xmlns="">
          <p:sp>
            <p:nvSpPr>
              <p:cNvPr id="4" name="Rounded Rectangle 3"/>
              <p:cNvSpPr>
                <a:spLocks noRot="1" noChangeAspect="1" noMove="1" noResize="1" noEditPoints="1" noAdjustHandles="1" noChangeArrowheads="1" noChangeShapeType="1" noTextEdit="1"/>
              </p:cNvSpPr>
              <p:nvPr/>
            </p:nvSpPr>
            <p:spPr>
              <a:xfrm>
                <a:off x="4724400" y="108525"/>
                <a:ext cx="4189973" cy="634425"/>
              </a:xfrm>
              <a:prstGeom prst="roundRect">
                <a:avLst/>
              </a:prstGeom>
              <a:blipFill rotWithShape="1">
                <a:blip r:embed="rId4"/>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ounded Rectangle 4"/>
              <p:cNvSpPr/>
              <p:nvPr/>
            </p:nvSpPr>
            <p:spPr>
              <a:xfrm>
                <a:off x="2670048" y="895350"/>
                <a:ext cx="3806952"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1" i="0" smtClean="0">
                          <a:latin typeface="Cambria Math"/>
                        </a:rPr>
                        <m:t>𝐕</m:t>
                      </m:r>
                      <m:r>
                        <a:rPr lang="en-US" sz="2400" b="1" i="0" smtClean="0">
                          <a:latin typeface="Cambria Math"/>
                        </a:rPr>
                        <m:t>=</m:t>
                      </m:r>
                      <m:r>
                        <a:rPr lang="en-US" sz="2400" b="1" i="0" smtClean="0">
                          <a:latin typeface="Cambria Math"/>
                        </a:rPr>
                        <m:t>𝐝</m:t>
                      </m:r>
                      <m:r>
                        <a:rPr lang="en-US" sz="2400" b="1" i="0" smtClean="0">
                          <a:latin typeface="Cambria Math"/>
                        </a:rPr>
                        <m:t>à</m:t>
                      </m:r>
                      <m:r>
                        <a:rPr lang="en-US" sz="2400" b="1" i="0" smtClean="0">
                          <a:latin typeface="Cambria Math"/>
                        </a:rPr>
                        <m:t>𝐢</m:t>
                      </m:r>
                      <m:r>
                        <a:rPr lang="en-US" sz="2400" b="1" i="0" smtClean="0">
                          <a:latin typeface="Cambria Math"/>
                          <a:ea typeface="Cambria Math"/>
                        </a:rPr>
                        <m:t>×</m:t>
                      </m:r>
                      <m:r>
                        <a:rPr lang="en-US" sz="2400" b="1" i="0" smtClean="0">
                          <a:latin typeface="Cambria Math"/>
                          <a:ea typeface="Cambria Math"/>
                        </a:rPr>
                        <m:t>𝐫</m:t>
                      </m:r>
                      <m:r>
                        <a:rPr lang="en-US" sz="2400" b="1" i="0" smtClean="0">
                          <a:latin typeface="Cambria Math"/>
                          <a:ea typeface="Cambria Math"/>
                        </a:rPr>
                        <m:t>ộ</m:t>
                      </m:r>
                      <m:r>
                        <a:rPr lang="en-US" sz="2400" b="1" i="0" smtClean="0">
                          <a:latin typeface="Cambria Math"/>
                          <a:ea typeface="Cambria Math"/>
                        </a:rPr>
                        <m:t>𝐧𝐠</m:t>
                      </m:r>
                      <m:r>
                        <a:rPr lang="en-US" sz="2400" b="1" i="0" smtClean="0">
                          <a:latin typeface="Cambria Math"/>
                          <a:ea typeface="Cambria Math"/>
                        </a:rPr>
                        <m:t>×</m:t>
                      </m:r>
                      <m:r>
                        <a:rPr lang="en-US" sz="2400" b="1" i="0" smtClean="0">
                          <a:latin typeface="Cambria Math"/>
                          <a:ea typeface="Cambria Math"/>
                        </a:rPr>
                        <m:t>𝐜𝐚𝐨</m:t>
                      </m:r>
                    </m:oMath>
                  </m:oMathPara>
                </a14:m>
                <a:endParaRPr lang="en-US" sz="2400" b="1" dirty="0"/>
              </a:p>
            </p:txBody>
          </p:sp>
        </mc:Choice>
        <mc:Fallback xmlns="">
          <p:sp>
            <p:nvSpPr>
              <p:cNvPr id="5" name="Rounded Rectangle 4"/>
              <p:cNvSpPr>
                <a:spLocks noRot="1" noChangeAspect="1" noMove="1" noResize="1" noEditPoints="1" noAdjustHandles="1" noChangeArrowheads="1" noChangeShapeType="1" noTextEdit="1"/>
              </p:cNvSpPr>
              <p:nvPr/>
            </p:nvSpPr>
            <p:spPr>
              <a:xfrm>
                <a:off x="2670048" y="895350"/>
                <a:ext cx="3806952" cy="634425"/>
              </a:xfrm>
              <a:prstGeom prst="roundRect">
                <a:avLst/>
              </a:prstGeom>
              <a:blipFill rotWithShape="1">
                <a:blip r:embed="rId5"/>
                <a:stretch>
                  <a:fillRect/>
                </a:stretch>
              </a:blipFill>
              <a:ln w="76200">
                <a:solidFill>
                  <a:srgbClr val="93CBED"/>
                </a:solidFill>
              </a:ln>
            </p:spPr>
            <p:txBody>
              <a:bodyPr/>
              <a:lstStyle/>
              <a:p>
                <a:r>
                  <a:rPr lang="en-US">
                    <a:noFill/>
                  </a:rPr>
                  <a:t> </a:t>
                </a:r>
              </a:p>
            </p:txBody>
          </p:sp>
        </mc:Fallback>
      </mc:AlternateContent>
    </p:spTree>
    <p:extLst>
      <p:ext uri="{BB962C8B-B14F-4D97-AF65-F5344CB8AC3E}">
        <p14:creationId xmlns:p14="http://schemas.microsoft.com/office/powerpoint/2010/main" val="2059693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16" name="Table 15"/>
              <p:cNvGraphicFramePr>
                <a:graphicFrameLocks noGrp="1"/>
              </p:cNvGraphicFramePr>
              <p:nvPr>
                <p:extLst>
                  <p:ext uri="{D42A27DB-BD31-4B8C-83A1-F6EECF244321}">
                    <p14:modId xmlns:p14="http://schemas.microsoft.com/office/powerpoint/2010/main" val="4052769653"/>
                  </p:ext>
                </p:extLst>
              </p:nvPr>
            </p:nvGraphicFramePr>
            <p:xfrm>
              <a:off x="838199" y="590550"/>
              <a:ext cx="7391401" cy="4294761"/>
            </p:xfrm>
            <a:graphic>
              <a:graphicData uri="http://schemas.openxmlformats.org/drawingml/2006/table">
                <a:tbl>
                  <a:tblPr firstRow="1" bandRow="1">
                    <a:tableStyleId>{F5AB1C69-6EDB-4FF4-983F-18BD219EF322}</a:tableStyleId>
                  </a:tblPr>
                  <a:tblGrid>
                    <a:gridCol w="2771775">
                      <a:extLst>
                        <a:ext uri="{9D8B030D-6E8A-4147-A177-3AD203B41FA5}">
                          <a16:colId xmlns:a16="http://schemas.microsoft.com/office/drawing/2014/main" val="20000"/>
                        </a:ext>
                      </a:extLst>
                    </a:gridCol>
                    <a:gridCol w="2309813">
                      <a:extLst>
                        <a:ext uri="{9D8B030D-6E8A-4147-A177-3AD203B41FA5}">
                          <a16:colId xmlns:a16="http://schemas.microsoft.com/office/drawing/2014/main" val="20001"/>
                        </a:ext>
                      </a:extLst>
                    </a:gridCol>
                    <a:gridCol w="2309813">
                      <a:extLst>
                        <a:ext uri="{9D8B030D-6E8A-4147-A177-3AD203B41FA5}">
                          <a16:colId xmlns:a16="http://schemas.microsoft.com/office/drawing/2014/main" val="20002"/>
                        </a:ext>
                      </a:extLst>
                    </a:gridCol>
                  </a:tblGrid>
                  <a:tr h="894459">
                    <a:tc>
                      <a:txBody>
                        <a:bodyPr/>
                        <a:lstStyle/>
                        <a:p>
                          <a:pPr algn="ct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0"/>
                      </a:ext>
                    </a:extLst>
                  </a:tr>
                  <a:tr h="548009">
                    <a:tc>
                      <a:txBody>
                        <a:bodyPr/>
                        <a:lstStyle/>
                        <a:p>
                          <a:pPr algn="ctr"/>
                          <a:r>
                            <a:rPr lang="en-US" sz="2800" dirty="0" err="1"/>
                            <a:t>Chiều</a:t>
                          </a:r>
                          <a:r>
                            <a:rPr lang="en-US" sz="2800" dirty="0"/>
                            <a:t> </a:t>
                          </a:r>
                          <a:r>
                            <a:rPr lang="en-US" sz="2800" dirty="0" err="1"/>
                            <a:t>cao</a:t>
                          </a:r>
                          <a:endParaRPr lang="en-US" sz="2800" dirty="0"/>
                        </a:p>
                      </a:txBody>
                      <a:tcPr marT="34290" marB="34290" anchor="ctr"/>
                    </a:tc>
                    <a:tc>
                      <a:txBody>
                        <a:bodyPr/>
                        <a:lstStyle/>
                        <a:p>
                          <a:pPr algn="ctr"/>
                          <a:r>
                            <a:rPr lang="en-US" sz="2800" b="1" dirty="0"/>
                            <a:t>5 cm</a:t>
                          </a:r>
                        </a:p>
                      </a:txBody>
                      <a:tcPr marT="34290" marB="34290" anchor="ctr"/>
                    </a:tc>
                    <a:tc>
                      <a:txBody>
                        <a:bodyPr/>
                        <a:lstStyle/>
                        <a:p>
                          <a:pPr algn="ctr"/>
                          <a:r>
                            <a:rPr lang="en-US" sz="2800" b="1" dirty="0"/>
                            <a:t>0,6 m</a:t>
                          </a:r>
                        </a:p>
                      </a:txBody>
                      <a:tcPr marT="34290" marB="34290" anchor="ctr"/>
                    </a:tc>
                    <a:extLst>
                      <a:ext uri="{0D108BD9-81ED-4DB2-BD59-A6C34878D82A}">
                        <a16:rowId xmlns:a16="http://schemas.microsoft.com/office/drawing/2014/main" val="10001"/>
                      </a:ext>
                    </a:extLst>
                  </a:tr>
                  <a:tr h="548009">
                    <a:tc>
                      <a:txBody>
                        <a:bodyPr/>
                        <a:lstStyle/>
                        <a:p>
                          <a:pPr algn="ctr"/>
                          <a:r>
                            <a:rPr lang="en-US" sz="2800" dirty="0" err="1"/>
                            <a:t>Chiều</a:t>
                          </a:r>
                          <a:r>
                            <a:rPr lang="en-US" sz="2800" dirty="0"/>
                            <a:t> </a:t>
                          </a:r>
                          <a:r>
                            <a:rPr lang="en-US" sz="2800" dirty="0" err="1"/>
                            <a:t>dài</a:t>
                          </a:r>
                          <a:endParaRPr lang="en-US" sz="2800" dirty="0"/>
                        </a:p>
                      </a:txBody>
                      <a:tcPr marT="34290" marB="34290" anchor="ctr"/>
                    </a:tc>
                    <a:tc>
                      <a:txBody>
                        <a:bodyPr/>
                        <a:lstStyle/>
                        <a:p>
                          <a:pPr algn="ctr"/>
                          <a:r>
                            <a:rPr lang="en-US" sz="2800" b="1" dirty="0"/>
                            <a:t>8 cm</a:t>
                          </a:r>
                        </a:p>
                      </a:txBody>
                      <a:tcPr marT="34290" marB="34290" anchor="ctr"/>
                    </a:tc>
                    <a:tc>
                      <a:txBody>
                        <a:bodyPr/>
                        <a:lstStyle/>
                        <a:p>
                          <a:pPr algn="ctr"/>
                          <a:r>
                            <a:rPr lang="en-US" sz="2800" b="1" dirty="0"/>
                            <a:t>1,2 m</a:t>
                          </a:r>
                        </a:p>
                      </a:txBody>
                      <a:tcPr marT="34290" marB="34290" anchor="ctr"/>
                    </a:tc>
                    <a:extLst>
                      <a:ext uri="{0D108BD9-81ED-4DB2-BD59-A6C34878D82A}">
                        <a16:rowId xmlns:a16="http://schemas.microsoft.com/office/drawing/2014/main" val="10002"/>
                      </a:ext>
                    </a:extLst>
                  </a:tr>
                  <a:tr h="548009">
                    <a:tc>
                      <a:txBody>
                        <a:bodyPr/>
                        <a:lstStyle/>
                        <a:p>
                          <a:pPr algn="ctr"/>
                          <a:r>
                            <a:rPr lang="en-US" sz="2800" dirty="0" err="1"/>
                            <a:t>Chiều</a:t>
                          </a:r>
                          <a:r>
                            <a:rPr lang="en-US" sz="2800" dirty="0"/>
                            <a:t> </a:t>
                          </a:r>
                          <a:r>
                            <a:rPr lang="en-US" sz="2800" dirty="0" err="1"/>
                            <a:t>rộng</a:t>
                          </a:r>
                          <a:endParaRPr lang="en-US" sz="2800" dirty="0"/>
                        </a:p>
                      </a:txBody>
                      <a:tcPr marT="34290" marB="34290" anchor="ctr"/>
                    </a:tc>
                    <a:tc>
                      <a:txBody>
                        <a:bodyPr/>
                        <a:lstStyle/>
                        <a:p>
                          <a:pPr algn="ctr"/>
                          <a:r>
                            <a:rPr lang="en-US" sz="2800" b="1" dirty="0"/>
                            <a:t>6 cm</a:t>
                          </a:r>
                        </a:p>
                      </a:txBody>
                      <a:tcPr marT="34290" marB="34290" anchor="ctr"/>
                    </a:tc>
                    <a:tc>
                      <a:txBody>
                        <a:bodyPr/>
                        <a:lstStyle/>
                        <a:p>
                          <a:pPr algn="ctr"/>
                          <a:r>
                            <a:rPr lang="en-US" sz="2800" b="1" dirty="0"/>
                            <a:t>0,5 m</a:t>
                          </a:r>
                        </a:p>
                      </a:txBody>
                      <a:tcPr marT="34290" marB="34290" anchor="ctr"/>
                    </a:tc>
                    <a:extLst>
                      <a:ext uri="{0D108BD9-81ED-4DB2-BD59-A6C34878D82A}">
                        <a16:rowId xmlns:a16="http://schemas.microsoft.com/office/drawing/2014/main" val="10003"/>
                      </a:ext>
                    </a:extLst>
                  </a:tr>
                  <a:tr h="5915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sty m:val="p"/>
                                      </m:rPr>
                                      <a:rPr lang="en-US" sz="2800" smtClean="0">
                                        <a:latin typeface="Cambria Math"/>
                                      </a:rPr>
                                      <m:t>S</m:t>
                                    </m:r>
                                  </m:e>
                                  <m:sub>
                                    <m:r>
                                      <m:rPr>
                                        <m:sty m:val="p"/>
                                      </m:rPr>
                                      <a:rPr lang="en-US" sz="2800" smtClean="0">
                                        <a:latin typeface="Cambria Math"/>
                                      </a:rPr>
                                      <m:t>xung</m:t>
                                    </m:r>
                                    <m:r>
                                      <a:rPr lang="en-US" sz="2800" smtClean="0">
                                        <a:latin typeface="Cambria Math"/>
                                      </a:rPr>
                                      <m:t> </m:t>
                                    </m:r>
                                    <m:r>
                                      <m:rPr>
                                        <m:sty m:val="p"/>
                                      </m:rPr>
                                      <a:rPr lang="en-US" sz="2800" smtClean="0">
                                        <a:latin typeface="Cambria Math"/>
                                      </a:rPr>
                                      <m:t>quanh</m:t>
                                    </m:r>
                                  </m:sub>
                                </m:sSub>
                              </m:oMath>
                            </m:oMathPara>
                          </a14:m>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4"/>
                      </a:ext>
                    </a:extLst>
                  </a:tr>
                  <a:tr h="5891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sty m:val="p"/>
                                      </m:rPr>
                                      <a:rPr lang="en-US" sz="2800" smtClean="0">
                                        <a:latin typeface="Cambria Math"/>
                                      </a:rPr>
                                      <m:t>S</m:t>
                                    </m:r>
                                  </m:e>
                                  <m:sub>
                                    <m:r>
                                      <m:rPr>
                                        <m:sty m:val="p"/>
                                      </m:rPr>
                                      <a:rPr lang="en-US" sz="2800" smtClean="0">
                                        <a:latin typeface="Cambria Math"/>
                                      </a:rPr>
                                      <m:t>to</m:t>
                                    </m:r>
                                    <m:r>
                                      <a:rPr lang="en-US" sz="2800" smtClean="0">
                                        <a:latin typeface="Cambria Math"/>
                                      </a:rPr>
                                      <m:t>à</m:t>
                                    </m:r>
                                    <m:r>
                                      <m:rPr>
                                        <m:sty m:val="p"/>
                                      </m:rPr>
                                      <a:rPr lang="en-US" sz="2800" smtClean="0">
                                        <a:latin typeface="Cambria Math"/>
                                      </a:rPr>
                                      <m:t>n</m:t>
                                    </m:r>
                                    <m:r>
                                      <a:rPr lang="en-US" sz="2800" smtClean="0">
                                        <a:latin typeface="Cambria Math"/>
                                      </a:rPr>
                                      <m:t> </m:t>
                                    </m:r>
                                    <m:r>
                                      <m:rPr>
                                        <m:sty m:val="p"/>
                                      </m:rPr>
                                      <a:rPr lang="en-US" sz="2800" smtClean="0">
                                        <a:latin typeface="Cambria Math"/>
                                      </a:rPr>
                                      <m:t>ph</m:t>
                                    </m:r>
                                    <m:r>
                                      <a:rPr lang="en-US" sz="2800" smtClean="0">
                                        <a:latin typeface="Cambria Math"/>
                                      </a:rPr>
                                      <m:t>ầ</m:t>
                                    </m:r>
                                    <m:r>
                                      <m:rPr>
                                        <m:sty m:val="p"/>
                                      </m:rPr>
                                      <a:rPr lang="en-US" sz="2800" smtClean="0">
                                        <a:latin typeface="Cambria Math"/>
                                      </a:rPr>
                                      <m:t>n</m:t>
                                    </m:r>
                                  </m:sub>
                                </m:sSub>
                              </m:oMath>
                            </m:oMathPara>
                          </a14:m>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5"/>
                      </a:ext>
                    </a:extLst>
                  </a:tr>
                  <a:tr h="548009">
                    <a:tc>
                      <a:txBody>
                        <a:bodyPr/>
                        <a:lstStyle/>
                        <a:p>
                          <a:pPr algn="ctr"/>
                          <a:r>
                            <a:rPr lang="en-US" sz="2800" dirty="0" err="1"/>
                            <a:t>Thể</a:t>
                          </a:r>
                          <a:r>
                            <a:rPr lang="en-US" sz="2800" dirty="0"/>
                            <a:t> </a:t>
                          </a:r>
                          <a:r>
                            <a:rPr lang="en-US" sz="2800" dirty="0" err="1"/>
                            <a:t>tích</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6"/>
                      </a:ext>
                    </a:extLst>
                  </a:tr>
                </a:tbl>
              </a:graphicData>
            </a:graphic>
          </p:graphicFrame>
        </mc:Choice>
        <mc:Fallback>
          <p:graphicFrame>
            <p:nvGraphicFramePr>
              <p:cNvPr id="16" name="Table 15"/>
              <p:cNvGraphicFramePr>
                <a:graphicFrameLocks noGrp="1"/>
              </p:cNvGraphicFramePr>
              <p:nvPr>
                <p:extLst>
                  <p:ext uri="{D42A27DB-BD31-4B8C-83A1-F6EECF244321}">
                    <p14:modId xmlns:p14="http://schemas.microsoft.com/office/powerpoint/2010/main" val="4052769653"/>
                  </p:ext>
                </p:extLst>
              </p:nvPr>
            </p:nvGraphicFramePr>
            <p:xfrm>
              <a:off x="838199" y="590550"/>
              <a:ext cx="7391401" cy="4294761"/>
            </p:xfrm>
            <a:graphic>
              <a:graphicData uri="http://schemas.openxmlformats.org/drawingml/2006/table">
                <a:tbl>
                  <a:tblPr firstRow="1" bandRow="1">
                    <a:tableStyleId>{F5AB1C69-6EDB-4FF4-983F-18BD219EF322}</a:tableStyleId>
                  </a:tblPr>
                  <a:tblGrid>
                    <a:gridCol w="2771775">
                      <a:extLst>
                        <a:ext uri="{9D8B030D-6E8A-4147-A177-3AD203B41FA5}">
                          <a16:colId xmlns:a16="http://schemas.microsoft.com/office/drawing/2014/main" val="20000"/>
                        </a:ext>
                      </a:extLst>
                    </a:gridCol>
                    <a:gridCol w="2309813">
                      <a:extLst>
                        <a:ext uri="{9D8B030D-6E8A-4147-A177-3AD203B41FA5}">
                          <a16:colId xmlns:a16="http://schemas.microsoft.com/office/drawing/2014/main" val="20001"/>
                        </a:ext>
                      </a:extLst>
                    </a:gridCol>
                    <a:gridCol w="2309813">
                      <a:extLst>
                        <a:ext uri="{9D8B030D-6E8A-4147-A177-3AD203B41FA5}">
                          <a16:colId xmlns:a16="http://schemas.microsoft.com/office/drawing/2014/main" val="20002"/>
                        </a:ext>
                      </a:extLst>
                    </a:gridCol>
                  </a:tblGrid>
                  <a:tr h="922020">
                    <a:tc>
                      <a:txBody>
                        <a:bodyPr/>
                        <a:lstStyle/>
                        <a:p>
                          <a:pPr algn="ct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0"/>
                      </a:ext>
                    </a:extLst>
                  </a:tr>
                  <a:tr h="548009">
                    <a:tc>
                      <a:txBody>
                        <a:bodyPr/>
                        <a:lstStyle/>
                        <a:p>
                          <a:pPr algn="ctr"/>
                          <a:r>
                            <a:rPr lang="en-US" sz="2800" dirty="0" err="1"/>
                            <a:t>Chiều</a:t>
                          </a:r>
                          <a:r>
                            <a:rPr lang="en-US" sz="2800" dirty="0"/>
                            <a:t> </a:t>
                          </a:r>
                          <a:r>
                            <a:rPr lang="en-US" sz="2800" dirty="0" err="1"/>
                            <a:t>cao</a:t>
                          </a:r>
                          <a:endParaRPr lang="en-US" sz="2800" dirty="0"/>
                        </a:p>
                      </a:txBody>
                      <a:tcPr marT="34290" marB="34290" anchor="ctr"/>
                    </a:tc>
                    <a:tc>
                      <a:txBody>
                        <a:bodyPr/>
                        <a:lstStyle/>
                        <a:p>
                          <a:pPr algn="ctr"/>
                          <a:r>
                            <a:rPr lang="en-US" sz="2800" b="1" dirty="0"/>
                            <a:t>5 cm</a:t>
                          </a:r>
                        </a:p>
                      </a:txBody>
                      <a:tcPr marT="34290" marB="34290" anchor="ctr"/>
                    </a:tc>
                    <a:tc>
                      <a:txBody>
                        <a:bodyPr/>
                        <a:lstStyle/>
                        <a:p>
                          <a:pPr algn="ctr"/>
                          <a:r>
                            <a:rPr lang="en-US" sz="2800" b="1" dirty="0"/>
                            <a:t>0,6 m</a:t>
                          </a:r>
                        </a:p>
                      </a:txBody>
                      <a:tcPr marT="34290" marB="34290" anchor="ctr"/>
                    </a:tc>
                    <a:extLst>
                      <a:ext uri="{0D108BD9-81ED-4DB2-BD59-A6C34878D82A}">
                        <a16:rowId xmlns:a16="http://schemas.microsoft.com/office/drawing/2014/main" val="10001"/>
                      </a:ext>
                    </a:extLst>
                  </a:tr>
                  <a:tr h="548009">
                    <a:tc>
                      <a:txBody>
                        <a:bodyPr/>
                        <a:lstStyle/>
                        <a:p>
                          <a:pPr algn="ctr"/>
                          <a:r>
                            <a:rPr lang="en-US" sz="2800" dirty="0" err="1"/>
                            <a:t>Chiều</a:t>
                          </a:r>
                          <a:r>
                            <a:rPr lang="en-US" sz="2800" dirty="0"/>
                            <a:t> </a:t>
                          </a:r>
                          <a:r>
                            <a:rPr lang="en-US" sz="2800" dirty="0" err="1"/>
                            <a:t>dài</a:t>
                          </a:r>
                          <a:endParaRPr lang="en-US" sz="2800" dirty="0"/>
                        </a:p>
                      </a:txBody>
                      <a:tcPr marT="34290" marB="34290" anchor="ctr"/>
                    </a:tc>
                    <a:tc>
                      <a:txBody>
                        <a:bodyPr/>
                        <a:lstStyle/>
                        <a:p>
                          <a:pPr algn="ctr"/>
                          <a:r>
                            <a:rPr lang="en-US" sz="2800" b="1" dirty="0"/>
                            <a:t>8 cm</a:t>
                          </a:r>
                        </a:p>
                      </a:txBody>
                      <a:tcPr marT="34290" marB="34290" anchor="ctr"/>
                    </a:tc>
                    <a:tc>
                      <a:txBody>
                        <a:bodyPr/>
                        <a:lstStyle/>
                        <a:p>
                          <a:pPr algn="ctr"/>
                          <a:r>
                            <a:rPr lang="en-US" sz="2800" b="1" dirty="0"/>
                            <a:t>1,2 m</a:t>
                          </a:r>
                        </a:p>
                      </a:txBody>
                      <a:tcPr marT="34290" marB="34290" anchor="ctr"/>
                    </a:tc>
                    <a:extLst>
                      <a:ext uri="{0D108BD9-81ED-4DB2-BD59-A6C34878D82A}">
                        <a16:rowId xmlns:a16="http://schemas.microsoft.com/office/drawing/2014/main" val="10002"/>
                      </a:ext>
                    </a:extLst>
                  </a:tr>
                  <a:tr h="548009">
                    <a:tc>
                      <a:txBody>
                        <a:bodyPr/>
                        <a:lstStyle/>
                        <a:p>
                          <a:pPr algn="ctr"/>
                          <a:r>
                            <a:rPr lang="en-US" sz="2800" dirty="0" err="1"/>
                            <a:t>Chiều</a:t>
                          </a:r>
                          <a:r>
                            <a:rPr lang="en-US" sz="2800" dirty="0"/>
                            <a:t> </a:t>
                          </a:r>
                          <a:r>
                            <a:rPr lang="en-US" sz="2800" dirty="0" err="1"/>
                            <a:t>rộng</a:t>
                          </a:r>
                          <a:endParaRPr lang="en-US" sz="2800" dirty="0"/>
                        </a:p>
                      </a:txBody>
                      <a:tcPr marT="34290" marB="34290" anchor="ctr"/>
                    </a:tc>
                    <a:tc>
                      <a:txBody>
                        <a:bodyPr/>
                        <a:lstStyle/>
                        <a:p>
                          <a:pPr algn="ctr"/>
                          <a:r>
                            <a:rPr lang="en-US" sz="2800" b="1" dirty="0"/>
                            <a:t>6 cm</a:t>
                          </a:r>
                        </a:p>
                      </a:txBody>
                      <a:tcPr marT="34290" marB="34290" anchor="ctr"/>
                    </a:tc>
                    <a:tc>
                      <a:txBody>
                        <a:bodyPr/>
                        <a:lstStyle/>
                        <a:p>
                          <a:pPr algn="ctr"/>
                          <a:r>
                            <a:rPr lang="en-US" sz="2800" b="1" dirty="0"/>
                            <a:t>0,5 m</a:t>
                          </a:r>
                        </a:p>
                      </a:txBody>
                      <a:tcPr marT="34290" marB="34290" anchor="ctr"/>
                    </a:tc>
                    <a:extLst>
                      <a:ext uri="{0D108BD9-81ED-4DB2-BD59-A6C34878D82A}">
                        <a16:rowId xmlns:a16="http://schemas.microsoft.com/office/drawing/2014/main" val="10003"/>
                      </a:ext>
                    </a:extLst>
                  </a:tr>
                  <a:tr h="591594">
                    <a:tc>
                      <a:txBody>
                        <a:bodyPr/>
                        <a:lstStyle/>
                        <a:p>
                          <a:endParaRPr lang="en-VN"/>
                        </a:p>
                      </a:txBody>
                      <a:tcPr marT="34290" marB="34290" anchor="ctr">
                        <a:blipFill>
                          <a:blip r:embed="rId3"/>
                          <a:stretch>
                            <a:fillRect t="-454348" r="-167580" b="-221739"/>
                          </a:stretch>
                        </a:blipFill>
                      </a:tcP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4"/>
                      </a:ext>
                    </a:extLst>
                  </a:tr>
                  <a:tr h="589111">
                    <a:tc>
                      <a:txBody>
                        <a:bodyPr/>
                        <a:lstStyle/>
                        <a:p>
                          <a:endParaRPr lang="en-VN"/>
                        </a:p>
                      </a:txBody>
                      <a:tcPr marT="34290" marB="34290" anchor="ctr">
                        <a:blipFill>
                          <a:blip r:embed="rId3"/>
                          <a:stretch>
                            <a:fillRect t="-542553" r="-167580" b="-117021"/>
                          </a:stretch>
                        </a:blipFill>
                      </a:tcP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5"/>
                      </a:ext>
                    </a:extLst>
                  </a:tr>
                  <a:tr h="548009">
                    <a:tc>
                      <a:txBody>
                        <a:bodyPr/>
                        <a:lstStyle/>
                        <a:p>
                          <a:pPr algn="ctr"/>
                          <a:r>
                            <a:rPr lang="en-US" sz="2800" dirty="0" err="1"/>
                            <a:t>Thể</a:t>
                          </a:r>
                          <a:r>
                            <a:rPr lang="en-US" sz="2800" dirty="0"/>
                            <a:t> </a:t>
                          </a:r>
                          <a:r>
                            <a:rPr lang="en-US" sz="2800" dirty="0" err="1"/>
                            <a:t>tích</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6"/>
                      </a:ext>
                    </a:extLst>
                  </a:tr>
                </a:tbl>
              </a:graphicData>
            </a:graphic>
          </p:graphicFrame>
        </mc:Fallback>
      </mc:AlternateContent>
      <mc:AlternateContent xmlns:mc="http://schemas.openxmlformats.org/markup-compatibility/2006">
        <mc:Choice xmlns:a14="http://schemas.microsoft.com/office/drawing/2010/main" Requires="a14">
          <p:sp>
            <p:nvSpPr>
              <p:cNvPr id="18" name="TextBox 17"/>
              <p:cNvSpPr txBox="1"/>
              <p:nvPr/>
            </p:nvSpPr>
            <p:spPr>
              <a:xfrm>
                <a:off x="3981270" y="3181784"/>
                <a:ext cx="1659878"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2">
                                  <a:lumMod val="75000"/>
                                </a:schemeClr>
                              </a:solidFill>
                              <a:latin typeface="Cambria Math" panose="02040503050406030204" pitchFamily="18" charset="0"/>
                            </a:rPr>
                          </m:ctrlPr>
                        </m:sSupPr>
                        <m:e>
                          <m:r>
                            <a:rPr lang="en-US" sz="2800" b="1" i="0" smtClean="0">
                              <a:solidFill>
                                <a:schemeClr val="accent2">
                                  <a:lumMod val="75000"/>
                                </a:schemeClr>
                              </a:solidFill>
                              <a:latin typeface="Cambria Math"/>
                            </a:rPr>
                            <m:t>𝟏𝟒𝟗</m:t>
                          </m:r>
                          <m:r>
                            <a:rPr lang="en-US" sz="2800" b="1" i="0" smtClean="0">
                              <a:solidFill>
                                <a:schemeClr val="accent2">
                                  <a:lumMod val="75000"/>
                                </a:schemeClr>
                              </a:solidFill>
                              <a:latin typeface="Cambria Math" panose="02040503050406030204" pitchFamily="18" charset="0"/>
                            </a:rPr>
                            <m:t> </m:t>
                          </m:r>
                          <m:r>
                            <a:rPr lang="en-US" sz="2800" b="1" i="0" smtClean="0">
                              <a:solidFill>
                                <a:schemeClr val="accent2">
                                  <a:lumMod val="75000"/>
                                </a:schemeClr>
                              </a:solidFill>
                              <a:latin typeface="Cambria Math"/>
                            </a:rPr>
                            <m:t>𝐜𝐦</m:t>
                          </m:r>
                        </m:e>
                        <m:sup>
                          <m:r>
                            <a:rPr lang="en-US" sz="2800" b="1" i="0" smtClean="0">
                              <a:solidFill>
                                <a:schemeClr val="accent2">
                                  <a:lumMod val="75000"/>
                                </a:schemeClr>
                              </a:solidFill>
                              <a:latin typeface="Cambria Math"/>
                            </a:rPr>
                            <m:t>𝟐</m:t>
                          </m:r>
                        </m:sup>
                      </m:sSup>
                    </m:oMath>
                  </m:oMathPara>
                </a14:m>
                <a:endParaRPr lang="en-US" sz="2800" b="1" dirty="0">
                  <a:solidFill>
                    <a:schemeClr val="accent2">
                      <a:lumMod val="75000"/>
                    </a:schemeClr>
                  </a:solidFill>
                </a:endParaRPr>
              </a:p>
            </p:txBody>
          </p:sp>
        </mc:Choice>
        <mc:Fallback>
          <p:sp>
            <p:nvSpPr>
              <p:cNvPr id="18" name="TextBox 17"/>
              <p:cNvSpPr txBox="1">
                <a:spLocks noRot="1" noChangeAspect="1" noMove="1" noResize="1" noEditPoints="1" noAdjustHandles="1" noChangeArrowheads="1" noChangeShapeType="1" noTextEdit="1"/>
              </p:cNvSpPr>
              <p:nvPr/>
            </p:nvSpPr>
            <p:spPr>
              <a:xfrm>
                <a:off x="3981270" y="3181784"/>
                <a:ext cx="1659878" cy="532966"/>
              </a:xfrm>
              <a:prstGeom prst="rect">
                <a:avLst/>
              </a:prstGeom>
              <a:blipFill>
                <a:blip r:embed="rId4"/>
                <a:stretch>
                  <a:fillRect b="-20930"/>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6459231" y="3810434"/>
                <a:ext cx="1620315"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2">
                                  <a:lumMod val="75000"/>
                                </a:schemeClr>
                              </a:solidFill>
                              <a:latin typeface="Cambria Math" panose="02040503050406030204" pitchFamily="18" charset="0"/>
                            </a:rPr>
                          </m:ctrlPr>
                        </m:sSupPr>
                        <m:e>
                          <m:r>
                            <a:rPr lang="en-US" sz="2800" b="1" i="0" smtClean="0">
                              <a:solidFill>
                                <a:schemeClr val="accent2">
                                  <a:lumMod val="75000"/>
                                </a:schemeClr>
                              </a:solidFill>
                              <a:latin typeface="Cambria Math"/>
                            </a:rPr>
                            <m:t>𝟑</m:t>
                          </m:r>
                          <m:r>
                            <a:rPr lang="en-US" sz="2800" b="1" i="0" smtClean="0">
                              <a:solidFill>
                                <a:schemeClr val="accent2">
                                  <a:lumMod val="75000"/>
                                </a:schemeClr>
                              </a:solidFill>
                              <a:latin typeface="Cambria Math"/>
                            </a:rPr>
                            <m:t>,</m:t>
                          </m:r>
                          <m:r>
                            <a:rPr lang="en-US" sz="2800" b="1" i="0" smtClean="0">
                              <a:solidFill>
                                <a:schemeClr val="accent2">
                                  <a:lumMod val="75000"/>
                                </a:schemeClr>
                              </a:solidFill>
                              <a:latin typeface="Cambria Math"/>
                            </a:rPr>
                            <m:t>𝟐𝟒</m:t>
                          </m:r>
                          <m:r>
                            <a:rPr lang="en-US" sz="2800" b="1" i="0" smtClean="0">
                              <a:solidFill>
                                <a:schemeClr val="accent2">
                                  <a:lumMod val="75000"/>
                                </a:schemeClr>
                              </a:solidFill>
                              <a:latin typeface="Cambria Math" panose="02040503050406030204" pitchFamily="18" charset="0"/>
                            </a:rPr>
                            <m:t> </m:t>
                          </m:r>
                          <m:r>
                            <a:rPr lang="en-US" sz="2800" b="1" i="0" smtClean="0">
                              <a:solidFill>
                                <a:schemeClr val="accent2">
                                  <a:lumMod val="75000"/>
                                </a:schemeClr>
                              </a:solidFill>
                              <a:latin typeface="Cambria Math"/>
                            </a:rPr>
                            <m:t>𝐦</m:t>
                          </m:r>
                        </m:e>
                        <m:sup>
                          <m:r>
                            <a:rPr lang="en-US" sz="2800" b="1" i="0" smtClean="0">
                              <a:solidFill>
                                <a:schemeClr val="accent2">
                                  <a:lumMod val="75000"/>
                                </a:schemeClr>
                              </a:solidFill>
                              <a:latin typeface="Cambria Math"/>
                            </a:rPr>
                            <m:t>𝟐</m:t>
                          </m:r>
                        </m:sup>
                      </m:sSup>
                    </m:oMath>
                  </m:oMathPara>
                </a14:m>
                <a:endParaRPr lang="en-US" sz="2800" b="1" dirty="0">
                  <a:solidFill>
                    <a:schemeClr val="accent2">
                      <a:lumMod val="75000"/>
                    </a:schemeClr>
                  </a:solidFill>
                </a:endParaRPr>
              </a:p>
            </p:txBody>
          </p:sp>
        </mc:Choice>
        <mc:Fallback>
          <p:sp>
            <p:nvSpPr>
              <p:cNvPr id="19" name="TextBox 18"/>
              <p:cNvSpPr txBox="1">
                <a:spLocks noRot="1" noChangeAspect="1" noMove="1" noResize="1" noEditPoints="1" noAdjustHandles="1" noChangeArrowheads="1" noChangeShapeType="1" noTextEdit="1"/>
              </p:cNvSpPr>
              <p:nvPr/>
            </p:nvSpPr>
            <p:spPr>
              <a:xfrm>
                <a:off x="6459231" y="3810434"/>
                <a:ext cx="1620315" cy="532966"/>
              </a:xfrm>
              <a:prstGeom prst="rect">
                <a:avLst/>
              </a:prstGeom>
              <a:blipFill>
                <a:blip r:embed="rId5"/>
                <a:stretch>
                  <a:fillRect b="-18605"/>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3981270" y="3790950"/>
                <a:ext cx="1659878"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2">
                                  <a:lumMod val="75000"/>
                                </a:schemeClr>
                              </a:solidFill>
                              <a:latin typeface="Cambria Math" panose="02040503050406030204" pitchFamily="18" charset="0"/>
                            </a:rPr>
                          </m:ctrlPr>
                        </m:sSupPr>
                        <m:e>
                          <m:r>
                            <a:rPr lang="en-US" sz="2800" b="1" i="0" smtClean="0">
                              <a:solidFill>
                                <a:schemeClr val="accent2">
                                  <a:lumMod val="75000"/>
                                </a:schemeClr>
                              </a:solidFill>
                              <a:latin typeface="Cambria Math"/>
                            </a:rPr>
                            <m:t>𝟐𝟑𝟔</m:t>
                          </m:r>
                          <m:r>
                            <a:rPr lang="en-US" sz="2800" b="1" i="0" smtClean="0">
                              <a:solidFill>
                                <a:schemeClr val="accent2">
                                  <a:lumMod val="75000"/>
                                </a:schemeClr>
                              </a:solidFill>
                              <a:latin typeface="Cambria Math" panose="02040503050406030204" pitchFamily="18" charset="0"/>
                            </a:rPr>
                            <m:t> </m:t>
                          </m:r>
                          <m:r>
                            <a:rPr lang="en-US" sz="2800" b="1" i="0" smtClean="0">
                              <a:solidFill>
                                <a:schemeClr val="accent2">
                                  <a:lumMod val="75000"/>
                                </a:schemeClr>
                              </a:solidFill>
                              <a:latin typeface="Cambria Math"/>
                            </a:rPr>
                            <m:t>𝐜𝐦</m:t>
                          </m:r>
                        </m:e>
                        <m:sup>
                          <m:r>
                            <a:rPr lang="en-US" sz="2800" b="1" i="0" smtClean="0">
                              <a:solidFill>
                                <a:schemeClr val="accent2">
                                  <a:lumMod val="75000"/>
                                </a:schemeClr>
                              </a:solidFill>
                              <a:latin typeface="Cambria Math"/>
                            </a:rPr>
                            <m:t>𝟐</m:t>
                          </m:r>
                        </m:sup>
                      </m:sSup>
                    </m:oMath>
                  </m:oMathPara>
                </a14:m>
                <a:endParaRPr lang="en-US" sz="2800" b="1" dirty="0">
                  <a:solidFill>
                    <a:schemeClr val="accent2">
                      <a:lumMod val="75000"/>
                    </a:schemeClr>
                  </a:solidFill>
                </a:endParaRPr>
              </a:p>
            </p:txBody>
          </p:sp>
        </mc:Choice>
        <mc:Fallback>
          <p:sp>
            <p:nvSpPr>
              <p:cNvPr id="20" name="TextBox 19"/>
              <p:cNvSpPr txBox="1">
                <a:spLocks noRot="1" noChangeAspect="1" noMove="1" noResize="1" noEditPoints="1" noAdjustHandles="1" noChangeArrowheads="1" noChangeShapeType="1" noTextEdit="1"/>
              </p:cNvSpPr>
              <p:nvPr/>
            </p:nvSpPr>
            <p:spPr>
              <a:xfrm>
                <a:off x="3981270" y="3790950"/>
                <a:ext cx="1659878" cy="532966"/>
              </a:xfrm>
              <a:prstGeom prst="rect">
                <a:avLst/>
              </a:prstGeom>
              <a:blipFill>
                <a:blip r:embed="rId6"/>
                <a:stretch>
                  <a:fillRect b="-20930"/>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6459231" y="3181784"/>
                <a:ext cx="1620315"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2">
                                  <a:lumMod val="75000"/>
                                </a:schemeClr>
                              </a:solidFill>
                              <a:latin typeface="Cambria Math" panose="02040503050406030204" pitchFamily="18" charset="0"/>
                            </a:rPr>
                          </m:ctrlPr>
                        </m:sSupPr>
                        <m:e>
                          <m:r>
                            <a:rPr lang="en-US" sz="2800" b="1" i="0" smtClean="0">
                              <a:solidFill>
                                <a:schemeClr val="accent2">
                                  <a:lumMod val="75000"/>
                                </a:schemeClr>
                              </a:solidFill>
                              <a:latin typeface="Cambria Math"/>
                            </a:rPr>
                            <m:t>𝟐</m:t>
                          </m:r>
                          <m:r>
                            <a:rPr lang="en-US" sz="2800" b="1" i="0" smtClean="0">
                              <a:solidFill>
                                <a:schemeClr val="accent2">
                                  <a:lumMod val="75000"/>
                                </a:schemeClr>
                              </a:solidFill>
                              <a:latin typeface="Cambria Math"/>
                            </a:rPr>
                            <m:t>,</m:t>
                          </m:r>
                          <m:r>
                            <a:rPr lang="en-US" sz="2800" b="1" i="0" smtClean="0">
                              <a:solidFill>
                                <a:schemeClr val="accent2">
                                  <a:lumMod val="75000"/>
                                </a:schemeClr>
                              </a:solidFill>
                              <a:latin typeface="Cambria Math"/>
                            </a:rPr>
                            <m:t>𝟎𝟒</m:t>
                          </m:r>
                          <m:r>
                            <a:rPr lang="en-US" sz="2800" b="1" i="0" smtClean="0">
                              <a:solidFill>
                                <a:schemeClr val="accent2">
                                  <a:lumMod val="75000"/>
                                </a:schemeClr>
                              </a:solidFill>
                              <a:latin typeface="Cambria Math" panose="02040503050406030204" pitchFamily="18" charset="0"/>
                            </a:rPr>
                            <m:t> </m:t>
                          </m:r>
                          <m:r>
                            <a:rPr lang="en-US" sz="2800" b="1" i="0" smtClean="0">
                              <a:solidFill>
                                <a:schemeClr val="accent2">
                                  <a:lumMod val="75000"/>
                                </a:schemeClr>
                              </a:solidFill>
                              <a:latin typeface="Cambria Math"/>
                            </a:rPr>
                            <m:t>𝐦</m:t>
                          </m:r>
                        </m:e>
                        <m:sup>
                          <m:r>
                            <a:rPr lang="en-US" sz="2800" b="1" i="0" smtClean="0">
                              <a:solidFill>
                                <a:schemeClr val="accent2">
                                  <a:lumMod val="75000"/>
                                </a:schemeClr>
                              </a:solidFill>
                              <a:latin typeface="Cambria Math"/>
                            </a:rPr>
                            <m:t>𝟐</m:t>
                          </m:r>
                        </m:sup>
                      </m:sSup>
                    </m:oMath>
                  </m:oMathPara>
                </a14:m>
                <a:endParaRPr lang="en-US" sz="2800" b="1" dirty="0">
                  <a:solidFill>
                    <a:schemeClr val="accent2">
                      <a:lumMod val="75000"/>
                    </a:schemeClr>
                  </a:solidFill>
                </a:endParaRPr>
              </a:p>
            </p:txBody>
          </p:sp>
        </mc:Choice>
        <mc:Fallback>
          <p:sp>
            <p:nvSpPr>
              <p:cNvPr id="21" name="TextBox 20"/>
              <p:cNvSpPr txBox="1">
                <a:spLocks noRot="1" noChangeAspect="1" noMove="1" noResize="1" noEditPoints="1" noAdjustHandles="1" noChangeArrowheads="1" noChangeShapeType="1" noTextEdit="1"/>
              </p:cNvSpPr>
              <p:nvPr/>
            </p:nvSpPr>
            <p:spPr>
              <a:xfrm>
                <a:off x="6459231" y="3181784"/>
                <a:ext cx="1620315" cy="532966"/>
              </a:xfrm>
              <a:prstGeom prst="rect">
                <a:avLst/>
              </a:prstGeom>
              <a:blipFill>
                <a:blip r:embed="rId7"/>
                <a:stretch>
                  <a:fillRect b="-20930"/>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22" name="TextBox 21"/>
              <p:cNvSpPr txBox="1"/>
              <p:nvPr/>
            </p:nvSpPr>
            <p:spPr>
              <a:xfrm>
                <a:off x="6477000" y="4324784"/>
                <a:ext cx="1620315"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2">
                                  <a:lumMod val="75000"/>
                                </a:schemeClr>
                              </a:solidFill>
                              <a:latin typeface="Cambria Math" panose="02040503050406030204" pitchFamily="18" charset="0"/>
                            </a:rPr>
                          </m:ctrlPr>
                        </m:sSupPr>
                        <m:e>
                          <m:r>
                            <a:rPr lang="en-US" sz="2800" b="1" i="0" smtClean="0">
                              <a:solidFill>
                                <a:schemeClr val="accent2">
                                  <a:lumMod val="75000"/>
                                </a:schemeClr>
                              </a:solidFill>
                              <a:latin typeface="Cambria Math"/>
                            </a:rPr>
                            <m:t>𝟎</m:t>
                          </m:r>
                          <m:r>
                            <a:rPr lang="en-US" sz="2800" b="1" i="0" smtClean="0">
                              <a:solidFill>
                                <a:schemeClr val="accent2">
                                  <a:lumMod val="75000"/>
                                </a:schemeClr>
                              </a:solidFill>
                              <a:latin typeface="Cambria Math"/>
                            </a:rPr>
                            <m:t>,</m:t>
                          </m:r>
                          <m:r>
                            <a:rPr lang="en-US" sz="2800" b="1" i="0" smtClean="0">
                              <a:solidFill>
                                <a:schemeClr val="accent2">
                                  <a:lumMod val="75000"/>
                                </a:schemeClr>
                              </a:solidFill>
                              <a:latin typeface="Cambria Math"/>
                            </a:rPr>
                            <m:t>𝟑𝟔</m:t>
                          </m:r>
                          <m:r>
                            <a:rPr lang="en-US" sz="2800" b="1" i="0" smtClean="0">
                              <a:solidFill>
                                <a:schemeClr val="accent2">
                                  <a:lumMod val="75000"/>
                                </a:schemeClr>
                              </a:solidFill>
                              <a:latin typeface="Cambria Math" panose="02040503050406030204" pitchFamily="18" charset="0"/>
                            </a:rPr>
                            <m:t> </m:t>
                          </m:r>
                          <m:r>
                            <a:rPr lang="en-US" sz="2800" b="1" i="0" smtClean="0">
                              <a:solidFill>
                                <a:schemeClr val="accent2">
                                  <a:lumMod val="75000"/>
                                </a:schemeClr>
                              </a:solidFill>
                              <a:latin typeface="Cambria Math"/>
                            </a:rPr>
                            <m:t>𝐦</m:t>
                          </m:r>
                        </m:e>
                        <m:sup>
                          <m:r>
                            <a:rPr lang="en-US" sz="2800" b="1" i="0" smtClean="0">
                              <a:solidFill>
                                <a:schemeClr val="accent2">
                                  <a:lumMod val="75000"/>
                                </a:schemeClr>
                              </a:solidFill>
                              <a:latin typeface="Cambria Math"/>
                            </a:rPr>
                            <m:t>𝟑</m:t>
                          </m:r>
                        </m:sup>
                      </m:sSup>
                    </m:oMath>
                  </m:oMathPara>
                </a14:m>
                <a:endParaRPr lang="en-US" sz="2800" b="1" dirty="0">
                  <a:solidFill>
                    <a:schemeClr val="accent2">
                      <a:lumMod val="75000"/>
                    </a:schemeClr>
                  </a:solidFill>
                </a:endParaRPr>
              </a:p>
            </p:txBody>
          </p:sp>
        </mc:Choice>
        <mc:Fallback>
          <p:sp>
            <p:nvSpPr>
              <p:cNvPr id="22" name="TextBox 21"/>
              <p:cNvSpPr txBox="1">
                <a:spLocks noRot="1" noChangeAspect="1" noMove="1" noResize="1" noEditPoints="1" noAdjustHandles="1" noChangeArrowheads="1" noChangeShapeType="1" noTextEdit="1"/>
              </p:cNvSpPr>
              <p:nvPr/>
            </p:nvSpPr>
            <p:spPr>
              <a:xfrm>
                <a:off x="6477000" y="4324784"/>
                <a:ext cx="1620315" cy="532966"/>
              </a:xfrm>
              <a:prstGeom prst="rect">
                <a:avLst/>
              </a:prstGeom>
              <a:blipFill>
                <a:blip r:embed="rId8"/>
                <a:stretch>
                  <a:fillRect b="-20930"/>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23" name="TextBox 22"/>
              <p:cNvSpPr txBox="1"/>
              <p:nvPr/>
            </p:nvSpPr>
            <p:spPr>
              <a:xfrm>
                <a:off x="4038600" y="4324784"/>
                <a:ext cx="1659878"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2">
                                  <a:lumMod val="75000"/>
                                </a:schemeClr>
                              </a:solidFill>
                              <a:latin typeface="Cambria Math" panose="02040503050406030204" pitchFamily="18" charset="0"/>
                            </a:rPr>
                          </m:ctrlPr>
                        </m:sSupPr>
                        <m:e>
                          <m:r>
                            <a:rPr lang="en-US" sz="2800" b="1" i="0" smtClean="0">
                              <a:solidFill>
                                <a:schemeClr val="accent2">
                                  <a:lumMod val="75000"/>
                                </a:schemeClr>
                              </a:solidFill>
                              <a:latin typeface="Cambria Math"/>
                            </a:rPr>
                            <m:t>𝟐𝟒𝟎</m:t>
                          </m:r>
                          <m:r>
                            <a:rPr lang="en-US" sz="2800" b="1" i="0" smtClean="0">
                              <a:solidFill>
                                <a:schemeClr val="accent2">
                                  <a:lumMod val="75000"/>
                                </a:schemeClr>
                              </a:solidFill>
                              <a:latin typeface="Cambria Math" panose="02040503050406030204" pitchFamily="18" charset="0"/>
                            </a:rPr>
                            <m:t> </m:t>
                          </m:r>
                          <m:r>
                            <a:rPr lang="en-US" sz="2800" b="1" i="0" smtClean="0">
                              <a:solidFill>
                                <a:schemeClr val="accent2">
                                  <a:lumMod val="75000"/>
                                </a:schemeClr>
                              </a:solidFill>
                              <a:latin typeface="Cambria Math"/>
                            </a:rPr>
                            <m:t>𝐜𝐦</m:t>
                          </m:r>
                        </m:e>
                        <m:sup>
                          <m:r>
                            <a:rPr lang="en-US" sz="2800" b="1" i="0" smtClean="0">
                              <a:solidFill>
                                <a:schemeClr val="accent2">
                                  <a:lumMod val="75000"/>
                                </a:schemeClr>
                              </a:solidFill>
                              <a:latin typeface="Cambria Math"/>
                            </a:rPr>
                            <m:t>𝟑</m:t>
                          </m:r>
                        </m:sup>
                      </m:sSup>
                    </m:oMath>
                  </m:oMathPara>
                </a14:m>
                <a:endParaRPr lang="en-US" sz="2800" b="1" dirty="0">
                  <a:solidFill>
                    <a:schemeClr val="accent2">
                      <a:lumMod val="75000"/>
                    </a:schemeClr>
                  </a:solidFill>
                </a:endParaRPr>
              </a:p>
            </p:txBody>
          </p:sp>
        </mc:Choice>
        <mc:Fallback>
          <p:sp>
            <p:nvSpPr>
              <p:cNvPr id="23" name="TextBox 22"/>
              <p:cNvSpPr txBox="1">
                <a:spLocks noRot="1" noChangeAspect="1" noMove="1" noResize="1" noEditPoints="1" noAdjustHandles="1" noChangeArrowheads="1" noChangeShapeType="1" noTextEdit="1"/>
              </p:cNvSpPr>
              <p:nvPr/>
            </p:nvSpPr>
            <p:spPr>
              <a:xfrm>
                <a:off x="4038600" y="4324784"/>
                <a:ext cx="1659878" cy="532966"/>
              </a:xfrm>
              <a:prstGeom prst="rect">
                <a:avLst/>
              </a:prstGeom>
              <a:blipFill>
                <a:blip r:embed="rId9"/>
                <a:stretch>
                  <a:fillRect b="-20930"/>
                </a:stretch>
              </a:blipFill>
            </p:spPr>
            <p:txBody>
              <a:bodyPr/>
              <a:lstStyle/>
              <a:p>
                <a:r>
                  <a:rPr lang="en-VN">
                    <a:noFill/>
                  </a:rPr>
                  <a:t> </a:t>
                </a:r>
              </a:p>
            </p:txBody>
          </p:sp>
        </mc:Fallback>
      </mc:AlternateContent>
      <p:sp>
        <p:nvSpPr>
          <p:cNvPr id="2" name="Rectangle 1"/>
          <p:cNvSpPr/>
          <p:nvPr/>
        </p:nvSpPr>
        <p:spPr>
          <a:xfrm>
            <a:off x="4476020" y="819150"/>
            <a:ext cx="591829" cy="523220"/>
          </a:xfrm>
          <a:prstGeom prst="rect">
            <a:avLst/>
          </a:prstGeom>
        </p:spPr>
        <p:txBody>
          <a:bodyPr wrap="none">
            <a:spAutoFit/>
          </a:bodyPr>
          <a:lstStyle/>
          <a:p>
            <a:pPr algn="ctr"/>
            <a:r>
              <a:rPr lang="en-US" sz="2800" b="1" dirty="0">
                <a:solidFill>
                  <a:schemeClr val="bg1"/>
                </a:solidFill>
              </a:rPr>
              <a:t>(1)</a:t>
            </a:r>
          </a:p>
        </p:txBody>
      </p:sp>
      <p:sp>
        <p:nvSpPr>
          <p:cNvPr id="3" name="Rectangle 2"/>
          <p:cNvSpPr/>
          <p:nvPr/>
        </p:nvSpPr>
        <p:spPr>
          <a:xfrm>
            <a:off x="6799902" y="819150"/>
            <a:ext cx="591829" cy="523220"/>
          </a:xfrm>
          <a:prstGeom prst="rect">
            <a:avLst/>
          </a:prstGeom>
        </p:spPr>
        <p:txBody>
          <a:bodyPr wrap="none">
            <a:spAutoFit/>
          </a:bodyPr>
          <a:lstStyle/>
          <a:p>
            <a:pPr algn="ctr"/>
            <a:r>
              <a:rPr lang="en-US" sz="2800" b="1" dirty="0">
                <a:solidFill>
                  <a:schemeClr val="bg1"/>
                </a:solidFill>
              </a:rPr>
              <a:t>(2)</a:t>
            </a:r>
          </a:p>
        </p:txBody>
      </p:sp>
      <p:pic>
        <p:nvPicPr>
          <p:cNvPr id="1026" name="Picture 2" descr="Home-icon - Thành lập công ty, Phần mềm kế toán, dịch vụ kế toán, thiết kế  website">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00" b="94667" l="3556" r="97778">
                        <a14:foregroundMark x1="39556" y1="33778" x2="55556" y2="78222"/>
                        <a14:foregroundMark x1="50667" y1="29778" x2="62222" y2="76889"/>
                        <a14:foregroundMark x1="59556" y1="28444" x2="68889" y2="64444"/>
                        <a14:foregroundMark x1="33333" y1="42667" x2="36444" y2="76000"/>
                        <a14:foregroundMark x1="34222" y1="44000" x2="34222" y2="44000"/>
                        <a14:foregroundMark x1="35556" y1="38667" x2="28000" y2="43111"/>
                        <a14:foregroundMark x1="61333" y1="27556" x2="68444" y2="42667"/>
                      </a14:backgroundRemoval>
                    </a14:imgEffect>
                  </a14:imgLayer>
                </a14:imgProps>
              </a:ext>
              <a:ext uri="{28A0092B-C50C-407E-A947-70E740481C1C}">
                <a14:useLocalDpi xmlns:a14="http://schemas.microsoft.com/office/drawing/2010/main" val="0"/>
              </a:ext>
            </a:extLst>
          </a:blip>
          <a:srcRect/>
          <a:stretch>
            <a:fillRect/>
          </a:stretch>
        </p:blipFill>
        <p:spPr bwMode="auto">
          <a:xfrm>
            <a:off x="8305800" y="1732"/>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479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18" grpId="0"/>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1295401" y="110209"/>
                <a:ext cx="6629399" cy="1394741"/>
              </a:xfrm>
              <a:prstGeom prst="rect">
                <a:avLst/>
              </a:prstGeom>
              <a:solidFill>
                <a:schemeClr val="bg1"/>
              </a:solidFill>
            </p:spPr>
            <p:txBody>
              <a:bodyPr wrap="square" rtlCol="0">
                <a:spAutoFit/>
              </a:bodyPr>
              <a:lstStyle/>
              <a:p>
                <a:pPr algn="just"/>
                <a:r>
                  <a:rPr lang="en-US" sz="2800" b="1" dirty="0">
                    <a:solidFill>
                      <a:schemeClr val="accent1">
                        <a:lumMod val="75000"/>
                      </a:schemeClr>
                    </a:solidFill>
                    <a:effectLst/>
                    <a:latin typeface="#9Slide03 Cabin SemiBold" pitchFamily="2" charset="0"/>
                    <a:cs typeface="#9Slide03 Arima Madurai ExtraBo" pitchFamily="2" charset="0"/>
                  </a:rPr>
                  <a:t>2. </a:t>
                </a:r>
                <a:r>
                  <a:rPr lang="en-US" sz="2800" b="1" dirty="0" err="1">
                    <a:solidFill>
                      <a:schemeClr val="accent1">
                        <a:lumMod val="75000"/>
                      </a:schemeClr>
                    </a:solidFill>
                    <a:effectLst/>
                    <a:latin typeface="#9Slide03 Cabin SemiBold" pitchFamily="2" charset="0"/>
                    <a:cs typeface="#9Slide03 Arima Madurai ExtraBo" pitchFamily="2" charset="0"/>
                  </a:rPr>
                  <a:t>Một</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bể</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nước</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dạng</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hình</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hộp</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chữ</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nhật</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có</a:t>
                </a:r>
                <a:r>
                  <a:rPr lang="en-US" sz="2800" b="1" dirty="0">
                    <a:solidFill>
                      <a:schemeClr val="accent1">
                        <a:lumMod val="75000"/>
                      </a:schemeClr>
                    </a:solidFill>
                    <a:effectLst/>
                    <a:latin typeface="#9Slide03 Cabin SemiBold" pitchFamily="2" charset="0"/>
                    <a:cs typeface="#9Slide03 Arima Madurai ExtraBo" pitchFamily="2" charset="0"/>
                  </a:rPr>
                  <a:t> </a:t>
                </a:r>
              </a:p>
              <a:p>
                <a:pPr algn="just"/>
                <a:r>
                  <a:rPr lang="en-US" sz="2800" b="1" dirty="0" err="1">
                    <a:solidFill>
                      <a:schemeClr val="accent1">
                        <a:lumMod val="75000"/>
                      </a:schemeClr>
                    </a:solidFill>
                    <a:effectLst/>
                    <a:latin typeface="#9Slide03 Cabin SemiBold" pitchFamily="2" charset="0"/>
                    <a:cs typeface="#9Slide03 Arima Madurai ExtraBo" pitchFamily="2" charset="0"/>
                  </a:rPr>
                  <a:t>thể</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tích</a:t>
                </a:r>
                <a:r>
                  <a:rPr lang="en-US" sz="2800" b="1" dirty="0">
                    <a:solidFill>
                      <a:schemeClr val="accent1">
                        <a:lumMod val="75000"/>
                      </a:schemeClr>
                    </a:solidFill>
                    <a:effectLst/>
                    <a:latin typeface="#9Slide03 Cabin SemiBold" pitchFamily="2" charset="0"/>
                    <a:cs typeface="#9Slide03 Arima Madurai ExtraBo" pitchFamily="2" charset="0"/>
                  </a:rPr>
                  <a:t> 1,8</a:t>
                </a:r>
                <a14:m>
                  <m:oMath xmlns:m="http://schemas.openxmlformats.org/officeDocument/2006/math">
                    <m:sSup>
                      <m:sSupPr>
                        <m:ctrlPr>
                          <a:rPr lang="en-US" sz="2800" b="1" i="1">
                            <a:solidFill>
                              <a:schemeClr val="accent1">
                                <a:lumMod val="75000"/>
                              </a:schemeClr>
                            </a:solidFill>
                            <a:effectLst/>
                            <a:latin typeface="Cambria Math" panose="02040503050406030204" pitchFamily="18" charset="0"/>
                          </a:rPr>
                        </m:ctrlPr>
                      </m:sSupPr>
                      <m:e>
                        <m:r>
                          <a:rPr lang="en-US" sz="2800" b="1" i="0">
                            <a:solidFill>
                              <a:schemeClr val="accent1">
                                <a:lumMod val="75000"/>
                              </a:schemeClr>
                            </a:solidFill>
                            <a:effectLst/>
                            <a:latin typeface="Cambria Math"/>
                          </a:rPr>
                          <m:t>𝐦</m:t>
                        </m:r>
                      </m:e>
                      <m:sup>
                        <m:r>
                          <a:rPr lang="en-US" sz="2800" b="1" i="0">
                            <a:solidFill>
                              <a:schemeClr val="accent1">
                                <a:lumMod val="75000"/>
                              </a:schemeClr>
                            </a:solidFill>
                            <a:effectLst/>
                            <a:latin typeface="Cambria Math"/>
                          </a:rPr>
                          <m:t>𝟑</m:t>
                        </m:r>
                      </m:sup>
                    </m:sSup>
                  </m:oMath>
                </a14:m>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Đáy</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bể</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có</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chiều</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dài</a:t>
                </a:r>
                <a:r>
                  <a:rPr lang="en-US" sz="2800" b="1" dirty="0">
                    <a:solidFill>
                      <a:schemeClr val="accent1">
                        <a:lumMod val="75000"/>
                      </a:schemeClr>
                    </a:solidFill>
                    <a:effectLst/>
                    <a:latin typeface="#9Slide03 Cabin SemiBold" pitchFamily="2" charset="0"/>
                    <a:cs typeface="#9Slide03 Arima Madurai ExtraBo" pitchFamily="2" charset="0"/>
                  </a:rPr>
                  <a:t> 1,5m, </a:t>
                </a:r>
              </a:p>
              <a:p>
                <a:pPr algn="just"/>
                <a:r>
                  <a:rPr lang="en-US" sz="2800" b="1" dirty="0" err="1">
                    <a:solidFill>
                      <a:schemeClr val="accent1">
                        <a:lumMod val="75000"/>
                      </a:schemeClr>
                    </a:solidFill>
                    <a:effectLst/>
                    <a:latin typeface="#9Slide03 Cabin SemiBold" pitchFamily="2" charset="0"/>
                    <a:cs typeface="#9Slide03 Arima Madurai ExtraBo" pitchFamily="2" charset="0"/>
                  </a:rPr>
                  <a:t>chiều</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rộng</a:t>
                </a:r>
                <a:r>
                  <a:rPr lang="en-US" sz="2800" b="1" dirty="0">
                    <a:solidFill>
                      <a:schemeClr val="accent1">
                        <a:lumMod val="75000"/>
                      </a:schemeClr>
                    </a:solidFill>
                    <a:effectLst/>
                    <a:latin typeface="#9Slide03 Cabin SemiBold" pitchFamily="2" charset="0"/>
                    <a:cs typeface="#9Slide03 Arima Madurai ExtraBo" pitchFamily="2" charset="0"/>
                  </a:rPr>
                  <a:t> 0,8m. </a:t>
                </a:r>
                <a:r>
                  <a:rPr lang="en-US" sz="2800" b="1" dirty="0" err="1">
                    <a:solidFill>
                      <a:schemeClr val="accent1">
                        <a:lumMod val="75000"/>
                      </a:schemeClr>
                    </a:solidFill>
                    <a:effectLst/>
                    <a:latin typeface="#9Slide03 Cabin SemiBold" pitchFamily="2" charset="0"/>
                    <a:cs typeface="#9Slide03 Arima Madurai ExtraBo" pitchFamily="2" charset="0"/>
                  </a:rPr>
                  <a:t>Tính</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chiều</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cao</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của</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bể</a:t>
                </a:r>
                <a:r>
                  <a:rPr lang="en-US" sz="2800" b="1" dirty="0">
                    <a:solidFill>
                      <a:schemeClr val="accent1">
                        <a:lumMod val="75000"/>
                      </a:schemeClr>
                    </a:solidFill>
                    <a:effectLst/>
                    <a:latin typeface="#9Slide03 Cabin SemiBold" pitchFamily="2" charset="0"/>
                    <a:cs typeface="#9Slide03 Arima Madurai ExtraBo" pitchFamily="2" charset="0"/>
                  </a:rPr>
                  <a:t>.</a:t>
                </a:r>
              </a:p>
            </p:txBody>
          </p:sp>
        </mc:Choice>
        <mc:Fallback xmlns="">
          <p:sp>
            <p:nvSpPr>
              <p:cNvPr id="3" name="TextBox 2"/>
              <p:cNvSpPr txBox="1">
                <a:spLocks noRot="1" noChangeAspect="1" noMove="1" noResize="1" noEditPoints="1" noAdjustHandles="1" noChangeArrowheads="1" noChangeShapeType="1" noTextEdit="1"/>
              </p:cNvSpPr>
              <p:nvPr/>
            </p:nvSpPr>
            <p:spPr>
              <a:xfrm>
                <a:off x="1295401" y="110209"/>
                <a:ext cx="6629399" cy="1394741"/>
              </a:xfrm>
              <a:prstGeom prst="rect">
                <a:avLst/>
              </a:prstGeom>
              <a:blipFill rotWithShape="1">
                <a:blip r:embed="rId2"/>
                <a:stretch>
                  <a:fillRect l="-1932" t="-4367" r="-276" b="-10917"/>
                </a:stretch>
              </a:blipFill>
            </p:spPr>
            <p:txBody>
              <a:bodyPr/>
              <a:lstStyle/>
              <a:p>
                <a:r>
                  <a:rPr lang="en-US">
                    <a:noFill/>
                  </a:rPr>
                  <a:t> </a:t>
                </a:r>
              </a:p>
            </p:txBody>
          </p:sp>
        </mc:Fallback>
      </mc:AlternateContent>
      <p:sp>
        <p:nvSpPr>
          <p:cNvPr id="40" name="Rectangle 39"/>
          <p:cNvSpPr/>
          <p:nvPr/>
        </p:nvSpPr>
        <p:spPr>
          <a:xfrm>
            <a:off x="1412668" y="590550"/>
            <a:ext cx="2179394"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285848" y="570457"/>
            <a:ext cx="2181752"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040006" y="1034355"/>
            <a:ext cx="2336718" cy="394395"/>
          </a:xfrm>
          <a:prstGeom prst="rect">
            <a:avLst/>
          </a:prstGeom>
          <a:solidFill>
            <a:srgbClr val="FA9D9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382096" y="1026795"/>
            <a:ext cx="2554358"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矩形 24">
            <a:extLst>
              <a:ext uri="{FF2B5EF4-FFF2-40B4-BE49-F238E27FC236}">
                <a16:creationId xmlns:a16="http://schemas.microsoft.com/office/drawing/2014/main"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p:sp>
        <p:nvSpPr>
          <p:cNvPr id="31" name="Left Brace 30"/>
          <p:cNvSpPr/>
          <p:nvPr/>
        </p:nvSpPr>
        <p:spPr>
          <a:xfrm>
            <a:off x="2084792" y="2161717"/>
            <a:ext cx="417766" cy="1920240"/>
          </a:xfrm>
          <a:prstGeom prst="leftBrace">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grpSp>
        <p:nvGrpSpPr>
          <p:cNvPr id="30" name="Group 29"/>
          <p:cNvGrpSpPr/>
          <p:nvPr/>
        </p:nvGrpSpPr>
        <p:grpSpPr>
          <a:xfrm>
            <a:off x="2475166" y="2058581"/>
            <a:ext cx="3912781" cy="2126512"/>
            <a:chOff x="1191620" y="2800350"/>
            <a:chExt cx="3912781" cy="2126512"/>
          </a:xfrm>
        </p:grpSpPr>
        <p:pic>
          <p:nvPicPr>
            <p:cNvPr id="29" name="Picture 2" descr="5 quyển sách hay về thủy sinh giúp bạn tạo góc thiên nhiên ngay tại ngôi  nhà của mình - Readvii"/>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870" b="95304" l="5594" r="94749">
                          <a14:foregroundMark x1="10731" y1="22087" x2="10731" y2="22087"/>
                          <a14:foregroundMark x1="24543" y1="23652" x2="24543" y2="23652"/>
                          <a14:foregroundMark x1="27283" y1="85739" x2="27283" y2="85739"/>
                          <a14:foregroundMark x1="89840" y1="99826" x2="89840" y2="99826"/>
                          <a14:backgroundMark x1="26484" y1="22087" x2="26484" y2="22087"/>
                          <a14:backgroundMark x1="22374" y1="22435" x2="22374" y2="22435"/>
                          <a14:backgroundMark x1="24315" y1="23652" x2="24315" y2="23652"/>
                          <a14:backgroundMark x1="27968" y1="23304" x2="27968" y2="23304"/>
                          <a14:backgroundMark x1="20662" y1="23304" x2="28881" y2="22783"/>
                          <a14:backgroundMark x1="72374" y1="23304" x2="81164" y2="22783"/>
                          <a14:backgroundMark x1="68493" y1="22435" x2="29224" y2="22783"/>
                        </a14:backgroundRemoval>
                      </a14:imgEffect>
                    </a14:imgLayer>
                  </a14:imgProps>
                </a:ext>
                <a:ext uri="{28A0092B-C50C-407E-A947-70E740481C1C}">
                  <a14:useLocalDpi xmlns:a14="http://schemas.microsoft.com/office/drawing/2010/main" val="0"/>
                </a:ext>
              </a:extLst>
            </a:blip>
            <a:srcRect l="5541" t="15362" r="20328" b="79585"/>
            <a:stretch/>
          </p:blipFill>
          <p:spPr bwMode="auto">
            <a:xfrm>
              <a:off x="1476374" y="2990850"/>
              <a:ext cx="3248025" cy="1236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5 quyển sách hay về thủy sinh giúp bạn tạo góc thiên nhiên ngay tại ngôi  nhà của mình - Readvii"/>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870" b="95304" l="5594" r="94749">
                          <a14:foregroundMark x1="10731" y1="22087" x2="10731" y2="22087"/>
                          <a14:foregroundMark x1="24543" y1="23652" x2="24543" y2="23652"/>
                          <a14:foregroundMark x1="27283" y1="85739" x2="27283" y2="85739"/>
                          <a14:foregroundMark x1="89840" y1="99826" x2="89840" y2="99826"/>
                          <a14:backgroundMark x1="26484" y1="22087" x2="26484" y2="22087"/>
                          <a14:backgroundMark x1="22374" y1="22435" x2="22374" y2="22435"/>
                          <a14:backgroundMark x1="24315" y1="23652" x2="24315" y2="23652"/>
                          <a14:backgroundMark x1="27968" y1="23304" x2="27968" y2="23304"/>
                          <a14:backgroundMark x1="20662" y1="23304" x2="28881" y2="22783"/>
                          <a14:backgroundMark x1="72374" y1="23304" x2="81164" y2="22783"/>
                          <a14:backgroundMark x1="68493" y1="22435" x2="29224" y2="22783"/>
                        </a14:backgroundRemoval>
                      </a14:imgEffect>
                    </a14:imgLayer>
                  </a14:imgProps>
                </a:ext>
                <a:ext uri="{28A0092B-C50C-407E-A947-70E740481C1C}">
                  <a14:useLocalDpi xmlns:a14="http://schemas.microsoft.com/office/drawing/2010/main" val="0"/>
                </a:ext>
              </a:extLst>
            </a:blip>
            <a:srcRect l="5541" t="15362" r="5157" b="10698"/>
            <a:stretch/>
          </p:blipFill>
          <p:spPr bwMode="auto">
            <a:xfrm>
              <a:off x="1191620" y="2800350"/>
              <a:ext cx="3912781" cy="2126512"/>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Left Brace 32"/>
          <p:cNvSpPr/>
          <p:nvPr/>
        </p:nvSpPr>
        <p:spPr>
          <a:xfrm rot="16200000">
            <a:off x="4191000" y="2429530"/>
            <a:ext cx="417766" cy="3697034"/>
          </a:xfrm>
          <a:prstGeom prst="leftBrace">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34" name="Left Brace 33"/>
          <p:cNvSpPr/>
          <p:nvPr/>
        </p:nvSpPr>
        <p:spPr>
          <a:xfrm rot="3544946">
            <a:off x="5862164" y="1933106"/>
            <a:ext cx="349385" cy="363778"/>
          </a:xfrm>
          <a:prstGeom prst="leftBrace">
            <a:avLst>
              <a:gd name="adj1" fmla="val 8333"/>
              <a:gd name="adj2" fmla="val 48107"/>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32" name="Rectangle 31"/>
          <p:cNvSpPr/>
          <p:nvPr/>
        </p:nvSpPr>
        <p:spPr>
          <a:xfrm>
            <a:off x="3936454" y="4410730"/>
            <a:ext cx="934871" cy="523220"/>
          </a:xfrm>
          <a:prstGeom prst="rect">
            <a:avLst/>
          </a:prstGeom>
        </p:spPr>
        <p:txBody>
          <a:bodyPr wrap="none">
            <a:spAutoFit/>
          </a:bodyPr>
          <a:lstStyle/>
          <a:p>
            <a:r>
              <a:rPr lang="en-US" sz="2800" b="1" dirty="0">
                <a:solidFill>
                  <a:srgbClr val="FF0066"/>
                </a:solidFill>
              </a:rPr>
              <a:t>1,5m</a:t>
            </a:r>
          </a:p>
        </p:txBody>
      </p:sp>
      <p:sp>
        <p:nvSpPr>
          <p:cNvPr id="37" name="Rectangle 36"/>
          <p:cNvSpPr/>
          <p:nvPr/>
        </p:nvSpPr>
        <p:spPr>
          <a:xfrm flipH="1">
            <a:off x="1293610" y="2866626"/>
            <a:ext cx="724878" cy="523220"/>
          </a:xfrm>
          <a:prstGeom prst="rect">
            <a:avLst/>
          </a:prstGeom>
        </p:spPr>
        <p:txBody>
          <a:bodyPr wrap="none">
            <a:spAutoFit/>
          </a:bodyPr>
          <a:lstStyle/>
          <a:p>
            <a:r>
              <a:rPr lang="en-US" sz="2800" b="1" dirty="0">
                <a:solidFill>
                  <a:srgbClr val="FF0066"/>
                </a:solidFill>
              </a:rPr>
              <a:t>? m</a:t>
            </a:r>
          </a:p>
        </p:txBody>
      </p:sp>
      <p:sp>
        <p:nvSpPr>
          <p:cNvPr id="35" name="Rectangle 34"/>
          <p:cNvSpPr/>
          <p:nvPr/>
        </p:nvSpPr>
        <p:spPr>
          <a:xfrm>
            <a:off x="5392814" y="1539511"/>
            <a:ext cx="934871" cy="523220"/>
          </a:xfrm>
          <a:prstGeom prst="rect">
            <a:avLst/>
          </a:prstGeom>
        </p:spPr>
        <p:txBody>
          <a:bodyPr wrap="none">
            <a:spAutoFit/>
          </a:bodyPr>
          <a:lstStyle/>
          <a:p>
            <a:r>
              <a:rPr lang="en-US" sz="2800" b="1" dirty="0">
                <a:solidFill>
                  <a:srgbClr val="FF0066"/>
                </a:solidFill>
              </a:rPr>
              <a:t>0,8m</a:t>
            </a:r>
          </a:p>
        </p:txBody>
      </p:sp>
      <mc:AlternateContent xmlns:mc="http://schemas.openxmlformats.org/markup-compatibility/2006" xmlns:a14="http://schemas.microsoft.com/office/drawing/2010/main">
        <mc:Choice Requires="a14">
          <p:sp>
            <p:nvSpPr>
              <p:cNvPr id="36" name="Rectangle 35"/>
              <p:cNvSpPr/>
              <p:nvPr/>
            </p:nvSpPr>
            <p:spPr>
              <a:xfrm>
                <a:off x="6417635" y="2962930"/>
                <a:ext cx="1621406" cy="532966"/>
              </a:xfrm>
              <a:prstGeom prst="rect">
                <a:avLst/>
              </a:prstGeom>
            </p:spPr>
            <p:txBody>
              <a:bodyPr wrap="none">
                <a:spAutoFit/>
              </a:bodyPr>
              <a:lstStyle/>
              <a:p>
                <a:r>
                  <a:rPr lang="en-US" sz="2800" b="1" dirty="0">
                    <a:solidFill>
                      <a:srgbClr val="FF0066"/>
                    </a:solidFill>
                  </a:rPr>
                  <a:t>V= 1,8</a:t>
                </a:r>
                <a14:m>
                  <m:oMath xmlns:m="http://schemas.openxmlformats.org/officeDocument/2006/math">
                    <m:sSup>
                      <m:sSupPr>
                        <m:ctrlPr>
                          <a:rPr lang="en-US" sz="2800" b="1" i="1">
                            <a:solidFill>
                              <a:srgbClr val="FF0066"/>
                            </a:solidFill>
                            <a:latin typeface="Cambria Math" panose="02040503050406030204" pitchFamily="18" charset="0"/>
                          </a:rPr>
                        </m:ctrlPr>
                      </m:sSupPr>
                      <m:e>
                        <m:r>
                          <a:rPr lang="en-US" sz="2800" b="1" i="0">
                            <a:solidFill>
                              <a:srgbClr val="FF0066"/>
                            </a:solidFill>
                            <a:latin typeface="Cambria Math"/>
                          </a:rPr>
                          <m:t>𝐦</m:t>
                        </m:r>
                      </m:e>
                      <m:sup>
                        <m:r>
                          <a:rPr lang="en-US" sz="2800" b="1" i="0">
                            <a:solidFill>
                              <a:srgbClr val="FF0066"/>
                            </a:solidFill>
                            <a:latin typeface="Cambria Math"/>
                          </a:rPr>
                          <m:t>𝟑</m:t>
                        </m:r>
                      </m:sup>
                    </m:sSup>
                  </m:oMath>
                </a14:m>
                <a:endParaRPr lang="en-US" sz="2800" b="1" dirty="0">
                  <a:solidFill>
                    <a:srgbClr val="FF0066"/>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6417635" y="2962930"/>
                <a:ext cx="1621406" cy="532966"/>
              </a:xfrm>
              <a:prstGeom prst="rect">
                <a:avLst/>
              </a:prstGeom>
              <a:blipFill rotWithShape="1">
                <a:blip r:embed="rId5"/>
                <a:stretch>
                  <a:fillRect l="-7895" t="-8046" b="-33333"/>
                </a:stretch>
              </a:blipFill>
            </p:spPr>
            <p:txBody>
              <a:bodyPr/>
              <a:lstStyle/>
              <a:p>
                <a:r>
                  <a:rPr lang="en-US">
                    <a:noFill/>
                  </a:rPr>
                  <a:t> </a:t>
                </a:r>
              </a:p>
            </p:txBody>
          </p:sp>
        </mc:Fallback>
      </mc:AlternateContent>
      <p:sp>
        <p:nvSpPr>
          <p:cNvPr id="18" name="Rectangle 17"/>
          <p:cNvSpPr/>
          <p:nvPr/>
        </p:nvSpPr>
        <p:spPr>
          <a:xfrm>
            <a:off x="3733098" y="146094"/>
            <a:ext cx="3582102"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693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250" fill="hold"/>
                                        <p:tgtEl>
                                          <p:spTgt spid="30"/>
                                        </p:tgtEl>
                                        <p:attrNameLst>
                                          <p:attrName>ppt_x</p:attrName>
                                        </p:attrNameLst>
                                      </p:cBhvr>
                                      <p:tavLst>
                                        <p:tav tm="0">
                                          <p:val>
                                            <p:strVal val="#ppt_x"/>
                                          </p:val>
                                        </p:tav>
                                        <p:tav tm="100000">
                                          <p:val>
                                            <p:strVal val="#ppt_x"/>
                                          </p:val>
                                        </p:tav>
                                      </p:tavLst>
                                    </p:anim>
                                    <p:anim calcmode="lin" valueType="num">
                                      <p:cBhvr additive="base">
                                        <p:cTn id="21" dur="2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500"/>
                                        <p:tgtEl>
                                          <p:spTgt spid="40"/>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500"/>
                                        <p:tgtEl>
                                          <p:spTgt spid="41"/>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left)">
                                      <p:cBhvr>
                                        <p:cTn id="56" dur="500"/>
                                        <p:tgtEl>
                                          <p:spTgt spid="42"/>
                                        </p:tgtEl>
                                      </p:cBhvr>
                                    </p:animEffec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P spid="41" grpId="0" animBg="1"/>
      <p:bldP spid="42" grpId="0" animBg="1"/>
      <p:bldP spid="38" grpId="0" animBg="1"/>
      <p:bldP spid="27" grpId="0"/>
      <p:bldP spid="31" grpId="0" animBg="1"/>
      <p:bldP spid="33" grpId="0" animBg="1"/>
      <p:bldP spid="34" grpId="0" animBg="1"/>
      <p:bldP spid="32" grpId="0"/>
      <p:bldP spid="37" grpId="0"/>
      <p:bldP spid="35" grpId="0"/>
      <p:bldP spid="36"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93590" y="485545"/>
            <a:ext cx="1981200" cy="943205"/>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rima Madurai ExtraBo" pitchFamily="2" charset="0"/>
                <a:cs typeface="#9Slide03 Arima Madurai ExtraBo" pitchFamily="2" charset="0"/>
              </a:rPr>
              <a:t>Thể</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tích</a:t>
            </a:r>
            <a:endParaRPr lang="en-US" sz="2800" dirty="0">
              <a:latin typeface="#9Slide03 Arima Madurai ExtraBo" pitchFamily="2" charset="0"/>
              <a:cs typeface="#9Slide03 Arima Madurai ExtraBo" pitchFamily="2" charset="0"/>
            </a:endParaRPr>
          </a:p>
        </p:txBody>
      </p:sp>
      <mc:AlternateContent xmlns:mc="http://schemas.openxmlformats.org/markup-compatibility/2006" xmlns:a14="http://schemas.microsoft.com/office/drawing/2010/main">
        <mc:Choice Requires="a14">
          <p:sp>
            <p:nvSpPr>
              <p:cNvPr id="14" name="TextBox 13"/>
              <p:cNvSpPr txBox="1"/>
              <p:nvPr/>
            </p:nvSpPr>
            <p:spPr>
              <a:xfrm>
                <a:off x="6629400" y="637754"/>
                <a:ext cx="57099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a:ea typeface="Cambria Math"/>
                        </a:rPr>
                        <m:t>×</m:t>
                      </m:r>
                    </m:oMath>
                  </m:oMathPara>
                </a14:m>
                <a:endParaRPr lang="en-US" sz="3200" b="1" dirty="0"/>
              </a:p>
            </p:txBody>
          </p:sp>
        </mc:Choice>
        <mc:Fallback xmlns="">
          <p:sp>
            <p:nvSpPr>
              <p:cNvPr id="14" name="TextBox 13"/>
              <p:cNvSpPr txBox="1">
                <a:spLocks noRot="1" noChangeAspect="1" noMove="1" noResize="1" noEditPoints="1" noAdjustHandles="1" noChangeArrowheads="1" noChangeShapeType="1" noTextEdit="1"/>
              </p:cNvSpPr>
              <p:nvPr/>
            </p:nvSpPr>
            <p:spPr>
              <a:xfrm>
                <a:off x="6629400" y="637754"/>
                <a:ext cx="570990" cy="584775"/>
              </a:xfrm>
              <a:prstGeom prst="rect">
                <a:avLst/>
              </a:prstGeom>
              <a:blipFill rotWithShape="1">
                <a:blip r:embed="rId2"/>
                <a:stretch>
                  <a:fillRect/>
                </a:stretch>
              </a:blipFill>
            </p:spPr>
            <p:txBody>
              <a:bodyPr/>
              <a:lstStyle/>
              <a:p>
                <a:r>
                  <a:rPr lang="en-US">
                    <a:noFill/>
                  </a:rPr>
                  <a:t> </a:t>
                </a:r>
              </a:p>
            </p:txBody>
          </p:sp>
        </mc:Fallback>
      </mc:AlternateContent>
      <p:sp>
        <p:nvSpPr>
          <p:cNvPr id="11" name="Rounded Rectangle 10"/>
          <p:cNvSpPr/>
          <p:nvPr/>
        </p:nvSpPr>
        <p:spPr>
          <a:xfrm>
            <a:off x="3124200" y="463416"/>
            <a:ext cx="13716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rima Madurai ExtraBo" pitchFamily="2" charset="0"/>
                <a:cs typeface="#9Slide03 Arima Madurai ExtraBo" pitchFamily="2" charset="0"/>
              </a:rPr>
              <a:t>Chiều</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cao</a:t>
            </a:r>
            <a:endParaRPr lang="en-US" sz="2800" dirty="0">
              <a:latin typeface="#9Slide03 Arima Madurai ExtraBo" pitchFamily="2" charset="0"/>
              <a:cs typeface="#9Slide03 Arima Madurai ExtraBo" pitchFamily="2" charset="0"/>
            </a:endParaRPr>
          </a:p>
        </p:txBody>
      </p:sp>
      <p:sp>
        <p:nvSpPr>
          <p:cNvPr id="12" name="Rounded Rectangle 11"/>
          <p:cNvSpPr/>
          <p:nvPr/>
        </p:nvSpPr>
        <p:spPr>
          <a:xfrm>
            <a:off x="7256567" y="463416"/>
            <a:ext cx="13716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rima Madurai ExtraBo" pitchFamily="2" charset="0"/>
                <a:cs typeface="#9Slide03 Arima Madurai ExtraBo" pitchFamily="2" charset="0"/>
              </a:rPr>
              <a:t>Chiều</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rộng</a:t>
            </a:r>
            <a:endParaRPr lang="en-US" sz="2800" dirty="0">
              <a:latin typeface="#9Slide03 Arima Madurai ExtraBo" pitchFamily="2" charset="0"/>
              <a:cs typeface="#9Slide03 Arima Madurai ExtraBo" pitchFamily="2" charset="0"/>
            </a:endParaRPr>
          </a:p>
        </p:txBody>
      </p:sp>
      <p:sp>
        <p:nvSpPr>
          <p:cNvPr id="13" name="Rounded Rectangle 12"/>
          <p:cNvSpPr/>
          <p:nvPr/>
        </p:nvSpPr>
        <p:spPr>
          <a:xfrm>
            <a:off x="5190383" y="463416"/>
            <a:ext cx="13716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rima Madurai ExtraBo" pitchFamily="2" charset="0"/>
                <a:cs typeface="#9Slide03 Arima Madurai ExtraBo" pitchFamily="2" charset="0"/>
              </a:rPr>
              <a:t>Chiều</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dài</a:t>
            </a:r>
            <a:endParaRPr lang="en-US" sz="2800" dirty="0">
              <a:latin typeface="#9Slide03 Arima Madurai ExtraBo" pitchFamily="2" charset="0"/>
              <a:cs typeface="#9Slide03 Arima Madurai ExtraBo" pitchFamily="2" charset="0"/>
            </a:endParaRPr>
          </a:p>
        </p:txBody>
      </p:sp>
      <mc:AlternateContent xmlns:mc="http://schemas.openxmlformats.org/markup-compatibility/2006" xmlns:a14="http://schemas.microsoft.com/office/drawing/2010/main">
        <mc:Choice Requires="a14">
          <p:sp>
            <p:nvSpPr>
              <p:cNvPr id="15" name="TextBox 14"/>
              <p:cNvSpPr txBox="1"/>
              <p:nvPr/>
            </p:nvSpPr>
            <p:spPr>
              <a:xfrm>
                <a:off x="4534177" y="637753"/>
                <a:ext cx="57099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a:ea typeface="Cambria Math"/>
                        </a:rPr>
                        <m:t>×</m:t>
                      </m:r>
                    </m:oMath>
                  </m:oMathPara>
                </a14:m>
                <a:endParaRPr lang="en-US" sz="3200" b="1" dirty="0"/>
              </a:p>
            </p:txBody>
          </p:sp>
        </mc:Choice>
        <mc:Fallback xmlns="">
          <p:sp>
            <p:nvSpPr>
              <p:cNvPr id="15" name="TextBox 14"/>
              <p:cNvSpPr txBox="1">
                <a:spLocks noRot="1" noChangeAspect="1" noMove="1" noResize="1" noEditPoints="1" noAdjustHandles="1" noChangeArrowheads="1" noChangeShapeType="1" noTextEdit="1"/>
              </p:cNvSpPr>
              <p:nvPr/>
            </p:nvSpPr>
            <p:spPr>
              <a:xfrm>
                <a:off x="4534177" y="637753"/>
                <a:ext cx="570990" cy="58477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400577" y="634545"/>
                <a:ext cx="5838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smtClean="0">
                          <a:latin typeface="Cambria Math"/>
                          <a:ea typeface="Cambria Math"/>
                        </a:rPr>
                        <m:t>=</m:t>
                      </m:r>
                    </m:oMath>
                  </m:oMathPara>
                </a14:m>
                <a:endParaRPr lang="en-US" sz="3200" b="1" dirty="0"/>
              </a:p>
            </p:txBody>
          </p:sp>
        </mc:Choice>
        <mc:Fallback xmlns="">
          <p:sp>
            <p:nvSpPr>
              <p:cNvPr id="20" name="TextBox 19"/>
              <p:cNvSpPr txBox="1">
                <a:spLocks noRot="1" noChangeAspect="1" noMove="1" noResize="1" noEditPoints="1" noAdjustHandles="1" noChangeArrowheads="1" noChangeShapeType="1" noTextEdit="1"/>
              </p:cNvSpPr>
              <p:nvPr/>
            </p:nvSpPr>
            <p:spPr>
              <a:xfrm>
                <a:off x="2400577" y="634545"/>
                <a:ext cx="583813" cy="584775"/>
              </a:xfrm>
              <a:prstGeom prst="rect">
                <a:avLst/>
              </a:prstGeom>
              <a:blipFill rotWithShape="1">
                <a:blip r:embed="rId5"/>
                <a:stretch>
                  <a:fillRect/>
                </a:stretch>
              </a:blipFill>
            </p:spPr>
            <p:txBody>
              <a:bodyPr/>
              <a:lstStyle/>
              <a:p>
                <a:r>
                  <a:rPr lang="en-US">
                    <a:noFill/>
                  </a:rPr>
                  <a:t> </a:t>
                </a:r>
              </a:p>
            </p:txBody>
          </p:sp>
        </mc:Fallback>
      </mc:AlternateContent>
      <p:sp>
        <p:nvSpPr>
          <p:cNvPr id="29" name="Rounded Rectangle 28"/>
          <p:cNvSpPr/>
          <p:nvPr/>
        </p:nvSpPr>
        <p:spPr>
          <a:xfrm>
            <a:off x="377098" y="485545"/>
            <a:ext cx="1997691" cy="943205"/>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66"/>
                </a:solidFill>
                <a:latin typeface="#9Slide03 Arima Madurai Black" pitchFamily="2" charset="0"/>
                <a:cs typeface="#9Slide03 Arima Madurai Black" pitchFamily="2" charset="0"/>
              </a:rPr>
              <a:t>1,8</a:t>
            </a:r>
            <a:endParaRPr lang="en-US" sz="2800" dirty="0">
              <a:latin typeface="#9Slide03 Arima Madurai Black" pitchFamily="2" charset="0"/>
              <a:cs typeface="#9Slide03 Arima Madurai Black" pitchFamily="2" charset="0"/>
            </a:endParaRPr>
          </a:p>
        </p:txBody>
      </p:sp>
      <p:sp>
        <p:nvSpPr>
          <p:cNvPr id="30" name="Rounded Rectangle 29"/>
          <p:cNvSpPr/>
          <p:nvPr/>
        </p:nvSpPr>
        <p:spPr>
          <a:xfrm>
            <a:off x="3124200" y="460207"/>
            <a:ext cx="13716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9Slide03 Arima Madurai Black" pitchFamily="2" charset="0"/>
                <a:cs typeface="#9Slide03 Arima Madurai Black" pitchFamily="2" charset="0"/>
              </a:rPr>
              <a:t>?</a:t>
            </a:r>
          </a:p>
        </p:txBody>
      </p:sp>
      <p:sp>
        <p:nvSpPr>
          <p:cNvPr id="31" name="Rounded Rectangle 30"/>
          <p:cNvSpPr/>
          <p:nvPr/>
        </p:nvSpPr>
        <p:spPr>
          <a:xfrm>
            <a:off x="7238999" y="468582"/>
            <a:ext cx="1389167"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accent1">
                    <a:lumMod val="75000"/>
                  </a:schemeClr>
                </a:solidFill>
                <a:latin typeface="#9Slide03 Arima Madurai Black" pitchFamily="2" charset="0"/>
                <a:cs typeface="#9Slide03 Arima Madurai Black" pitchFamily="2" charset="0"/>
              </a:rPr>
              <a:t>0,8</a:t>
            </a:r>
            <a:endParaRPr lang="en-US" sz="2800" dirty="0">
              <a:latin typeface="#9Slide03 Arima Madurai Black" pitchFamily="2" charset="0"/>
              <a:cs typeface="#9Slide03 Arima Madurai Black" pitchFamily="2" charset="0"/>
            </a:endParaRPr>
          </a:p>
        </p:txBody>
      </p:sp>
      <p:sp>
        <p:nvSpPr>
          <p:cNvPr id="32" name="Rounded Rectangle 31"/>
          <p:cNvSpPr/>
          <p:nvPr/>
        </p:nvSpPr>
        <p:spPr>
          <a:xfrm>
            <a:off x="5181599" y="468582"/>
            <a:ext cx="1380383"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accent1">
                    <a:lumMod val="75000"/>
                  </a:schemeClr>
                </a:solidFill>
                <a:latin typeface="#9Slide03 Arima Madurai Black" pitchFamily="2" charset="0"/>
                <a:cs typeface="#9Slide03 Arima Madurai Black" pitchFamily="2" charset="0"/>
              </a:rPr>
              <a:t>1,5</a:t>
            </a:r>
            <a:endParaRPr lang="en-US" sz="2800" dirty="0">
              <a:latin typeface="#9Slide03 Arima Madurai Black" pitchFamily="2" charset="0"/>
              <a:cs typeface="#9Slide03 Arima Madurai Black" pitchFamily="2" charset="0"/>
            </a:endParaRPr>
          </a:p>
        </p:txBody>
      </p:sp>
      <p:grpSp>
        <p:nvGrpSpPr>
          <p:cNvPr id="4" name="Group 3"/>
          <p:cNvGrpSpPr/>
          <p:nvPr/>
        </p:nvGrpSpPr>
        <p:grpSpPr>
          <a:xfrm>
            <a:off x="3683309" y="2266950"/>
            <a:ext cx="5410200" cy="2620174"/>
            <a:chOff x="1897334" y="1994770"/>
            <a:chExt cx="5410200" cy="2620174"/>
          </a:xfrm>
        </p:grpSpPr>
        <p:pic>
          <p:nvPicPr>
            <p:cNvPr id="28" name="Picture 27" descr="A picture containing text&#10;&#10;Description automatically generated">
              <a:extLst>
                <a:ext uri="{FF2B5EF4-FFF2-40B4-BE49-F238E27FC236}">
                  <a16:creationId xmlns:a16="http://schemas.microsoft.com/office/drawing/2014/main" id="{5DE5BD13-6F91-4568-B6E5-4E7DE73336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2967" y="1994770"/>
              <a:ext cx="2242420" cy="2242420"/>
            </a:xfrm>
            <a:prstGeom prst="rect">
              <a:avLst/>
            </a:prstGeom>
          </p:spPr>
        </p:pic>
        <p:sp>
          <p:nvSpPr>
            <p:cNvPr id="22" name="Rounded Rectangle 21"/>
            <p:cNvSpPr/>
            <p:nvPr/>
          </p:nvSpPr>
          <p:spPr>
            <a:xfrm>
              <a:off x="1897334" y="3624788"/>
              <a:ext cx="5410200" cy="990156"/>
            </a:xfrm>
            <a:prstGeom prst="roundRect">
              <a:avLst/>
            </a:prstGeom>
            <a:solidFill>
              <a:schemeClr val="bg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93CBED"/>
                  </a:solidFill>
                  <a:latin typeface="#9Slide03 Arima Madurai ExtraBo" pitchFamily="2" charset="0"/>
                  <a:cs typeface="#9Slide03 Arima Madurai ExtraBo" pitchFamily="2" charset="0"/>
                </a:rPr>
                <a:t>Bạn</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hãy</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nêu</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công</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thức</a:t>
              </a:r>
              <a:endParaRPr lang="en-US" sz="2800" b="1" dirty="0">
                <a:solidFill>
                  <a:srgbClr val="93CBED"/>
                </a:solidFill>
                <a:latin typeface="#9Slide03 Arima Madurai ExtraBo" pitchFamily="2" charset="0"/>
                <a:cs typeface="#9Slide03 Arima Madurai ExtraBo" pitchFamily="2" charset="0"/>
              </a:endParaRPr>
            </a:p>
            <a:p>
              <a:pPr algn="ct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tính</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thể</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tích</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của</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bể</a:t>
              </a:r>
              <a:r>
                <a:rPr lang="en-US" sz="2800" b="1" dirty="0">
                  <a:solidFill>
                    <a:srgbClr val="93CBED"/>
                  </a:solidFill>
                  <a:latin typeface="#9Slide03 Arima Madurai ExtraBo" pitchFamily="2" charset="0"/>
                  <a:cs typeface="#9Slide03 Arima Madurai ExtraBo" pitchFamily="2" charset="0"/>
                </a:rPr>
                <a:t>.</a:t>
              </a:r>
            </a:p>
          </p:txBody>
        </p:sp>
      </p:grpSp>
      <p:sp>
        <p:nvSpPr>
          <p:cNvPr id="36" name="Rounded Rectangle 35"/>
          <p:cNvSpPr/>
          <p:nvPr/>
        </p:nvSpPr>
        <p:spPr>
          <a:xfrm>
            <a:off x="5105400" y="1790700"/>
            <a:ext cx="35052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chemeClr val="accent1">
                    <a:lumMod val="75000"/>
                  </a:schemeClr>
                </a:solidFill>
                <a:latin typeface="#9Slide03 Arima Madurai Black" pitchFamily="2" charset="0"/>
                <a:cs typeface="#9Slide03 Arima Madurai Black" pitchFamily="2" charset="0"/>
              </a:rPr>
              <a:t>Diện</a:t>
            </a:r>
            <a:r>
              <a:rPr lang="en-US" sz="2800" b="1" dirty="0">
                <a:solidFill>
                  <a:schemeClr val="accent1">
                    <a:lumMod val="75000"/>
                  </a:schemeClr>
                </a:solidFill>
                <a:latin typeface="#9Slide03 Arima Madurai Black" pitchFamily="2" charset="0"/>
                <a:cs typeface="#9Slide03 Arima Madurai Black" pitchFamily="2" charset="0"/>
              </a:rPr>
              <a:t> </a:t>
            </a:r>
            <a:r>
              <a:rPr lang="en-US" sz="2800" b="1" dirty="0" err="1">
                <a:solidFill>
                  <a:schemeClr val="accent1">
                    <a:lumMod val="75000"/>
                  </a:schemeClr>
                </a:solidFill>
                <a:latin typeface="#9Slide03 Arima Madurai Black" pitchFamily="2" charset="0"/>
                <a:cs typeface="#9Slide03 Arima Madurai Black" pitchFamily="2" charset="0"/>
              </a:rPr>
              <a:t>tích</a:t>
            </a:r>
            <a:r>
              <a:rPr lang="en-US" sz="2800" b="1" dirty="0">
                <a:solidFill>
                  <a:schemeClr val="accent1">
                    <a:lumMod val="75000"/>
                  </a:schemeClr>
                </a:solidFill>
                <a:latin typeface="#9Slide03 Arima Madurai Black" pitchFamily="2" charset="0"/>
                <a:cs typeface="#9Slide03 Arima Madurai Black" pitchFamily="2" charset="0"/>
              </a:rPr>
              <a:t> </a:t>
            </a:r>
            <a:r>
              <a:rPr lang="en-US" sz="2800" b="1" dirty="0" err="1">
                <a:solidFill>
                  <a:schemeClr val="accent1">
                    <a:lumMod val="75000"/>
                  </a:schemeClr>
                </a:solidFill>
                <a:latin typeface="#9Slide03 Arima Madurai Black" pitchFamily="2" charset="0"/>
                <a:cs typeface="#9Slide03 Arima Madurai Black" pitchFamily="2" charset="0"/>
              </a:rPr>
              <a:t>đáy</a:t>
            </a:r>
            <a:endParaRPr lang="en-US" sz="2800" dirty="0">
              <a:latin typeface="#9Slide03 Arima Madurai Black" pitchFamily="2" charset="0"/>
              <a:cs typeface="#9Slide03 Arima Madurai Black" pitchFamily="2" charset="0"/>
            </a:endParaRPr>
          </a:p>
        </p:txBody>
      </p:sp>
      <p:sp>
        <p:nvSpPr>
          <p:cNvPr id="5" name="Left Brace 4"/>
          <p:cNvSpPr/>
          <p:nvPr/>
        </p:nvSpPr>
        <p:spPr>
          <a:xfrm rot="16200000">
            <a:off x="6667500" y="478639"/>
            <a:ext cx="381000" cy="2243122"/>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p:cNvSpPr txBox="1"/>
              <p:nvPr/>
            </p:nvSpPr>
            <p:spPr>
              <a:xfrm>
                <a:off x="4665260" y="1965037"/>
                <a:ext cx="386644"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a:rPr>
                        <m:t>:</m:t>
                      </m:r>
                    </m:oMath>
                  </m:oMathPara>
                </a14:m>
                <a:endParaRPr lang="en-US" sz="3200" b="1" dirty="0"/>
              </a:p>
            </p:txBody>
          </p:sp>
        </mc:Choice>
        <mc:Fallback xmlns="">
          <p:sp>
            <p:nvSpPr>
              <p:cNvPr id="26" name="TextBox 25"/>
              <p:cNvSpPr txBox="1">
                <a:spLocks noRot="1" noChangeAspect="1" noMove="1" noResize="1" noEditPoints="1" noAdjustHandles="1" noChangeArrowheads="1" noChangeShapeType="1" noTextEdit="1"/>
              </p:cNvSpPr>
              <p:nvPr/>
            </p:nvSpPr>
            <p:spPr>
              <a:xfrm>
                <a:off x="4665260" y="1965037"/>
                <a:ext cx="386644" cy="584775"/>
              </a:xfrm>
              <a:prstGeom prst="rect">
                <a:avLst/>
              </a:prstGeom>
              <a:blipFill rotWithShape="1">
                <a:blip r:embed="rId7"/>
                <a:stretch>
                  <a:fillRect/>
                </a:stretch>
              </a:blipFill>
            </p:spPr>
            <p:txBody>
              <a:bodyPr/>
              <a:lstStyle/>
              <a:p>
                <a:r>
                  <a:rPr lang="en-US">
                    <a:noFill/>
                  </a:rPr>
                  <a:t> </a:t>
                </a:r>
              </a:p>
            </p:txBody>
          </p:sp>
        </mc:Fallback>
      </mc:AlternateContent>
      <p:sp>
        <p:nvSpPr>
          <p:cNvPr id="27" name="Rounded Rectangle 26"/>
          <p:cNvSpPr/>
          <p:nvPr/>
        </p:nvSpPr>
        <p:spPr>
          <a:xfrm>
            <a:off x="466867" y="1794030"/>
            <a:ext cx="13716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9Slide03 Arima Madurai Black" pitchFamily="2" charset="0"/>
                <a:cs typeface="#9Slide03 Arima Madurai Black" pitchFamily="2" charset="0"/>
              </a:rPr>
              <a:t>?</a:t>
            </a:r>
          </a:p>
        </p:txBody>
      </p:sp>
      <p:sp>
        <p:nvSpPr>
          <p:cNvPr id="37" name="Rounded Rectangle 36"/>
          <p:cNvSpPr/>
          <p:nvPr/>
        </p:nvSpPr>
        <p:spPr>
          <a:xfrm>
            <a:off x="2659039" y="1784275"/>
            <a:ext cx="1981200" cy="943205"/>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rima Madurai ExtraBo" pitchFamily="2" charset="0"/>
                <a:cs typeface="#9Slide03 Arima Madurai ExtraBo" pitchFamily="2" charset="0"/>
              </a:rPr>
              <a:t>Thể</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tích</a:t>
            </a:r>
            <a:endParaRPr lang="en-US" sz="2800" dirty="0">
              <a:latin typeface="#9Slide03 Arima Madurai ExtraBo" pitchFamily="2" charset="0"/>
              <a:cs typeface="#9Slide03 Arima Madurai ExtraBo" pitchFamily="2" charset="0"/>
            </a:endParaRPr>
          </a:p>
        </p:txBody>
      </p:sp>
      <mc:AlternateContent xmlns:mc="http://schemas.openxmlformats.org/markup-compatibility/2006" xmlns:a14="http://schemas.microsoft.com/office/drawing/2010/main">
        <mc:Choice Requires="a14">
          <p:sp>
            <p:nvSpPr>
              <p:cNvPr id="38" name="TextBox 37"/>
              <p:cNvSpPr txBox="1"/>
              <p:nvPr/>
            </p:nvSpPr>
            <p:spPr>
              <a:xfrm>
                <a:off x="1923751" y="1971981"/>
                <a:ext cx="5838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smtClean="0">
                          <a:latin typeface="Cambria Math"/>
                          <a:ea typeface="Cambria Math"/>
                        </a:rPr>
                        <m:t>=</m:t>
                      </m:r>
                    </m:oMath>
                  </m:oMathPara>
                </a14:m>
                <a:endParaRPr lang="en-US" sz="3200" b="1" dirty="0"/>
              </a:p>
            </p:txBody>
          </p:sp>
        </mc:Choice>
        <mc:Fallback xmlns="">
          <p:sp>
            <p:nvSpPr>
              <p:cNvPr id="38" name="TextBox 37"/>
              <p:cNvSpPr txBox="1">
                <a:spLocks noRot="1" noChangeAspect="1" noMove="1" noResize="1" noEditPoints="1" noAdjustHandles="1" noChangeArrowheads="1" noChangeShapeType="1" noTextEdit="1"/>
              </p:cNvSpPr>
              <p:nvPr/>
            </p:nvSpPr>
            <p:spPr>
              <a:xfrm>
                <a:off x="1923751" y="1971981"/>
                <a:ext cx="583813" cy="584775"/>
              </a:xfrm>
              <a:prstGeom prst="rect">
                <a:avLst/>
              </a:prstGeom>
              <a:blipFill rotWithShape="1">
                <a:blip r:embed="rId8"/>
                <a:stretch>
                  <a:fillRect/>
                </a:stretch>
              </a:blipFill>
            </p:spPr>
            <p:txBody>
              <a:bodyPr/>
              <a:lstStyle/>
              <a:p>
                <a:r>
                  <a:rPr lang="en-US">
                    <a:noFill/>
                  </a:rPr>
                  <a:t> </a:t>
                </a:r>
              </a:p>
            </p:txBody>
          </p:sp>
        </mc:Fallback>
      </mc:AlternateContent>
      <p:sp>
        <p:nvSpPr>
          <p:cNvPr id="23" name="Left Brace 22"/>
          <p:cNvSpPr/>
          <p:nvPr/>
        </p:nvSpPr>
        <p:spPr>
          <a:xfrm>
            <a:off x="531148" y="3335543"/>
            <a:ext cx="275117" cy="1190575"/>
          </a:xfrm>
          <a:prstGeom prst="leftBrace">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grpSp>
        <p:nvGrpSpPr>
          <p:cNvPr id="24" name="Group 23"/>
          <p:cNvGrpSpPr/>
          <p:nvPr/>
        </p:nvGrpSpPr>
        <p:grpSpPr>
          <a:xfrm>
            <a:off x="783965" y="3271598"/>
            <a:ext cx="2576738" cy="1318467"/>
            <a:chOff x="1191620" y="2800350"/>
            <a:chExt cx="3912781" cy="2126512"/>
          </a:xfrm>
        </p:grpSpPr>
        <p:pic>
          <p:nvPicPr>
            <p:cNvPr id="25" name="Picture 2" descr="5 quyển sách hay về thủy sinh giúp bạn tạo góc thiên nhiên ngay tại ngôi  nhà của mình - Readvi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2870" b="95304" l="5594" r="94749">
                          <a14:foregroundMark x1="10731" y1="22087" x2="10731" y2="22087"/>
                          <a14:foregroundMark x1="24543" y1="23652" x2="24543" y2="23652"/>
                          <a14:foregroundMark x1="27283" y1="85739" x2="27283" y2="85739"/>
                          <a14:foregroundMark x1="89840" y1="99826" x2="89840" y2="99826"/>
                          <a14:backgroundMark x1="26484" y1="22087" x2="26484" y2="22087"/>
                          <a14:backgroundMark x1="22374" y1="22435" x2="22374" y2="22435"/>
                          <a14:backgroundMark x1="24315" y1="23652" x2="24315" y2="23652"/>
                          <a14:backgroundMark x1="27968" y1="23304" x2="27968" y2="23304"/>
                          <a14:backgroundMark x1="20662" y1="23304" x2="28881" y2="22783"/>
                          <a14:backgroundMark x1="72374" y1="23304" x2="81164" y2="22783"/>
                          <a14:backgroundMark x1="68493" y1="22435" x2="29224" y2="22783"/>
                        </a14:backgroundRemoval>
                      </a14:imgEffect>
                    </a14:imgLayer>
                  </a14:imgProps>
                </a:ext>
                <a:ext uri="{28A0092B-C50C-407E-A947-70E740481C1C}">
                  <a14:useLocalDpi xmlns:a14="http://schemas.microsoft.com/office/drawing/2010/main" val="0"/>
                </a:ext>
              </a:extLst>
            </a:blip>
            <a:srcRect l="5541" t="15362" r="20328" b="79585"/>
            <a:stretch/>
          </p:blipFill>
          <p:spPr bwMode="auto">
            <a:xfrm>
              <a:off x="1476374" y="2990850"/>
              <a:ext cx="3248025" cy="1236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5 quyển sách hay về thủy sinh giúp bạn tạo góc thiên nhiên ngay tại ngôi  nhà của mình - Readvii"/>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2870" b="95304" l="5594" r="94749">
                          <a14:foregroundMark x1="10731" y1="22087" x2="10731" y2="22087"/>
                          <a14:foregroundMark x1="24543" y1="23652" x2="24543" y2="23652"/>
                          <a14:foregroundMark x1="27283" y1="85739" x2="27283" y2="85739"/>
                          <a14:foregroundMark x1="89840" y1="99826" x2="89840" y2="99826"/>
                          <a14:backgroundMark x1="26484" y1="22087" x2="26484" y2="22087"/>
                          <a14:backgroundMark x1="22374" y1="22435" x2="22374" y2="22435"/>
                          <a14:backgroundMark x1="24315" y1="23652" x2="24315" y2="23652"/>
                          <a14:backgroundMark x1="27968" y1="23304" x2="27968" y2="23304"/>
                          <a14:backgroundMark x1="20662" y1="23304" x2="28881" y2="22783"/>
                          <a14:backgroundMark x1="72374" y1="23304" x2="81164" y2="22783"/>
                          <a14:backgroundMark x1="68493" y1="22435" x2="29224" y2="22783"/>
                        </a14:backgroundRemoval>
                      </a14:imgEffect>
                    </a14:imgLayer>
                  </a14:imgProps>
                </a:ext>
                <a:ext uri="{28A0092B-C50C-407E-A947-70E740481C1C}">
                  <a14:useLocalDpi xmlns:a14="http://schemas.microsoft.com/office/drawing/2010/main" val="0"/>
                </a:ext>
              </a:extLst>
            </a:blip>
            <a:srcRect l="5541" t="15362" r="5157" b="10698"/>
            <a:stretch/>
          </p:blipFill>
          <p:spPr bwMode="auto">
            <a:xfrm>
              <a:off x="1191620" y="2800350"/>
              <a:ext cx="3912781" cy="2126512"/>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Left Brace 33"/>
          <p:cNvSpPr/>
          <p:nvPr/>
        </p:nvSpPr>
        <p:spPr>
          <a:xfrm rot="16200000">
            <a:off x="1923960" y="3453793"/>
            <a:ext cx="259021" cy="2434659"/>
          </a:xfrm>
          <a:prstGeom prst="leftBrace">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35" name="Rectangle 34"/>
          <p:cNvSpPr/>
          <p:nvPr/>
        </p:nvSpPr>
        <p:spPr>
          <a:xfrm>
            <a:off x="1666299" y="4705350"/>
            <a:ext cx="848301" cy="461665"/>
          </a:xfrm>
          <a:prstGeom prst="rect">
            <a:avLst/>
          </a:prstGeom>
        </p:spPr>
        <p:txBody>
          <a:bodyPr wrap="square">
            <a:spAutoFit/>
          </a:bodyPr>
          <a:lstStyle/>
          <a:p>
            <a:r>
              <a:rPr lang="en-US" sz="2400" b="1" dirty="0">
                <a:solidFill>
                  <a:srgbClr val="FF0066"/>
                </a:solidFill>
              </a:rPr>
              <a:t>1,5m</a:t>
            </a:r>
          </a:p>
        </p:txBody>
      </p:sp>
      <p:sp>
        <p:nvSpPr>
          <p:cNvPr id="39" name="Rectangle 38"/>
          <p:cNvSpPr/>
          <p:nvPr/>
        </p:nvSpPr>
        <p:spPr>
          <a:xfrm flipH="1">
            <a:off x="-37230" y="3699997"/>
            <a:ext cx="705936" cy="461665"/>
          </a:xfrm>
          <a:prstGeom prst="rect">
            <a:avLst/>
          </a:prstGeom>
        </p:spPr>
        <p:txBody>
          <a:bodyPr wrap="square">
            <a:spAutoFit/>
          </a:bodyPr>
          <a:lstStyle/>
          <a:p>
            <a:r>
              <a:rPr lang="en-US" sz="2400" b="1" dirty="0">
                <a:solidFill>
                  <a:srgbClr val="FF0066"/>
                </a:solidFill>
              </a:rPr>
              <a:t>? m</a:t>
            </a:r>
          </a:p>
        </p:txBody>
      </p:sp>
      <p:sp>
        <p:nvSpPr>
          <p:cNvPr id="40" name="Rectangle 39"/>
          <p:cNvSpPr/>
          <p:nvPr/>
        </p:nvSpPr>
        <p:spPr>
          <a:xfrm>
            <a:off x="2507564" y="2809933"/>
            <a:ext cx="853139" cy="461665"/>
          </a:xfrm>
          <a:prstGeom prst="rect">
            <a:avLst/>
          </a:prstGeom>
        </p:spPr>
        <p:txBody>
          <a:bodyPr wrap="square">
            <a:spAutoFit/>
          </a:bodyPr>
          <a:lstStyle/>
          <a:p>
            <a:r>
              <a:rPr lang="en-US" sz="2400" b="1" dirty="0">
                <a:solidFill>
                  <a:srgbClr val="FF0066"/>
                </a:solidFill>
              </a:rPr>
              <a:t>0,8m</a:t>
            </a:r>
          </a:p>
        </p:txBody>
      </p:sp>
      <mc:AlternateContent xmlns:mc="http://schemas.openxmlformats.org/markup-compatibility/2006" xmlns:a14="http://schemas.microsoft.com/office/drawing/2010/main">
        <mc:Choice Requires="a14">
          <p:sp>
            <p:nvSpPr>
              <p:cNvPr id="41" name="Rectangle 40"/>
              <p:cNvSpPr/>
              <p:nvPr/>
            </p:nvSpPr>
            <p:spPr>
              <a:xfrm>
                <a:off x="913845" y="2844145"/>
                <a:ext cx="1593719" cy="470000"/>
              </a:xfrm>
              <a:prstGeom prst="rect">
                <a:avLst/>
              </a:prstGeom>
            </p:spPr>
            <p:txBody>
              <a:bodyPr wrap="square">
                <a:spAutoFit/>
              </a:bodyPr>
              <a:lstStyle/>
              <a:p>
                <a:r>
                  <a:rPr lang="en-US" sz="2400" b="1" dirty="0">
                    <a:solidFill>
                      <a:srgbClr val="FF0066"/>
                    </a:solidFill>
                  </a:rPr>
                  <a:t>V= 1,8</a:t>
                </a:r>
                <a14:m>
                  <m:oMath xmlns:m="http://schemas.openxmlformats.org/officeDocument/2006/math">
                    <m:sSup>
                      <m:sSupPr>
                        <m:ctrlPr>
                          <a:rPr lang="en-US" sz="2400" b="1" i="1">
                            <a:solidFill>
                              <a:srgbClr val="FF0066"/>
                            </a:solidFill>
                            <a:latin typeface="Cambria Math" panose="02040503050406030204" pitchFamily="18" charset="0"/>
                          </a:rPr>
                        </m:ctrlPr>
                      </m:sSupPr>
                      <m:e>
                        <m:r>
                          <a:rPr lang="en-US" sz="2400" b="1" i="0">
                            <a:solidFill>
                              <a:srgbClr val="FF0066"/>
                            </a:solidFill>
                            <a:latin typeface="Cambria Math"/>
                          </a:rPr>
                          <m:t>𝐦</m:t>
                        </m:r>
                      </m:e>
                      <m:sup>
                        <m:r>
                          <a:rPr lang="en-US" sz="2400" b="1" i="0">
                            <a:solidFill>
                              <a:srgbClr val="FF0066"/>
                            </a:solidFill>
                            <a:latin typeface="Cambria Math"/>
                          </a:rPr>
                          <m:t>𝟑</m:t>
                        </m:r>
                      </m:sup>
                    </m:sSup>
                  </m:oMath>
                </a14:m>
                <a:endParaRPr lang="en-US" sz="2400" b="1" dirty="0">
                  <a:solidFill>
                    <a:srgbClr val="FF0066"/>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913845" y="2844145"/>
                <a:ext cx="1593719" cy="470000"/>
              </a:xfrm>
              <a:prstGeom prst="rect">
                <a:avLst/>
              </a:prstGeom>
              <a:blipFill rotWithShape="1">
                <a:blip r:embed="rId13"/>
                <a:stretch>
                  <a:fillRect l="-6130" t="-7792" b="-29870"/>
                </a:stretch>
              </a:blipFill>
            </p:spPr>
            <p:txBody>
              <a:bodyPr/>
              <a:lstStyle/>
              <a:p>
                <a:r>
                  <a:rPr lang="en-US">
                    <a:noFill/>
                  </a:rPr>
                  <a:t> </a:t>
                </a:r>
              </a:p>
            </p:txBody>
          </p:sp>
        </mc:Fallback>
      </mc:AlternateContent>
      <p:sp>
        <p:nvSpPr>
          <p:cNvPr id="42" name="Left Brace 41"/>
          <p:cNvSpPr/>
          <p:nvPr/>
        </p:nvSpPr>
        <p:spPr>
          <a:xfrm rot="3544946">
            <a:off x="2950893" y="3168632"/>
            <a:ext cx="285323" cy="242322"/>
          </a:xfrm>
          <a:prstGeom prst="leftBrace">
            <a:avLst>
              <a:gd name="adj1" fmla="val 8333"/>
              <a:gd name="adj2" fmla="val 48107"/>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5969301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ppt_x"/>
                                              </p:val>
                                            </p:tav>
                                            <p:tav tm="100000">
                                              <p:val>
                                                <p:strVal val="#ppt_x"/>
                                              </p:val>
                                            </p:tav>
                                          </p:tavLst>
                                        </p:anim>
                                        <p:anim calcmode="lin" valueType="num">
                                          <p:cBhvr additive="base">
                                            <p:cTn id="8" dur="250" fill="hold"/>
                                            <p:tgtEl>
                                              <p:spTgt spid="24"/>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249"/>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249"/>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249"/>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249"/>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249"/>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249"/>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249"/>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accel="16000" fill="hold" nodeType="clickEffect" p14:presetBounceEnd="70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70000">
                                          <p:cBhvr additive="base">
                                            <p:cTn id="27" dur="5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249"/>
                                              </p:stCondLst>
                                            </p:cTn>
                                            <p:tgtEl>
                                              <p:spTgt spid="10"/>
                                            </p:tgtEl>
                                            <p:attrNameLst>
                                              <p:attrName>style.visibility</p:attrName>
                                            </p:attrNameLst>
                                          </p:cBhvr>
                                          <p:to>
                                            <p:strVal val="visible"/>
                                          </p:to>
                                        </p:set>
                                      </p:childTnLst>
                                    </p:cTn>
                                  </p:par>
                                </p:childTnLst>
                              </p:cTn>
                            </p:par>
                            <p:par>
                              <p:cTn id="33" fill="hold">
                                <p:stCondLst>
                                  <p:cond delay="250"/>
                                </p:stCondLst>
                                <p:childTnLst>
                                  <p:par>
                                    <p:cTn id="34" presetID="1" presetClass="entr" presetSubtype="0" fill="hold" grpId="0" nodeType="afterEffect">
                                      <p:stCondLst>
                                        <p:cond delay="0"/>
                                      </p:stCondLst>
                                      <p:childTnLst>
                                        <p:set>
                                          <p:cBhvr>
                                            <p:cTn id="35" dur="1" fill="hold">
                                              <p:stCondLst>
                                                <p:cond delay="249"/>
                                              </p:stCondLst>
                                            </p:cTn>
                                            <p:tgtEl>
                                              <p:spTgt spid="20"/>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249"/>
                                              </p:stCondLst>
                                            </p:cTn>
                                            <p:tgtEl>
                                              <p:spTgt spid="11"/>
                                            </p:tgtEl>
                                            <p:attrNameLst>
                                              <p:attrName>style.visibility</p:attrName>
                                            </p:attrNameLst>
                                          </p:cBhvr>
                                          <p:to>
                                            <p:strVal val="visible"/>
                                          </p:to>
                                        </p:set>
                                      </p:childTnLst>
                                    </p:cTn>
                                  </p:par>
                                </p:childTnLst>
                              </p:cTn>
                            </p:par>
                            <p:par>
                              <p:cTn id="39" fill="hold">
                                <p:stCondLst>
                                  <p:cond delay="750"/>
                                </p:stCondLst>
                                <p:childTnLst>
                                  <p:par>
                                    <p:cTn id="40" presetID="1" presetClass="entr" presetSubtype="0" fill="hold" grpId="0" nodeType="afterEffect">
                                      <p:stCondLst>
                                        <p:cond delay="0"/>
                                      </p:stCondLst>
                                      <p:childTnLst>
                                        <p:set>
                                          <p:cBhvr>
                                            <p:cTn id="41" dur="1" fill="hold">
                                              <p:stCondLst>
                                                <p:cond delay="249"/>
                                              </p:stCondLst>
                                            </p:cTn>
                                            <p:tgtEl>
                                              <p:spTgt spid="15"/>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249"/>
                                              </p:stCondLst>
                                            </p:cTn>
                                            <p:tgtEl>
                                              <p:spTgt spid="13"/>
                                            </p:tgtEl>
                                            <p:attrNameLst>
                                              <p:attrName>style.visibility</p:attrName>
                                            </p:attrNameLst>
                                          </p:cBhvr>
                                          <p:to>
                                            <p:strVal val="visible"/>
                                          </p:to>
                                        </p:set>
                                      </p:childTnLst>
                                    </p:cTn>
                                  </p:par>
                                </p:childTnLst>
                              </p:cTn>
                            </p:par>
                            <p:par>
                              <p:cTn id="45" fill="hold">
                                <p:stCondLst>
                                  <p:cond delay="1250"/>
                                </p:stCondLst>
                                <p:childTnLst>
                                  <p:par>
                                    <p:cTn id="46" presetID="1" presetClass="entr" presetSubtype="0" fill="hold" grpId="0" nodeType="afterEffect">
                                      <p:stCondLst>
                                        <p:cond delay="0"/>
                                      </p:stCondLst>
                                      <p:childTnLst>
                                        <p:set>
                                          <p:cBhvr>
                                            <p:cTn id="47" dur="1" fill="hold">
                                              <p:stCondLst>
                                                <p:cond delay="249"/>
                                              </p:stCondLst>
                                            </p:cTn>
                                            <p:tgtEl>
                                              <p:spTgt spid="14"/>
                                            </p:tgtEl>
                                            <p:attrNameLst>
                                              <p:attrName>style.visibility</p:attrName>
                                            </p:attrNameLst>
                                          </p:cBhvr>
                                          <p:to>
                                            <p:strVal val="visible"/>
                                          </p:to>
                                        </p:set>
                                      </p:childTnLst>
                                    </p:cTn>
                                  </p:par>
                                </p:childTnLst>
                              </p:cTn>
                            </p:par>
                            <p:par>
                              <p:cTn id="48" fill="hold">
                                <p:stCondLst>
                                  <p:cond delay="1500"/>
                                </p:stCondLst>
                                <p:childTnLst>
                                  <p:par>
                                    <p:cTn id="49" presetID="1" presetClass="entr" presetSubtype="0" fill="hold" grpId="0" nodeType="afterEffect">
                                      <p:stCondLst>
                                        <p:cond delay="0"/>
                                      </p:stCondLst>
                                      <p:childTnLst>
                                        <p:set>
                                          <p:cBhvr>
                                            <p:cTn id="50" dur="1" fill="hold">
                                              <p:stCondLst>
                                                <p:cond delay="249"/>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inVertical)">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arn(inVertical)">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up)">
                                          <p:cBhvr>
                                            <p:cTn id="75" dur="500"/>
                                            <p:tgtEl>
                                              <p:spTgt spid="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500"/>
                                            <p:tgtEl>
                                              <p:spTgt spid="3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left)">
                                          <p:cBhvr>
                                            <p:cTn id="83" dur="500"/>
                                            <p:tgtEl>
                                              <p:spTgt spid="27"/>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left)">
                                          <p:cBhvr>
                                            <p:cTn id="91" dur="500"/>
                                            <p:tgtEl>
                                              <p:spTgt spid="37"/>
                                            </p:tgtEl>
                                          </p:cBhvr>
                                        </p:animEffect>
                                      </p:childTnLst>
                                    </p:cTn>
                                  </p:par>
                                </p:childTnLst>
                              </p:cTn>
                            </p:par>
                            <p:par>
                              <p:cTn id="92" fill="hold">
                                <p:stCondLst>
                                  <p:cond delay="1500"/>
                                </p:stCondLst>
                                <p:childTnLst>
                                  <p:par>
                                    <p:cTn id="93" presetID="22" presetClass="entr" presetSubtype="8"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left)">
                                          <p:cBhvr>
                                            <p:cTn id="9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1" grpId="0" animBg="1"/>
          <p:bldP spid="12" grpId="0" animBg="1"/>
          <p:bldP spid="13" grpId="0" animBg="1"/>
          <p:bldP spid="15" grpId="0"/>
          <p:bldP spid="20" grpId="0"/>
          <p:bldP spid="29" grpId="0" animBg="1"/>
          <p:bldP spid="30" grpId="0" animBg="1"/>
          <p:bldP spid="31" grpId="0" animBg="1"/>
          <p:bldP spid="32" grpId="0" animBg="1"/>
          <p:bldP spid="36" grpId="0" animBg="1"/>
          <p:bldP spid="5" grpId="0" animBg="1"/>
          <p:bldP spid="26" grpId="0"/>
          <p:bldP spid="27" grpId="0" animBg="1"/>
          <p:bldP spid="37" grpId="0" animBg="1"/>
          <p:bldP spid="38" grpId="0"/>
          <p:bldP spid="23" grpId="0" animBg="1"/>
          <p:bldP spid="34" grpId="0" animBg="1"/>
          <p:bldP spid="35" grpId="0"/>
          <p:bldP spid="39" grpId="0"/>
          <p:bldP spid="40" grpId="0"/>
          <p:bldP spid="41" grpId="0"/>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ppt_x"/>
                                              </p:val>
                                            </p:tav>
                                            <p:tav tm="100000">
                                              <p:val>
                                                <p:strVal val="#ppt_x"/>
                                              </p:val>
                                            </p:tav>
                                          </p:tavLst>
                                        </p:anim>
                                        <p:anim calcmode="lin" valueType="num">
                                          <p:cBhvr additive="base">
                                            <p:cTn id="8" dur="250" fill="hold"/>
                                            <p:tgtEl>
                                              <p:spTgt spid="24"/>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249"/>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249"/>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249"/>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249"/>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249"/>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249"/>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249"/>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accel="1600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249"/>
                                              </p:stCondLst>
                                            </p:cTn>
                                            <p:tgtEl>
                                              <p:spTgt spid="10"/>
                                            </p:tgtEl>
                                            <p:attrNameLst>
                                              <p:attrName>style.visibility</p:attrName>
                                            </p:attrNameLst>
                                          </p:cBhvr>
                                          <p:to>
                                            <p:strVal val="visible"/>
                                          </p:to>
                                        </p:set>
                                      </p:childTnLst>
                                    </p:cTn>
                                  </p:par>
                                </p:childTnLst>
                              </p:cTn>
                            </p:par>
                            <p:par>
                              <p:cTn id="33" fill="hold">
                                <p:stCondLst>
                                  <p:cond delay="250"/>
                                </p:stCondLst>
                                <p:childTnLst>
                                  <p:par>
                                    <p:cTn id="34" presetID="1" presetClass="entr" presetSubtype="0" fill="hold" grpId="0" nodeType="afterEffect">
                                      <p:stCondLst>
                                        <p:cond delay="0"/>
                                      </p:stCondLst>
                                      <p:childTnLst>
                                        <p:set>
                                          <p:cBhvr>
                                            <p:cTn id="35" dur="1" fill="hold">
                                              <p:stCondLst>
                                                <p:cond delay="249"/>
                                              </p:stCondLst>
                                            </p:cTn>
                                            <p:tgtEl>
                                              <p:spTgt spid="20"/>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249"/>
                                              </p:stCondLst>
                                            </p:cTn>
                                            <p:tgtEl>
                                              <p:spTgt spid="11"/>
                                            </p:tgtEl>
                                            <p:attrNameLst>
                                              <p:attrName>style.visibility</p:attrName>
                                            </p:attrNameLst>
                                          </p:cBhvr>
                                          <p:to>
                                            <p:strVal val="visible"/>
                                          </p:to>
                                        </p:set>
                                      </p:childTnLst>
                                    </p:cTn>
                                  </p:par>
                                </p:childTnLst>
                              </p:cTn>
                            </p:par>
                            <p:par>
                              <p:cTn id="39" fill="hold">
                                <p:stCondLst>
                                  <p:cond delay="750"/>
                                </p:stCondLst>
                                <p:childTnLst>
                                  <p:par>
                                    <p:cTn id="40" presetID="1" presetClass="entr" presetSubtype="0" fill="hold" grpId="0" nodeType="afterEffect">
                                      <p:stCondLst>
                                        <p:cond delay="0"/>
                                      </p:stCondLst>
                                      <p:childTnLst>
                                        <p:set>
                                          <p:cBhvr>
                                            <p:cTn id="41" dur="1" fill="hold">
                                              <p:stCondLst>
                                                <p:cond delay="249"/>
                                              </p:stCondLst>
                                            </p:cTn>
                                            <p:tgtEl>
                                              <p:spTgt spid="15"/>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249"/>
                                              </p:stCondLst>
                                            </p:cTn>
                                            <p:tgtEl>
                                              <p:spTgt spid="13"/>
                                            </p:tgtEl>
                                            <p:attrNameLst>
                                              <p:attrName>style.visibility</p:attrName>
                                            </p:attrNameLst>
                                          </p:cBhvr>
                                          <p:to>
                                            <p:strVal val="visible"/>
                                          </p:to>
                                        </p:set>
                                      </p:childTnLst>
                                    </p:cTn>
                                  </p:par>
                                </p:childTnLst>
                              </p:cTn>
                            </p:par>
                            <p:par>
                              <p:cTn id="45" fill="hold">
                                <p:stCondLst>
                                  <p:cond delay="1250"/>
                                </p:stCondLst>
                                <p:childTnLst>
                                  <p:par>
                                    <p:cTn id="46" presetID="1" presetClass="entr" presetSubtype="0" fill="hold" grpId="0" nodeType="afterEffect">
                                      <p:stCondLst>
                                        <p:cond delay="0"/>
                                      </p:stCondLst>
                                      <p:childTnLst>
                                        <p:set>
                                          <p:cBhvr>
                                            <p:cTn id="47" dur="1" fill="hold">
                                              <p:stCondLst>
                                                <p:cond delay="249"/>
                                              </p:stCondLst>
                                            </p:cTn>
                                            <p:tgtEl>
                                              <p:spTgt spid="14"/>
                                            </p:tgtEl>
                                            <p:attrNameLst>
                                              <p:attrName>style.visibility</p:attrName>
                                            </p:attrNameLst>
                                          </p:cBhvr>
                                          <p:to>
                                            <p:strVal val="visible"/>
                                          </p:to>
                                        </p:set>
                                      </p:childTnLst>
                                    </p:cTn>
                                  </p:par>
                                </p:childTnLst>
                              </p:cTn>
                            </p:par>
                            <p:par>
                              <p:cTn id="48" fill="hold">
                                <p:stCondLst>
                                  <p:cond delay="1500"/>
                                </p:stCondLst>
                                <p:childTnLst>
                                  <p:par>
                                    <p:cTn id="49" presetID="1" presetClass="entr" presetSubtype="0" fill="hold" grpId="0" nodeType="afterEffect">
                                      <p:stCondLst>
                                        <p:cond delay="0"/>
                                      </p:stCondLst>
                                      <p:childTnLst>
                                        <p:set>
                                          <p:cBhvr>
                                            <p:cTn id="50" dur="1" fill="hold">
                                              <p:stCondLst>
                                                <p:cond delay="249"/>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inVertical)">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arn(inVertical)">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up)">
                                          <p:cBhvr>
                                            <p:cTn id="75" dur="500"/>
                                            <p:tgtEl>
                                              <p:spTgt spid="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500"/>
                                            <p:tgtEl>
                                              <p:spTgt spid="3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left)">
                                          <p:cBhvr>
                                            <p:cTn id="83" dur="500"/>
                                            <p:tgtEl>
                                              <p:spTgt spid="27"/>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left)">
                                          <p:cBhvr>
                                            <p:cTn id="91" dur="500"/>
                                            <p:tgtEl>
                                              <p:spTgt spid="37"/>
                                            </p:tgtEl>
                                          </p:cBhvr>
                                        </p:animEffect>
                                      </p:childTnLst>
                                    </p:cTn>
                                  </p:par>
                                </p:childTnLst>
                              </p:cTn>
                            </p:par>
                            <p:par>
                              <p:cTn id="92" fill="hold">
                                <p:stCondLst>
                                  <p:cond delay="1500"/>
                                </p:stCondLst>
                                <p:childTnLst>
                                  <p:par>
                                    <p:cTn id="93" presetID="22" presetClass="entr" presetSubtype="8"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left)">
                                          <p:cBhvr>
                                            <p:cTn id="9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1" grpId="0" animBg="1"/>
          <p:bldP spid="12" grpId="0" animBg="1"/>
          <p:bldP spid="13" grpId="0" animBg="1"/>
          <p:bldP spid="15" grpId="0"/>
          <p:bldP spid="20" grpId="0"/>
          <p:bldP spid="29" grpId="0" animBg="1"/>
          <p:bldP spid="30" grpId="0" animBg="1"/>
          <p:bldP spid="31" grpId="0" animBg="1"/>
          <p:bldP spid="32" grpId="0" animBg="1"/>
          <p:bldP spid="36" grpId="0" animBg="1"/>
          <p:bldP spid="5" grpId="0" animBg="1"/>
          <p:bldP spid="26" grpId="0"/>
          <p:bldP spid="27" grpId="0" animBg="1"/>
          <p:bldP spid="37" grpId="0" animBg="1"/>
          <p:bldP spid="38" grpId="0"/>
          <p:bldP spid="23" grpId="0" animBg="1"/>
          <p:bldP spid="34" grpId="0" animBg="1"/>
          <p:bldP spid="35" grpId="0"/>
          <p:bldP spid="39" grpId="0"/>
          <p:bldP spid="40" grpId="0"/>
          <p:bldP spid="41" grpId="0"/>
          <p:bldP spid="42"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矩形 24">
            <a:extLst>
              <a:ext uri="{FF2B5EF4-FFF2-40B4-BE49-F238E27FC236}">
                <a16:creationId xmlns:a16="http://schemas.microsoft.com/office/drawing/2014/main"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mc:AlternateContent xmlns:mc="http://schemas.openxmlformats.org/markup-compatibility/2006" xmlns:a14="http://schemas.microsoft.com/office/drawing/2010/main">
        <mc:Choice Requires="a14">
          <p:sp>
            <p:nvSpPr>
              <p:cNvPr id="3" name="TextBox 2"/>
              <p:cNvSpPr txBox="1"/>
              <p:nvPr/>
            </p:nvSpPr>
            <p:spPr>
              <a:xfrm>
                <a:off x="2362200" y="2190750"/>
                <a:ext cx="4452886" cy="2565702"/>
              </a:xfrm>
              <a:prstGeom prst="rect">
                <a:avLst/>
              </a:prstGeom>
              <a:noFill/>
            </p:spPr>
            <p:txBody>
              <a:bodyPr wrap="none" rtlCol="0">
                <a:spAutoFit/>
              </a:bodyPr>
              <a:lstStyle/>
              <a:p>
                <a:r>
                  <a:rPr lang="en-US" sz="3200" b="1" dirty="0">
                    <a:solidFill>
                      <a:schemeClr val="accent4"/>
                    </a:solidFill>
                  </a:rPr>
                  <a:t>Diện </a:t>
                </a:r>
                <a:r>
                  <a:rPr lang="en-US" sz="3200" b="1" dirty="0" err="1">
                    <a:solidFill>
                      <a:schemeClr val="accent4"/>
                    </a:solidFill>
                  </a:rPr>
                  <a:t>tích</a:t>
                </a:r>
                <a:r>
                  <a:rPr lang="en-US" sz="3200" b="1" dirty="0">
                    <a:solidFill>
                      <a:schemeClr val="accent4"/>
                    </a:solidFill>
                  </a:rPr>
                  <a:t> </a:t>
                </a:r>
                <a:r>
                  <a:rPr lang="en-US" sz="3200" b="1" dirty="0" err="1">
                    <a:solidFill>
                      <a:schemeClr val="accent4"/>
                    </a:solidFill>
                  </a:rPr>
                  <a:t>đáy</a:t>
                </a:r>
                <a:r>
                  <a:rPr lang="en-US" sz="3200" b="1" dirty="0">
                    <a:solidFill>
                      <a:schemeClr val="accent4"/>
                    </a:solidFill>
                  </a:rPr>
                  <a:t> </a:t>
                </a:r>
                <a:r>
                  <a:rPr lang="en-US" sz="3200" b="1" dirty="0" err="1">
                    <a:solidFill>
                      <a:schemeClr val="accent4"/>
                    </a:solidFill>
                  </a:rPr>
                  <a:t>của</a:t>
                </a:r>
                <a:r>
                  <a:rPr lang="en-US" sz="3200" b="1" dirty="0">
                    <a:solidFill>
                      <a:schemeClr val="accent4"/>
                    </a:solidFill>
                  </a:rPr>
                  <a:t> </a:t>
                </a:r>
                <a:r>
                  <a:rPr lang="en-US" sz="3200" b="1" dirty="0" err="1">
                    <a:solidFill>
                      <a:schemeClr val="accent4"/>
                    </a:solidFill>
                  </a:rPr>
                  <a:t>bể</a:t>
                </a:r>
                <a:r>
                  <a:rPr lang="en-US" sz="3200" b="1" dirty="0">
                    <a:solidFill>
                      <a:schemeClr val="accent4"/>
                    </a:solidFill>
                  </a:rPr>
                  <a:t> </a:t>
                </a:r>
                <a:r>
                  <a:rPr lang="en-US" sz="3200" b="1" dirty="0" err="1">
                    <a:solidFill>
                      <a:schemeClr val="accent4"/>
                    </a:solidFill>
                  </a:rPr>
                  <a:t>là</a:t>
                </a:r>
                <a:r>
                  <a:rPr lang="en-US" sz="3200" b="1" dirty="0">
                    <a:solidFill>
                      <a:schemeClr val="accent4"/>
                    </a:solidFill>
                  </a:rPr>
                  <a:t>:</a:t>
                </a:r>
              </a:p>
              <a:p>
                <a:r>
                  <a:rPr lang="en-US" sz="3200" b="1" dirty="0">
                    <a:solidFill>
                      <a:schemeClr val="accent4"/>
                    </a:solidFill>
                  </a:rPr>
                  <a:t>	1,8 x 1,5 =  1,2 (</a:t>
                </a:r>
                <a14:m>
                  <m:oMath xmlns:m="http://schemas.openxmlformats.org/officeDocument/2006/math">
                    <m:sSup>
                      <m:sSupPr>
                        <m:ctrlPr>
                          <a:rPr lang="en-US" sz="3200" b="1" i="1">
                            <a:solidFill>
                              <a:schemeClr val="accent4"/>
                            </a:solidFill>
                            <a:latin typeface="Cambria Math" panose="02040503050406030204" pitchFamily="18" charset="0"/>
                          </a:rPr>
                        </m:ctrlPr>
                      </m:sSupPr>
                      <m:e>
                        <m:r>
                          <a:rPr lang="en-US" sz="3200" b="1" i="0">
                            <a:solidFill>
                              <a:schemeClr val="accent4"/>
                            </a:solidFill>
                            <a:latin typeface="Cambria Math"/>
                          </a:rPr>
                          <m:t>𝐦</m:t>
                        </m:r>
                      </m:e>
                      <m:sup>
                        <m:r>
                          <a:rPr lang="en-US" sz="3200" b="1" i="0" smtClean="0">
                            <a:solidFill>
                              <a:schemeClr val="accent4"/>
                            </a:solidFill>
                            <a:latin typeface="Cambria Math"/>
                          </a:rPr>
                          <m:t>𝟐</m:t>
                        </m:r>
                      </m:sup>
                    </m:sSup>
                  </m:oMath>
                </a14:m>
                <a:r>
                  <a:rPr lang="en-US" sz="3200" b="1" dirty="0">
                    <a:solidFill>
                      <a:schemeClr val="accent4"/>
                    </a:solidFill>
                  </a:rPr>
                  <a:t>)</a:t>
                </a:r>
              </a:p>
              <a:p>
                <a:r>
                  <a:rPr lang="en-US" sz="3200" b="1" dirty="0" err="1">
                    <a:solidFill>
                      <a:schemeClr val="accent4"/>
                    </a:solidFill>
                  </a:rPr>
                  <a:t>Chiều</a:t>
                </a:r>
                <a:r>
                  <a:rPr lang="en-US" sz="3200" b="1" dirty="0">
                    <a:solidFill>
                      <a:schemeClr val="accent4"/>
                    </a:solidFill>
                  </a:rPr>
                  <a:t> </a:t>
                </a:r>
                <a:r>
                  <a:rPr lang="en-US" sz="3200" b="1" dirty="0" err="1">
                    <a:solidFill>
                      <a:schemeClr val="accent4"/>
                    </a:solidFill>
                  </a:rPr>
                  <a:t>cao</a:t>
                </a:r>
                <a:r>
                  <a:rPr lang="en-US" sz="3200" b="1" dirty="0">
                    <a:solidFill>
                      <a:schemeClr val="accent4"/>
                    </a:solidFill>
                  </a:rPr>
                  <a:t> </a:t>
                </a:r>
                <a:r>
                  <a:rPr lang="en-US" sz="3200" b="1" dirty="0" err="1">
                    <a:solidFill>
                      <a:schemeClr val="accent4"/>
                    </a:solidFill>
                  </a:rPr>
                  <a:t>của</a:t>
                </a:r>
                <a:r>
                  <a:rPr lang="en-US" sz="3200" b="1" dirty="0">
                    <a:solidFill>
                      <a:schemeClr val="accent4"/>
                    </a:solidFill>
                  </a:rPr>
                  <a:t> </a:t>
                </a:r>
                <a:r>
                  <a:rPr lang="en-US" sz="3200" b="1" dirty="0" err="1">
                    <a:solidFill>
                      <a:schemeClr val="accent4"/>
                    </a:solidFill>
                  </a:rPr>
                  <a:t>bể</a:t>
                </a:r>
                <a:r>
                  <a:rPr lang="en-US" sz="3200" b="1" dirty="0">
                    <a:solidFill>
                      <a:schemeClr val="accent4"/>
                    </a:solidFill>
                  </a:rPr>
                  <a:t> </a:t>
                </a:r>
                <a:r>
                  <a:rPr lang="en-US" sz="3200" b="1" dirty="0" err="1">
                    <a:solidFill>
                      <a:schemeClr val="accent4"/>
                    </a:solidFill>
                  </a:rPr>
                  <a:t>là</a:t>
                </a:r>
                <a:r>
                  <a:rPr lang="en-US" sz="3200" b="1" dirty="0">
                    <a:solidFill>
                      <a:schemeClr val="accent4"/>
                    </a:solidFill>
                  </a:rPr>
                  <a:t>:</a:t>
                </a:r>
              </a:p>
              <a:p>
                <a:r>
                  <a:rPr lang="en-US" sz="3200" b="1" dirty="0">
                    <a:solidFill>
                      <a:schemeClr val="accent4"/>
                    </a:solidFill>
                  </a:rPr>
                  <a:t>	1,8 : 1,2 =  1,5 (m)</a:t>
                </a:r>
              </a:p>
              <a:p>
                <a:r>
                  <a:rPr lang="en-US" sz="3200" b="1" dirty="0">
                    <a:solidFill>
                      <a:schemeClr val="accent4"/>
                    </a:solidFill>
                  </a:rPr>
                  <a:t>		</a:t>
                </a:r>
                <a:r>
                  <a:rPr lang="en-US" sz="3200" b="1" dirty="0" err="1">
                    <a:solidFill>
                      <a:schemeClr val="accent4"/>
                    </a:solidFill>
                  </a:rPr>
                  <a:t>Đáp</a:t>
                </a:r>
                <a:r>
                  <a:rPr lang="en-US" sz="3200" b="1" dirty="0">
                    <a:solidFill>
                      <a:schemeClr val="accent4"/>
                    </a:solidFill>
                  </a:rPr>
                  <a:t> </a:t>
                </a:r>
                <a:r>
                  <a:rPr lang="en-US" sz="3200" b="1" dirty="0" err="1">
                    <a:solidFill>
                      <a:schemeClr val="accent4"/>
                    </a:solidFill>
                  </a:rPr>
                  <a:t>số</a:t>
                </a:r>
                <a:r>
                  <a:rPr lang="en-US" sz="3200" b="1" dirty="0">
                    <a:solidFill>
                      <a:schemeClr val="accent4"/>
                    </a:solidFill>
                  </a:rPr>
                  <a:t>: 1,5 m</a:t>
                </a:r>
              </a:p>
            </p:txBody>
          </p:sp>
        </mc:Choice>
        <mc:Fallback xmlns="">
          <p:sp>
            <p:nvSpPr>
              <p:cNvPr id="3" name="TextBox 2"/>
              <p:cNvSpPr txBox="1">
                <a:spLocks noRot="1" noChangeAspect="1" noMove="1" noResize="1" noEditPoints="1" noAdjustHandles="1" noChangeArrowheads="1" noChangeShapeType="1" noTextEdit="1"/>
              </p:cNvSpPr>
              <p:nvPr/>
            </p:nvSpPr>
            <p:spPr>
              <a:xfrm>
                <a:off x="2362200" y="2190750"/>
                <a:ext cx="4452886" cy="2565702"/>
              </a:xfrm>
              <a:prstGeom prst="rect">
                <a:avLst/>
              </a:prstGeom>
              <a:blipFill rotWithShape="1">
                <a:blip r:embed="rId2"/>
                <a:stretch>
                  <a:fillRect l="-3562" t="-3088" r="-2466" b="-6888"/>
                </a:stretch>
              </a:blipFill>
            </p:spPr>
            <p:txBody>
              <a:bodyPr/>
              <a:lstStyle/>
              <a:p>
                <a:r>
                  <a:rPr lang="en-US">
                    <a:noFill/>
                  </a:rPr>
                  <a:t> </a:t>
                </a:r>
              </a:p>
            </p:txBody>
          </p:sp>
        </mc:Fallback>
      </mc:AlternateContent>
      <p:sp>
        <p:nvSpPr>
          <p:cNvPr id="4" name="PA-矩形 24">
            <a:extLst>
              <a:ext uri="{FF2B5EF4-FFF2-40B4-BE49-F238E27FC236}">
                <a16:creationId xmlns:a16="http://schemas.microsoft.com/office/drawing/2014/main" id="{CD080745-ABE0-ED4C-B626-B2F7284B6E31}"/>
              </a:ext>
            </a:extLst>
          </p:cNvPr>
          <p:cNvSpPr/>
          <p:nvPr/>
        </p:nvSpPr>
        <p:spPr>
          <a:xfrm>
            <a:off x="3709987" y="1657350"/>
            <a:ext cx="1724025" cy="4572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3200" dirty="0" err="1">
                <a:solidFill>
                  <a:srgbClr val="FF0066"/>
                </a:solidFill>
                <a:latin typeface="#9Slide03 AmpleSoft Bold" pitchFamily="2" charset="0"/>
                <a:cs typeface="+mn-ea"/>
                <a:sym typeface="+mn-lt"/>
              </a:rPr>
              <a:t>Bài</a:t>
            </a:r>
            <a:r>
              <a:rPr lang="en-US" altLang="zh-CN" sz="3200" dirty="0">
                <a:solidFill>
                  <a:srgbClr val="FF0066"/>
                </a:solidFill>
                <a:latin typeface="#9Slide03 AmpleSoft Bold" pitchFamily="2" charset="0"/>
                <a:cs typeface="+mn-ea"/>
                <a:sym typeface="+mn-lt"/>
              </a:rPr>
              <a:t> </a:t>
            </a:r>
            <a:r>
              <a:rPr lang="en-US" altLang="zh-CN" sz="3200" dirty="0" err="1">
                <a:solidFill>
                  <a:srgbClr val="FF0066"/>
                </a:solidFill>
                <a:latin typeface="#9Slide03 AmpleSoft Bold" pitchFamily="2" charset="0"/>
                <a:cs typeface="+mn-ea"/>
                <a:sym typeface="+mn-lt"/>
              </a:rPr>
              <a:t>giải</a:t>
            </a:r>
            <a:endParaRPr lang="zh-CN" altLang="en-US" sz="3200" dirty="0">
              <a:solidFill>
                <a:srgbClr val="FF0066"/>
              </a:solidFill>
              <a:latin typeface="#9Slide03 AmpleSoft Bold" pitchFamily="2" charset="0"/>
              <a:cs typeface="+mn-ea"/>
              <a:sym typeface="+mn-lt"/>
            </a:endParaRPr>
          </a:p>
        </p:txBody>
      </p:sp>
      <p:sp>
        <p:nvSpPr>
          <p:cNvPr id="5" name="Rounded Rectangle 4"/>
          <p:cNvSpPr/>
          <p:nvPr/>
        </p:nvSpPr>
        <p:spPr>
          <a:xfrm>
            <a:off x="2463803" y="590550"/>
            <a:ext cx="1981200" cy="943205"/>
          </a:xfrm>
          <a:prstGeom prst="roundRect">
            <a:avLst/>
          </a:prstGeom>
          <a:ln>
            <a:solidFill>
              <a:schemeClr val="accent6"/>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9Slide03 Arima Madurai ExtraBo" pitchFamily="2" charset="0"/>
                <a:cs typeface="#9Slide03 Arima Madurai ExtraBo" pitchFamily="2" charset="0"/>
              </a:rPr>
              <a:t>Thể</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tích</a:t>
            </a:r>
            <a:endParaRPr lang="en-US" sz="2800" dirty="0">
              <a:latin typeface="#9Slide03 Arima Madurai ExtraBo" pitchFamily="2" charset="0"/>
              <a:cs typeface="#9Slide03 Arima Madurai ExtraBo" pitchFamily="2" charset="0"/>
            </a:endParaRPr>
          </a:p>
        </p:txBody>
      </p:sp>
      <mc:AlternateContent xmlns:mc="http://schemas.openxmlformats.org/markup-compatibility/2006" xmlns:a14="http://schemas.microsoft.com/office/drawing/2010/main">
        <mc:Choice Requires="a14">
          <p:sp>
            <p:nvSpPr>
              <p:cNvPr id="6" name="TextBox 5"/>
              <p:cNvSpPr txBox="1"/>
              <p:nvPr/>
            </p:nvSpPr>
            <p:spPr>
              <a:xfrm>
                <a:off x="1879990" y="769765"/>
                <a:ext cx="5838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smtClean="0">
                          <a:latin typeface="Cambria Math"/>
                          <a:ea typeface="Cambria Math"/>
                        </a:rPr>
                        <m:t>=</m:t>
                      </m:r>
                    </m:oMath>
                  </m:oMathPara>
                </a14:m>
                <a:endParaRPr lang="en-US" sz="3200" b="1" dirty="0"/>
              </a:p>
            </p:txBody>
          </p:sp>
        </mc:Choice>
        <mc:Fallback xmlns="">
          <p:sp>
            <p:nvSpPr>
              <p:cNvPr id="6" name="TextBox 5"/>
              <p:cNvSpPr txBox="1">
                <a:spLocks noRot="1" noChangeAspect="1" noMove="1" noResize="1" noEditPoints="1" noAdjustHandles="1" noChangeArrowheads="1" noChangeShapeType="1" noTextEdit="1"/>
              </p:cNvSpPr>
              <p:nvPr/>
            </p:nvSpPr>
            <p:spPr>
              <a:xfrm>
                <a:off x="1879990" y="769765"/>
                <a:ext cx="583813" cy="58477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550972" y="764887"/>
                <a:ext cx="386644"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a:rPr>
                        <m:t>:</m:t>
                      </m:r>
                    </m:oMath>
                  </m:oMathPara>
                </a14:m>
                <a:endParaRPr lang="en-US" sz="3200" b="1" dirty="0"/>
              </a:p>
            </p:txBody>
          </p:sp>
        </mc:Choice>
        <mc:Fallback xmlns="">
          <p:sp>
            <p:nvSpPr>
              <p:cNvPr id="7" name="TextBox 6"/>
              <p:cNvSpPr txBox="1">
                <a:spLocks noRot="1" noChangeAspect="1" noMove="1" noResize="1" noEditPoints="1" noAdjustHandles="1" noChangeArrowheads="1" noChangeShapeType="1" noTextEdit="1"/>
              </p:cNvSpPr>
              <p:nvPr/>
            </p:nvSpPr>
            <p:spPr>
              <a:xfrm>
                <a:off x="4550972" y="764887"/>
                <a:ext cx="386644" cy="584775"/>
              </a:xfrm>
              <a:prstGeom prst="rect">
                <a:avLst/>
              </a:prstGeom>
              <a:blipFill rotWithShape="1">
                <a:blip r:embed="rId4"/>
                <a:stretch>
                  <a:fillRect/>
                </a:stretch>
              </a:blipFill>
            </p:spPr>
            <p:txBody>
              <a:bodyPr/>
              <a:lstStyle/>
              <a:p>
                <a:r>
                  <a:rPr lang="en-US">
                    <a:noFill/>
                  </a:rPr>
                  <a:t> </a:t>
                </a:r>
              </a:p>
            </p:txBody>
          </p:sp>
        </mc:Fallback>
      </mc:AlternateContent>
      <p:sp>
        <p:nvSpPr>
          <p:cNvPr id="9" name="Rounded Rectangle 8"/>
          <p:cNvSpPr/>
          <p:nvPr/>
        </p:nvSpPr>
        <p:spPr>
          <a:xfrm>
            <a:off x="526333" y="590550"/>
            <a:ext cx="13716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9Slide03 Arima Madurai Black" pitchFamily="2" charset="0"/>
                <a:cs typeface="#9Slide03 Arima Madurai Black" pitchFamily="2" charset="0"/>
              </a:rPr>
              <a:t>?</a:t>
            </a:r>
          </a:p>
        </p:txBody>
      </p:sp>
      <p:sp>
        <p:nvSpPr>
          <p:cNvPr id="10" name="Rounded Rectangle 9"/>
          <p:cNvSpPr/>
          <p:nvPr/>
        </p:nvSpPr>
        <p:spPr>
          <a:xfrm>
            <a:off x="5029200" y="590550"/>
            <a:ext cx="35052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chemeClr val="accent1">
                    <a:lumMod val="75000"/>
                  </a:schemeClr>
                </a:solidFill>
                <a:latin typeface="#9Slide03 Arima Madurai Black" pitchFamily="2" charset="0"/>
                <a:cs typeface="#9Slide03 Arima Madurai Black" pitchFamily="2" charset="0"/>
              </a:rPr>
              <a:t>Diện</a:t>
            </a:r>
            <a:r>
              <a:rPr lang="en-US" sz="2800" b="1" dirty="0">
                <a:solidFill>
                  <a:schemeClr val="accent1">
                    <a:lumMod val="75000"/>
                  </a:schemeClr>
                </a:solidFill>
                <a:latin typeface="#9Slide03 Arima Madurai Black" pitchFamily="2" charset="0"/>
                <a:cs typeface="#9Slide03 Arima Madurai Black" pitchFamily="2" charset="0"/>
              </a:rPr>
              <a:t> </a:t>
            </a:r>
            <a:r>
              <a:rPr lang="en-US" sz="2800" b="1" dirty="0" err="1">
                <a:solidFill>
                  <a:schemeClr val="accent1">
                    <a:lumMod val="75000"/>
                  </a:schemeClr>
                </a:solidFill>
                <a:latin typeface="#9Slide03 Arima Madurai Black" pitchFamily="2" charset="0"/>
                <a:cs typeface="#9Slide03 Arima Madurai Black" pitchFamily="2" charset="0"/>
              </a:rPr>
              <a:t>tích</a:t>
            </a:r>
            <a:r>
              <a:rPr lang="en-US" sz="2800" b="1" dirty="0">
                <a:solidFill>
                  <a:schemeClr val="accent1">
                    <a:lumMod val="75000"/>
                  </a:schemeClr>
                </a:solidFill>
                <a:latin typeface="#9Slide03 Arima Madurai Black" pitchFamily="2" charset="0"/>
                <a:cs typeface="#9Slide03 Arima Madurai Black" pitchFamily="2" charset="0"/>
              </a:rPr>
              <a:t> </a:t>
            </a:r>
            <a:r>
              <a:rPr lang="en-US" sz="2800" b="1" dirty="0" err="1">
                <a:solidFill>
                  <a:schemeClr val="accent1">
                    <a:lumMod val="75000"/>
                  </a:schemeClr>
                </a:solidFill>
                <a:latin typeface="#9Slide03 Arima Madurai Black" pitchFamily="2" charset="0"/>
                <a:cs typeface="#9Slide03 Arima Madurai Black" pitchFamily="2" charset="0"/>
              </a:rPr>
              <a:t>đáy</a:t>
            </a:r>
            <a:endParaRPr lang="en-US" sz="2800" dirty="0">
              <a:latin typeface="#9Slide03 Arima Madurai Black" pitchFamily="2" charset="0"/>
              <a:cs typeface="#9Slide03 Arima Madurai Black" pitchFamily="2" charset="0"/>
            </a:endParaRPr>
          </a:p>
        </p:txBody>
      </p:sp>
      <p:pic>
        <p:nvPicPr>
          <p:cNvPr id="11" name="Picture 2" descr="Home-icon - Thành lập công ty, Phần mềm kế toán, dịch vụ kế toán, thiết kế  website">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000" b="94667" l="3556" r="97778">
                        <a14:foregroundMark x1="39556" y1="33778" x2="55556" y2="78222"/>
                        <a14:foregroundMark x1="50667" y1="29778" x2="62222" y2="76889"/>
                        <a14:foregroundMark x1="59556" y1="28444" x2="68889" y2="64444"/>
                        <a14:foregroundMark x1="33333" y1="42667" x2="36444" y2="76000"/>
                        <a14:foregroundMark x1="34222" y1="44000" x2="34222" y2="44000"/>
                        <a14:foregroundMark x1="35556" y1="38667" x2="28000" y2="43111"/>
                        <a14:foregroundMark x1="61333" y1="27556" x2="68444" y2="42667"/>
                      </a14:backgroundRemoval>
                    </a14:imgEffect>
                  </a14:imgLayer>
                </a14:imgProps>
              </a:ext>
              <a:ext uri="{28A0092B-C50C-407E-A947-70E740481C1C}">
                <a14:useLocalDpi xmlns:a14="http://schemas.microsoft.com/office/drawing/2010/main" val="0"/>
              </a:ext>
            </a:extLst>
          </a:blip>
          <a:srcRect/>
          <a:stretch>
            <a:fillRect/>
          </a:stretch>
        </p:blipFill>
        <p:spPr bwMode="auto">
          <a:xfrm>
            <a:off x="8305800" y="6350"/>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693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9050"/>
            <a:ext cx="9144000" cy="1815882"/>
          </a:xfrm>
          <a:prstGeom prst="rect">
            <a:avLst/>
          </a:prstGeom>
          <a:solidFill>
            <a:schemeClr val="bg1"/>
          </a:solidFill>
        </p:spPr>
        <p:txBody>
          <a:bodyPr wrap="square" rtlCol="0">
            <a:spAutoFit/>
          </a:bodyPr>
          <a:lstStyle/>
          <a:p>
            <a:pPr algn="just"/>
            <a:r>
              <a:rPr lang="en-US" sz="2800" dirty="0">
                <a:solidFill>
                  <a:srgbClr val="FF0066"/>
                </a:solidFill>
                <a:latin typeface="#9Slide03 Cabin SemiBold" pitchFamily="2" charset="0"/>
              </a:rPr>
              <a:t>3. </a:t>
            </a:r>
            <a:r>
              <a:rPr lang="en-US" sz="2800" dirty="0" err="1">
                <a:solidFill>
                  <a:srgbClr val="FF0066"/>
                </a:solidFill>
                <a:latin typeface="#9Slide03 Cabin SemiBold" pitchFamily="2" charset="0"/>
              </a:rPr>
              <a:t>Một</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khối</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nhựa</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dạng</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hình</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lập</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phương</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có</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cạnh</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dài</a:t>
            </a:r>
            <a:r>
              <a:rPr lang="en-US" sz="2800" dirty="0">
                <a:solidFill>
                  <a:srgbClr val="FF0066"/>
                </a:solidFill>
                <a:latin typeface="#9Slide03 Cabin SemiBold" pitchFamily="2" charset="0"/>
              </a:rPr>
              <a:t> 10cm </a:t>
            </a:r>
            <a:r>
              <a:rPr lang="en-US" sz="2800" dirty="0" err="1">
                <a:solidFill>
                  <a:srgbClr val="FF0066"/>
                </a:solidFill>
                <a:latin typeface="#9Slide03 Cabin SemiBold" pitchFamily="2" charset="0"/>
              </a:rPr>
              <a:t>và</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gấp</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đôi</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cạnh</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khối</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gỗ</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cũng</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hình</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lập</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phương</a:t>
            </a:r>
            <a:r>
              <a:rPr lang="en-US" sz="2800" dirty="0">
                <a:solidFill>
                  <a:srgbClr val="FF0066"/>
                </a:solidFill>
                <a:latin typeface="#9Slide03 Cabin SemiBold" pitchFamily="2" charset="0"/>
              </a:rPr>
              <a:t>. </a:t>
            </a:r>
          </a:p>
          <a:p>
            <a:pPr algn="just"/>
            <a:r>
              <a:rPr lang="en-US" sz="2800" dirty="0" err="1">
                <a:solidFill>
                  <a:srgbClr val="FF0066"/>
                </a:solidFill>
                <a:latin typeface="#9Slide03 Cabin SemiBold" pitchFamily="2" charset="0"/>
              </a:rPr>
              <a:t>Hỏi</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diện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tích</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toàn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phần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của</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khối</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nhựa</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gấp</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mấy</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lần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diện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tích</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toàn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phần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của</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khối</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gỗ</a:t>
            </a:r>
            <a:r>
              <a:rPr lang="en-US" sz="2800" dirty="0">
                <a:solidFill>
                  <a:srgbClr val="FF0066"/>
                </a:solidFill>
                <a:latin typeface="#9Slide03 Cabin SemiBold" pitchFamily="2" charset="0"/>
              </a:rPr>
              <a:t>?</a:t>
            </a:r>
          </a:p>
        </p:txBody>
      </p:sp>
      <p:pic>
        <p:nvPicPr>
          <p:cNvPr id="102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8241" b="82407" l="59479" r="90521"/>
                    </a14:imgEffect>
                  </a14:imgLayer>
                </a14:imgProps>
              </a:ext>
              <a:ext uri="{28A0092B-C50C-407E-A947-70E740481C1C}">
                <a14:useLocalDpi xmlns:a14="http://schemas.microsoft.com/office/drawing/2010/main" val="0"/>
              </a:ext>
            </a:extLst>
          </a:blip>
          <a:srcRect l="56034" t="26360" r="9310" b="14483"/>
          <a:stretch/>
        </p:blipFill>
        <p:spPr bwMode="auto">
          <a:xfrm>
            <a:off x="5026145" y="2571750"/>
            <a:ext cx="1333227" cy="128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7315" b="75926" l="16458" r="49271"/>
                    </a14:imgEffect>
                  </a14:imgLayer>
                </a14:imgProps>
              </a:ext>
              <a:ext uri="{28A0092B-C50C-407E-A947-70E740481C1C}">
                <a14:useLocalDpi xmlns:a14="http://schemas.microsoft.com/office/drawing/2010/main" val="0"/>
              </a:ext>
            </a:extLst>
          </a:blip>
          <a:srcRect l="15661" t="16490" r="47960" b="23269"/>
          <a:stretch/>
        </p:blipFill>
        <p:spPr bwMode="auto">
          <a:xfrm>
            <a:off x="1802254" y="2023306"/>
            <a:ext cx="2748725"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219200" y="43755"/>
            <a:ext cx="5029200"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81800" y="43755"/>
            <a:ext cx="2286000"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3400" y="438150"/>
            <a:ext cx="6477000"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5800" y="888891"/>
            <a:ext cx="8382000" cy="394395"/>
          </a:xfrm>
          <a:prstGeom prst="rect">
            <a:avLst/>
          </a:prstGeom>
          <a:solidFill>
            <a:srgbClr val="FA9D9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352550"/>
            <a:ext cx="4343400" cy="394395"/>
          </a:xfrm>
          <a:prstGeom prst="rect">
            <a:avLst/>
          </a:prstGeom>
          <a:solidFill>
            <a:srgbClr val="FA9D9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095187" y="-121804"/>
            <a:ext cx="6629399" cy="2102145"/>
            <a:chOff x="1275907" y="2512799"/>
            <a:chExt cx="6629399" cy="2102145"/>
          </a:xfrm>
        </p:grpSpPr>
        <p:pic>
          <p:nvPicPr>
            <p:cNvPr id="18"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1286" b="88505" l="5143" r="96429">
                          <a14:foregroundMark x1="18571" y1="72428" x2="18571" y2="72428"/>
                          <a14:foregroundMark x1="81571" y1="72830" x2="81571" y2="72830"/>
                          <a14:foregroundMark x1="83714" y1="71222" x2="83714" y2="71222"/>
                          <a14:foregroundMark x1="61143" y1="86415" x2="61143" y2="86415"/>
                          <a14:foregroundMark x1="48286" y1="86415" x2="48286" y2="86415"/>
                          <a14:foregroundMark x1="53286" y1="86013" x2="53286" y2="86013"/>
                          <a14:foregroundMark x1="43429" y1="85611" x2="43429" y2="85611"/>
                          <a14:foregroundMark x1="37714" y1="86817" x2="37714" y2="86817"/>
                          <a14:foregroundMark x1="66000" y1="86415" x2="66000" y2="86415"/>
                          <a14:foregroundMark x1="57571" y1="86013" x2="57571" y2="86013"/>
                          <a14:foregroundMark x1="46286" y1="86415" x2="46286" y2="86415"/>
                          <a14:foregroundMark x1="35571" y1="88344" x2="71000" y2="87138"/>
                        </a14:backgroundRemoval>
                      </a14:imgEffect>
                    </a14:imgLayer>
                  </a14:imgProps>
                </a:ext>
                <a:ext uri="{28A0092B-C50C-407E-A947-70E740481C1C}">
                  <a14:useLocalDpi xmlns:a14="http://schemas.microsoft.com/office/drawing/2010/main" val="0"/>
                </a:ext>
              </a:extLst>
            </a:blip>
            <a:srcRect t="50000" b="7098"/>
            <a:stretch/>
          </p:blipFill>
          <p:spPr bwMode="auto">
            <a:xfrm>
              <a:off x="3733800" y="2512799"/>
              <a:ext cx="1676400" cy="127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Rounded Rectangle 13"/>
                <p:cNvSpPr/>
                <p:nvPr/>
              </p:nvSpPr>
              <p:spPr>
                <a:xfrm>
                  <a:off x="1275907" y="3624788"/>
                  <a:ext cx="6629399" cy="990156"/>
                </a:xfrm>
                <a:prstGeom prst="roundRect">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63300"/>
                      </a:solidFill>
                      <a:latin typeface="#9Slide03 Arima Madurai ExtraBo" pitchFamily="2" charset="0"/>
                      <a:cs typeface="#9Slide03 Arima Madurai ExtraBo" pitchFamily="2" charset="0"/>
                    </a:rPr>
                    <a:t>Muốn </a:t>
                  </a:r>
                  <a:r>
                    <a:rPr lang="en-US" sz="2800" b="1" dirty="0" err="1">
                      <a:solidFill>
                        <a:srgbClr val="663300"/>
                      </a:solidFill>
                      <a:latin typeface="#9Slide03 Arima Madurai ExtraBo" pitchFamily="2" charset="0"/>
                      <a:cs typeface="#9Slide03 Arima Madurai ExtraBo" pitchFamily="2" charset="0"/>
                    </a:rPr>
                    <a:t>tìm</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tỷ</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lệ</a:t>
                  </a:r>
                  <a:r>
                    <a:rPr lang="en-US" sz="2800" b="1" dirty="0">
                      <a:solidFill>
                        <a:srgbClr val="663300"/>
                      </a:solidFill>
                      <a:latin typeface="#9Slide03 Arima Madurai ExtraBo" pitchFamily="2" charset="0"/>
                      <a:cs typeface="#9Slide03 Arima Madurai ExtraBo" pitchFamily="2" charset="0"/>
                    </a:rPr>
                    <a:t> </a:t>
                  </a:r>
                  <a14:m>
                    <m:oMath xmlns:m="http://schemas.openxmlformats.org/officeDocument/2006/math">
                      <m:sSub>
                        <m:sSubPr>
                          <m:ctrlPr>
                            <a:rPr lang="en-US" sz="2800" b="1" i="1" smtClean="0">
                              <a:solidFill>
                                <a:srgbClr val="663300"/>
                              </a:solidFill>
                              <a:latin typeface="Cambria Math" panose="02040503050406030204" pitchFamily="18" charset="0"/>
                              <a:cs typeface="#9Slide03 Arima Madurai ExtraBo" pitchFamily="2" charset="0"/>
                            </a:rPr>
                          </m:ctrlPr>
                        </m:sSubPr>
                        <m:e>
                          <m:r>
                            <a:rPr lang="en-US" sz="2800" b="1" i="0" smtClean="0">
                              <a:solidFill>
                                <a:srgbClr val="663300"/>
                              </a:solidFill>
                              <a:latin typeface="Cambria Math"/>
                              <a:cs typeface="#9Slide03 Arima Madurai ExtraBo" pitchFamily="2" charset="0"/>
                            </a:rPr>
                            <m:t>𝐒</m:t>
                          </m:r>
                        </m:e>
                        <m:sub>
                          <m:r>
                            <a:rPr lang="en-US" sz="2800" b="1" i="0" smtClean="0">
                              <a:solidFill>
                                <a:srgbClr val="663300"/>
                              </a:solidFill>
                              <a:latin typeface="Cambria Math"/>
                              <a:cs typeface="#9Slide03 Arima Madurai ExtraBo" pitchFamily="2" charset="0"/>
                            </a:rPr>
                            <m:t>𝐭𝐩</m:t>
                          </m:r>
                        </m:sub>
                      </m:sSub>
                    </m:oMath>
                  </a14:m>
                  <a:r>
                    <a:rPr lang="en-US" sz="2800" b="1" dirty="0">
                      <a:solidFill>
                        <a:srgbClr val="663300"/>
                      </a:solidFill>
                      <a:latin typeface="#9Slide03 Arima Madurai ExtraBo" pitchFamily="2" charset="0"/>
                      <a:cs typeface="#9Slide03 Arima Madurai ExtraBo" pitchFamily="2" charset="0"/>
                    </a:rPr>
                    <a:t> khối </a:t>
                  </a:r>
                  <a:r>
                    <a:rPr lang="en-US" sz="2800" b="1" dirty="0" err="1">
                      <a:solidFill>
                        <a:srgbClr val="663300"/>
                      </a:solidFill>
                      <a:latin typeface="#9Slide03 Arima Madurai ExtraBo" pitchFamily="2" charset="0"/>
                      <a:cs typeface="#9Slide03 Arima Madurai ExtraBo" pitchFamily="2" charset="0"/>
                    </a:rPr>
                    <a:t>nhựa</a:t>
                  </a:r>
                  <a:endParaRPr lang="en-US" sz="2800" b="1" dirty="0">
                    <a:solidFill>
                      <a:srgbClr val="663300"/>
                    </a:solidFill>
                    <a:latin typeface="#9Slide03 Arima Madurai ExtraBo" pitchFamily="2" charset="0"/>
                    <a:cs typeface="#9Slide03 Arima Madurai ExtraBo" pitchFamily="2" charset="0"/>
                  </a:endParaRPr>
                </a:p>
                <a:p>
                  <a:pPr algn="ct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và</a:t>
                  </a:r>
                  <a:r>
                    <a:rPr lang="en-US" sz="2800" b="1" dirty="0">
                      <a:solidFill>
                        <a:srgbClr val="663300"/>
                      </a:solidFill>
                      <a:latin typeface="#9Slide03 Arima Madurai ExtraBo" pitchFamily="2" charset="0"/>
                      <a:cs typeface="#9Slide03 Arima Madurai ExtraBo" pitchFamily="2" charset="0"/>
                    </a:rPr>
                    <a:t> </a:t>
                  </a:r>
                  <a14:m>
                    <m:oMath xmlns:m="http://schemas.openxmlformats.org/officeDocument/2006/math">
                      <m:sSub>
                        <m:sSubPr>
                          <m:ctrlPr>
                            <a:rPr lang="en-US" sz="2800" b="1" i="1">
                              <a:solidFill>
                                <a:srgbClr val="663300"/>
                              </a:solidFill>
                              <a:latin typeface="Cambria Math" panose="02040503050406030204" pitchFamily="18" charset="0"/>
                              <a:cs typeface="#9Slide03 Arima Madurai ExtraBo" pitchFamily="2" charset="0"/>
                            </a:rPr>
                          </m:ctrlPr>
                        </m:sSubPr>
                        <m:e>
                          <m:r>
                            <a:rPr lang="en-US" sz="2800" b="1">
                              <a:solidFill>
                                <a:srgbClr val="663300"/>
                              </a:solidFill>
                              <a:latin typeface="Cambria Math"/>
                              <a:cs typeface="#9Slide03 Arima Madurai ExtraBo" pitchFamily="2" charset="0"/>
                            </a:rPr>
                            <m:t>𝐒</m:t>
                          </m:r>
                        </m:e>
                        <m:sub>
                          <m:r>
                            <a:rPr lang="en-US" sz="2800" b="1">
                              <a:solidFill>
                                <a:srgbClr val="663300"/>
                              </a:solidFill>
                              <a:latin typeface="Cambria Math"/>
                              <a:cs typeface="#9Slide03 Arima Madurai ExtraBo" pitchFamily="2" charset="0"/>
                            </a:rPr>
                            <m:t>𝐭𝐩</m:t>
                          </m:r>
                        </m:sub>
                      </m:sSub>
                      <m:r>
                        <a:rPr lang="en-US" sz="2800" b="1" i="1">
                          <a:solidFill>
                            <a:srgbClr val="663300"/>
                          </a:solidFill>
                          <a:latin typeface="Cambria Math"/>
                          <a:cs typeface="#9Slide03 Arima Madurai ExtraBo" pitchFamily="2" charset="0"/>
                        </a:rPr>
                        <m:t> </m:t>
                      </m:r>
                    </m:oMath>
                  </a14:m>
                  <a:r>
                    <a:rPr lang="en-US" sz="2800" b="1" dirty="0" err="1">
                      <a:solidFill>
                        <a:srgbClr val="663300"/>
                      </a:solidFill>
                      <a:latin typeface="#9Slide03 Arima Madurai ExtraBo" pitchFamily="2" charset="0"/>
                      <a:cs typeface="#9Slide03 Arima Madurai ExtraBo" pitchFamily="2" charset="0"/>
                    </a:rPr>
                    <a:t>khối</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gỗ</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bạn</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làm</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thế</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nào</a:t>
                  </a:r>
                  <a:r>
                    <a:rPr lang="en-US" sz="2800" b="1" dirty="0">
                      <a:solidFill>
                        <a:srgbClr val="663300"/>
                      </a:solidFill>
                      <a:latin typeface="#9Slide03 Arima Madurai ExtraBo" pitchFamily="2" charset="0"/>
                      <a:cs typeface="#9Slide03 Arima Madurai ExtraBo" pitchFamily="2" charset="0"/>
                    </a:rPr>
                    <a:t>?</a:t>
                  </a:r>
                </a:p>
              </p:txBody>
            </p:sp>
          </mc:Choice>
          <mc:Fallback xmlns="">
            <p:sp>
              <p:nvSpPr>
                <p:cNvPr id="14" name="Rounded Rectangle 13"/>
                <p:cNvSpPr>
                  <a:spLocks noRot="1" noChangeAspect="1" noMove="1" noResize="1" noEditPoints="1" noAdjustHandles="1" noChangeArrowheads="1" noChangeShapeType="1" noTextEdit="1"/>
                </p:cNvSpPr>
                <p:nvPr/>
              </p:nvSpPr>
              <p:spPr>
                <a:xfrm>
                  <a:off x="1275907" y="3624788"/>
                  <a:ext cx="6629399" cy="990156"/>
                </a:xfrm>
                <a:prstGeom prst="roundRect">
                  <a:avLst/>
                </a:prstGeom>
                <a:blipFill rotWithShape="1">
                  <a:blip r:embed="rId8"/>
                  <a:stretch>
                    <a:fillRect b="-14205"/>
                  </a:stretch>
                </a:blipFill>
                <a:ln w="76200">
                  <a:solidFill>
                    <a:srgbClr val="663300"/>
                  </a:solidFill>
                </a:ln>
              </p:spPr>
              <p:txBody>
                <a:bodyPr/>
                <a:lstStyle/>
                <a:p>
                  <a:r>
                    <a:rPr lang="en-US">
                      <a:noFill/>
                    </a:rPr>
                    <a:t> </a:t>
                  </a:r>
                </a:p>
              </p:txBody>
            </p:sp>
          </mc:Fallback>
        </mc:AlternateContent>
      </p:grpSp>
      <p:sp>
        <p:nvSpPr>
          <p:cNvPr id="2" name="AutoShape 2" descr="55+ ảnh nền điện thoại cute dành cho fan của We Bare Bears - BlogAnCho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55+ ảnh nền điện thoại cute dành cho fan của We Bare Bears - BlogAnCho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eft Brace 14"/>
          <p:cNvSpPr/>
          <p:nvPr/>
        </p:nvSpPr>
        <p:spPr>
          <a:xfrm>
            <a:off x="1333500" y="2495550"/>
            <a:ext cx="533400" cy="1493716"/>
          </a:xfrm>
          <a:prstGeom prst="leftBrace">
            <a:avLst/>
          </a:prstGeom>
          <a:ln w="38100">
            <a:solidFill>
              <a:srgbClr val="2FB79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386883" y="2952751"/>
            <a:ext cx="973343" cy="523220"/>
          </a:xfrm>
          <a:prstGeom prst="rect">
            <a:avLst/>
          </a:prstGeom>
          <a:noFill/>
        </p:spPr>
        <p:txBody>
          <a:bodyPr wrap="none" rtlCol="0">
            <a:spAutoFit/>
          </a:bodyPr>
          <a:lstStyle/>
          <a:p>
            <a:r>
              <a:rPr lang="en-US" sz="2800" dirty="0">
                <a:latin typeface="#9Slide03 Ample" pitchFamily="2" charset="0"/>
              </a:rPr>
              <a:t>10cm</a:t>
            </a:r>
          </a:p>
        </p:txBody>
      </p:sp>
      <p:sp>
        <p:nvSpPr>
          <p:cNvPr id="22" name="Left Brace 21"/>
          <p:cNvSpPr/>
          <p:nvPr/>
        </p:nvSpPr>
        <p:spPr>
          <a:xfrm rot="10800000">
            <a:off x="6324600" y="2861408"/>
            <a:ext cx="457200" cy="746858"/>
          </a:xfrm>
          <a:prstGeom prst="leftBrace">
            <a:avLst/>
          </a:prstGeom>
          <a:ln w="38100">
            <a:solidFill>
              <a:srgbClr val="2FB79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6858000" y="2952750"/>
            <a:ext cx="782587" cy="523220"/>
          </a:xfrm>
          <a:prstGeom prst="rect">
            <a:avLst/>
          </a:prstGeom>
          <a:noFill/>
        </p:spPr>
        <p:txBody>
          <a:bodyPr wrap="none" rtlCol="0">
            <a:spAutoFit/>
          </a:bodyPr>
          <a:lstStyle/>
          <a:p>
            <a:r>
              <a:rPr lang="en-US" sz="2800" dirty="0">
                <a:latin typeface="#9Slide03 Ample" pitchFamily="2" charset="0"/>
              </a:rPr>
              <a:t>?cm</a:t>
            </a:r>
          </a:p>
        </p:txBody>
      </p:sp>
      <mc:AlternateContent xmlns:mc="http://schemas.openxmlformats.org/markup-compatibility/2006" xmlns:a14="http://schemas.microsoft.com/office/drawing/2010/main">
        <mc:Choice Requires="a14">
          <p:sp>
            <p:nvSpPr>
              <p:cNvPr id="19" name="Rounded Rectangle 18"/>
              <p:cNvSpPr/>
              <p:nvPr/>
            </p:nvSpPr>
            <p:spPr>
              <a:xfrm>
                <a:off x="4924613" y="1621163"/>
                <a:ext cx="3705667" cy="621589"/>
              </a:xfrm>
              <a:prstGeom prst="roundRect">
                <a:avLst/>
              </a:prstGeom>
              <a:solidFill>
                <a:schemeClr val="bg1"/>
              </a:solidFill>
              <a:ln w="38100">
                <a:solidFill>
                  <a:srgbClr val="7030A0"/>
                </a:solidFill>
                <a:prstDash val="dash"/>
              </a:ln>
            </p:spPr>
            <p:txBody>
              <a:bodyPr wrap="none">
                <a:spAutoFit/>
              </a:bodyPr>
              <a:lstStyle/>
              <a:p>
                <a:r>
                  <a:rPr lang="en-US" sz="2800" b="1" dirty="0" err="1">
                    <a:solidFill>
                      <a:srgbClr val="FF9933"/>
                    </a:solidFill>
                  </a:rPr>
                  <a:t>Gợi</a:t>
                </a:r>
                <a:r>
                  <a:rPr lang="en-US" sz="2800" b="1" dirty="0">
                    <a:solidFill>
                      <a:srgbClr val="FF9933"/>
                    </a:solidFill>
                  </a:rPr>
                  <a:t> ý: </a:t>
                </a:r>
                <a14:m>
                  <m:oMath xmlns:m="http://schemas.openxmlformats.org/officeDocument/2006/math">
                    <m:sSub>
                      <m:sSubPr>
                        <m:ctrlPr>
                          <a:rPr lang="en-US" sz="2800" b="1" i="1" smtClean="0">
                            <a:solidFill>
                              <a:srgbClr val="663300"/>
                            </a:solidFill>
                            <a:latin typeface="Cambria Math" panose="02040503050406030204" pitchFamily="18" charset="0"/>
                          </a:rPr>
                        </m:ctrlPr>
                      </m:sSubPr>
                      <m:e>
                        <m:r>
                          <a:rPr lang="en-US" sz="2800" b="1" i="0">
                            <a:solidFill>
                              <a:srgbClr val="663300"/>
                            </a:solidFill>
                            <a:latin typeface="Cambria Math"/>
                          </a:rPr>
                          <m:t>𝐒</m:t>
                        </m:r>
                      </m:e>
                      <m:sub>
                        <m:r>
                          <a:rPr lang="en-US" sz="2800" b="1" i="0">
                            <a:solidFill>
                              <a:srgbClr val="663300"/>
                            </a:solidFill>
                            <a:latin typeface="Cambria Math"/>
                          </a:rPr>
                          <m:t>𝐭𝐩</m:t>
                        </m:r>
                      </m:sub>
                    </m:sSub>
                  </m:oMath>
                </a14:m>
                <a:r>
                  <a:rPr lang="en-US" sz="2800" b="1" dirty="0">
                    <a:solidFill>
                      <a:srgbClr val="663300"/>
                    </a:solidFill>
                  </a:rPr>
                  <a:t> </a:t>
                </a:r>
                <a:r>
                  <a:rPr lang="en-US" sz="2800" b="1" dirty="0" err="1">
                    <a:solidFill>
                      <a:srgbClr val="663300"/>
                    </a:solidFill>
                  </a:rPr>
                  <a:t>nhựa</a:t>
                </a:r>
                <a:r>
                  <a:rPr lang="en-US" sz="2800" b="1" dirty="0">
                    <a:solidFill>
                      <a:srgbClr val="663300"/>
                    </a:solidFill>
                  </a:rPr>
                  <a:t> : </a:t>
                </a:r>
                <a14:m>
                  <m:oMath xmlns:m="http://schemas.openxmlformats.org/officeDocument/2006/math">
                    <m:sSub>
                      <m:sSubPr>
                        <m:ctrlPr>
                          <a:rPr lang="en-US" sz="2800" b="1" i="1">
                            <a:solidFill>
                              <a:srgbClr val="663300"/>
                            </a:solidFill>
                            <a:latin typeface="Cambria Math" panose="02040503050406030204" pitchFamily="18" charset="0"/>
                          </a:rPr>
                        </m:ctrlPr>
                      </m:sSubPr>
                      <m:e>
                        <m:r>
                          <a:rPr lang="en-US" sz="2800" b="1" i="0">
                            <a:solidFill>
                              <a:srgbClr val="663300"/>
                            </a:solidFill>
                            <a:latin typeface="Cambria Math"/>
                          </a:rPr>
                          <m:t>𝐒</m:t>
                        </m:r>
                      </m:e>
                      <m:sub>
                        <m:r>
                          <a:rPr lang="en-US" sz="2800" b="1" i="0">
                            <a:solidFill>
                              <a:srgbClr val="663300"/>
                            </a:solidFill>
                            <a:latin typeface="Cambria Math"/>
                          </a:rPr>
                          <m:t>𝐭𝐩</m:t>
                        </m:r>
                      </m:sub>
                    </m:sSub>
                  </m:oMath>
                </a14:m>
                <a:r>
                  <a:rPr lang="en-US" sz="2800" b="1" dirty="0">
                    <a:solidFill>
                      <a:srgbClr val="663300"/>
                    </a:solidFill>
                  </a:rPr>
                  <a:t> gỗ</a:t>
                </a:r>
              </a:p>
            </p:txBody>
          </p:sp>
        </mc:Choice>
        <mc:Fallback xmlns="">
          <p:sp>
            <p:nvSpPr>
              <p:cNvPr id="19" name="Rounded Rectangle 18"/>
              <p:cNvSpPr>
                <a:spLocks noRot="1" noChangeAspect="1" noMove="1" noResize="1" noEditPoints="1" noAdjustHandles="1" noChangeArrowheads="1" noChangeShapeType="1" noTextEdit="1"/>
              </p:cNvSpPr>
              <p:nvPr/>
            </p:nvSpPr>
            <p:spPr>
              <a:xfrm>
                <a:off x="4924613" y="1621163"/>
                <a:ext cx="3705667" cy="621589"/>
              </a:xfrm>
              <a:prstGeom prst="roundRect">
                <a:avLst/>
              </a:prstGeom>
              <a:blipFill rotWithShape="1">
                <a:blip r:embed="rId9"/>
                <a:stretch>
                  <a:fillRect l="-2117" t="-926" r="-1466" b="-12963"/>
                </a:stretch>
              </a:blipFill>
              <a:ln w="38100">
                <a:solidFill>
                  <a:srgbClr val="7030A0"/>
                </a:solidFill>
                <a:prstDash val="dash"/>
              </a:ln>
            </p:spPr>
            <p:txBody>
              <a:bodyPr/>
              <a:lstStyle/>
              <a:p>
                <a:r>
                  <a:rPr lang="en-US">
                    <a:noFill/>
                  </a:rPr>
                  <a:t> </a:t>
                </a:r>
              </a:p>
            </p:txBody>
          </p:sp>
        </mc:Fallback>
      </mc:AlternateContent>
    </p:spTree>
    <p:extLst>
      <p:ext uri="{BB962C8B-B14F-4D97-AF65-F5344CB8AC3E}">
        <p14:creationId xmlns:p14="http://schemas.microsoft.com/office/powerpoint/2010/main" val="2059693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102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249"/>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249"/>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1+#ppt_w/2"/>
                                          </p:val>
                                        </p:tav>
                                        <p:tav tm="100000">
                                          <p:val>
                                            <p:strVal val="#ppt_x"/>
                                          </p:val>
                                        </p:tav>
                                      </p:tavLst>
                                    </p:anim>
                                    <p:anim calcmode="lin" valueType="num">
                                      <p:cBhvr additive="base">
                                        <p:cTn id="57" dur="500" fill="hold"/>
                                        <p:tgtEl>
                                          <p:spTgt spid="19"/>
                                        </p:tgtEl>
                                        <p:attrNameLst>
                                          <p:attrName>ppt_y</p:attrName>
                                        </p:attrNameLst>
                                      </p:cBhvr>
                                      <p:tavLst>
                                        <p:tav tm="0">
                                          <p:val>
                                            <p:strVal val="#ppt_y"/>
                                          </p:val>
                                        </p:tav>
                                        <p:tav tm="100000">
                                          <p:val>
                                            <p:strVal val="#ppt_y"/>
                                          </p:val>
                                        </p:tav>
                                      </p:tavLst>
                                    </p:anim>
                                  </p:childTnLst>
                                </p:cTn>
                              </p:par>
                              <p:par>
                                <p:cTn id="58" presetID="10" presetClass="exit" presetSubtype="0" fill="hold"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5" grpId="0" animBg="1"/>
      <p:bldP spid="16" grpId="0"/>
      <p:bldP spid="22" grpId="0" animBg="1"/>
      <p:bldP spid="23"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矩形 24">
            <a:extLst>
              <a:ext uri="{FF2B5EF4-FFF2-40B4-BE49-F238E27FC236}">
                <a16:creationId xmlns:a16="http://schemas.microsoft.com/office/drawing/2014/main"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mc:AlternateContent xmlns:mc="http://schemas.openxmlformats.org/markup-compatibility/2006" xmlns:a14="http://schemas.microsoft.com/office/drawing/2010/main">
        <mc:Choice Requires="a14">
          <p:sp>
            <p:nvSpPr>
              <p:cNvPr id="3" name="TextBox 2"/>
              <p:cNvSpPr txBox="1"/>
              <p:nvPr/>
            </p:nvSpPr>
            <p:spPr>
              <a:xfrm>
                <a:off x="381000" y="514350"/>
                <a:ext cx="8610600" cy="440120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sz="2800" i="0" smtClean="0">
                          <a:effectLst>
                            <a:outerShdw blurRad="38100" dist="38100" dir="2700000" algn="tl">
                              <a:srgbClr val="000000">
                                <a:alpha val="43137"/>
                              </a:srgbClr>
                            </a:outerShdw>
                          </a:effectLst>
                          <a:latin typeface="Cambria Math"/>
                        </a:rPr>
                        <m:t>Di</m:t>
                      </m:r>
                      <m:r>
                        <a:rPr lang="en-US" sz="2800" i="0" smtClean="0">
                          <a:effectLst>
                            <a:outerShdw blurRad="38100" dist="38100" dir="2700000" algn="tl">
                              <a:srgbClr val="000000">
                                <a:alpha val="43137"/>
                              </a:srgbClr>
                            </a:outerShdw>
                          </a:effectLst>
                          <a:latin typeface="Cambria Math"/>
                        </a:rPr>
                        <m:t>ệ</m:t>
                      </m:r>
                      <m:r>
                        <m:rPr>
                          <m:sty m:val="p"/>
                        </m:rPr>
                        <a:rPr lang="en-US" sz="2800" i="0" smtClean="0">
                          <a:effectLst>
                            <a:outerShdw blurRad="38100" dist="38100" dir="2700000" algn="tl">
                              <a:srgbClr val="000000">
                                <a:alpha val="43137"/>
                              </a:srgbClr>
                            </a:outerShdw>
                          </a:effectLst>
                          <a:latin typeface="Cambria Math"/>
                        </a:rPr>
                        <m:t>n</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t</m:t>
                      </m:r>
                      <m:r>
                        <a:rPr lang="en-US" sz="2800" i="0" smtClean="0">
                          <a:effectLst>
                            <a:outerShdw blurRad="38100" dist="38100" dir="2700000" algn="tl">
                              <a:srgbClr val="000000">
                                <a:alpha val="43137"/>
                              </a:srgbClr>
                            </a:outerShdw>
                          </a:effectLst>
                          <a:latin typeface="Cambria Math"/>
                        </a:rPr>
                        <m:t>í</m:t>
                      </m:r>
                      <m:r>
                        <m:rPr>
                          <m:sty m:val="p"/>
                        </m:rPr>
                        <a:rPr lang="en-US" sz="2800" i="0" smtClean="0">
                          <a:effectLst>
                            <a:outerShdw blurRad="38100" dist="38100" dir="2700000" algn="tl">
                              <a:srgbClr val="000000">
                                <a:alpha val="43137"/>
                              </a:srgbClr>
                            </a:outerShdw>
                          </a:effectLst>
                          <a:latin typeface="Cambria Math"/>
                        </a:rPr>
                        <m:t>ch</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to</m:t>
                      </m:r>
                      <m:r>
                        <a:rPr lang="en-US" sz="2800" i="0" smtClean="0">
                          <a:effectLst>
                            <a:outerShdw blurRad="38100" dist="38100" dir="2700000" algn="tl">
                              <a:srgbClr val="000000">
                                <a:alpha val="43137"/>
                              </a:srgbClr>
                            </a:outerShdw>
                          </a:effectLst>
                          <a:latin typeface="Cambria Math"/>
                        </a:rPr>
                        <m:t>à</m:t>
                      </m:r>
                      <m:r>
                        <m:rPr>
                          <m:sty m:val="p"/>
                        </m:rPr>
                        <a:rPr lang="en-US" sz="2800" i="0" smtClean="0">
                          <a:effectLst>
                            <a:outerShdw blurRad="38100" dist="38100" dir="2700000" algn="tl">
                              <a:srgbClr val="000000">
                                <a:alpha val="43137"/>
                              </a:srgbClr>
                            </a:outerShdw>
                          </a:effectLst>
                          <a:latin typeface="Cambria Math"/>
                        </a:rPr>
                        <m:t>n</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ph</m:t>
                      </m:r>
                      <m:r>
                        <a:rPr lang="en-US" sz="2800" i="0" smtClean="0">
                          <a:effectLst>
                            <a:outerShdw blurRad="38100" dist="38100" dir="2700000" algn="tl">
                              <a:srgbClr val="000000">
                                <a:alpha val="43137"/>
                              </a:srgbClr>
                            </a:outerShdw>
                          </a:effectLst>
                          <a:latin typeface="Cambria Math"/>
                        </a:rPr>
                        <m:t>ầ</m:t>
                      </m:r>
                      <m:r>
                        <m:rPr>
                          <m:sty m:val="p"/>
                        </m:rPr>
                        <a:rPr lang="en-US" sz="2800" i="0" smtClean="0">
                          <a:effectLst>
                            <a:outerShdw blurRad="38100" dist="38100" dir="2700000" algn="tl">
                              <a:srgbClr val="000000">
                                <a:alpha val="43137"/>
                              </a:srgbClr>
                            </a:outerShdw>
                          </a:effectLst>
                          <a:latin typeface="Cambria Math"/>
                        </a:rPr>
                        <m:t>n</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c</m:t>
                      </m:r>
                      <m:r>
                        <a:rPr lang="en-US" sz="2800" i="0" smtClean="0">
                          <a:effectLst>
                            <a:outerShdw blurRad="38100" dist="38100" dir="2700000" algn="tl">
                              <a:srgbClr val="000000">
                                <a:alpha val="43137"/>
                              </a:srgbClr>
                            </a:outerShdw>
                          </a:effectLst>
                          <a:latin typeface="Cambria Math"/>
                        </a:rPr>
                        <m:t>ủ</m:t>
                      </m:r>
                      <m:r>
                        <m:rPr>
                          <m:sty m:val="p"/>
                        </m:rPr>
                        <a:rPr lang="en-US" sz="2800" i="0" smtClean="0">
                          <a:effectLst>
                            <a:outerShdw blurRad="38100" dist="38100" dir="2700000" algn="tl">
                              <a:srgbClr val="000000">
                                <a:alpha val="43137"/>
                              </a:srgbClr>
                            </a:outerShdw>
                          </a:effectLst>
                          <a:latin typeface="Cambria Math"/>
                        </a:rPr>
                        <m:t>a</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kh</m:t>
                      </m:r>
                      <m:r>
                        <a:rPr lang="en-US" sz="2800" i="0" smtClean="0">
                          <a:effectLst>
                            <a:outerShdw blurRad="38100" dist="38100" dir="2700000" algn="tl">
                              <a:srgbClr val="000000">
                                <a:alpha val="43137"/>
                              </a:srgbClr>
                            </a:outerShdw>
                          </a:effectLst>
                          <a:latin typeface="Cambria Math"/>
                        </a:rPr>
                        <m:t>ố</m:t>
                      </m:r>
                      <m:r>
                        <m:rPr>
                          <m:sty m:val="p"/>
                        </m:rPr>
                        <a:rPr lang="en-US" sz="2800" i="0" smtClean="0">
                          <a:effectLst>
                            <a:outerShdw blurRad="38100" dist="38100" dir="2700000" algn="tl">
                              <a:srgbClr val="000000">
                                <a:alpha val="43137"/>
                              </a:srgbClr>
                            </a:outerShdw>
                          </a:effectLst>
                          <a:latin typeface="Cambria Math"/>
                        </a:rPr>
                        <m:t>i</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nh</m:t>
                      </m:r>
                      <m:r>
                        <a:rPr lang="en-US" sz="2800" i="0" smtClean="0">
                          <a:effectLst>
                            <a:outerShdw blurRad="38100" dist="38100" dir="2700000" algn="tl">
                              <a:srgbClr val="000000">
                                <a:alpha val="43137"/>
                              </a:srgbClr>
                            </a:outerShdw>
                          </a:effectLst>
                          <a:latin typeface="Cambria Math"/>
                        </a:rPr>
                        <m:t>ự</m:t>
                      </m:r>
                      <m:r>
                        <m:rPr>
                          <m:sty m:val="p"/>
                        </m:rPr>
                        <a:rPr lang="en-US" sz="2800" i="0" smtClean="0">
                          <a:effectLst>
                            <a:outerShdw blurRad="38100" dist="38100" dir="2700000" algn="tl">
                              <a:srgbClr val="000000">
                                <a:alpha val="43137"/>
                              </a:srgbClr>
                            </a:outerShdw>
                          </a:effectLst>
                          <a:latin typeface="Cambria Math"/>
                        </a:rPr>
                        <m:t>a</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l</m:t>
                      </m:r>
                      <m:r>
                        <a:rPr lang="en-US" sz="2800" i="0" smtClean="0">
                          <a:effectLst>
                            <a:outerShdw blurRad="38100" dist="38100" dir="2700000" algn="tl">
                              <a:srgbClr val="000000">
                                <a:alpha val="43137"/>
                              </a:srgbClr>
                            </a:outerShdw>
                          </a:effectLst>
                          <a:latin typeface="Cambria Math"/>
                        </a:rPr>
                        <m:t>à:</m:t>
                      </m:r>
                    </m:oMath>
                  </m:oMathPara>
                </a14:m>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	</a:t>
                </a:r>
                <a14:m>
                  <m:oMath xmlns:m="http://schemas.openxmlformats.org/officeDocument/2006/math">
                    <m:r>
                      <a:rPr lang="en-US" sz="2800" i="0">
                        <a:effectLst>
                          <a:outerShdw blurRad="38100" dist="38100" dir="2700000" algn="tl">
                            <a:srgbClr val="000000">
                              <a:alpha val="43137"/>
                            </a:srgbClr>
                          </a:outerShdw>
                        </a:effectLst>
                        <a:latin typeface="Cambria Math"/>
                      </a:rPr>
                      <m:t>10 ×10×6=600 </m:t>
                    </m:r>
                    <m:d>
                      <m:dPr>
                        <m:ctrlPr>
                          <a:rPr lang="en-US" sz="2800" i="1">
                            <a:effectLst>
                              <a:outerShdw blurRad="38100" dist="38100" dir="2700000" algn="tl">
                                <a:srgbClr val="000000">
                                  <a:alpha val="43137"/>
                                </a:srgbClr>
                              </a:outerShdw>
                            </a:effectLst>
                            <a:latin typeface="Cambria Math" panose="02040503050406030204" pitchFamily="18" charset="0"/>
                          </a:rPr>
                        </m:ctrlPr>
                      </m:dPr>
                      <m:e>
                        <m:sSup>
                          <m:sSupPr>
                            <m:ctrlPr>
                              <a:rPr lang="en-US" sz="2800" i="1">
                                <a:effectLst>
                                  <a:outerShdw blurRad="38100" dist="38100" dir="2700000" algn="tl">
                                    <a:srgbClr val="000000">
                                      <a:alpha val="43137"/>
                                    </a:srgbClr>
                                  </a:outerShdw>
                                </a:effectLst>
                                <a:latin typeface="Cambria Math" panose="02040503050406030204" pitchFamily="18" charset="0"/>
                              </a:rPr>
                            </m:ctrlPr>
                          </m:sSupPr>
                          <m:e>
                            <m:r>
                              <m:rPr>
                                <m:sty m:val="p"/>
                              </m:rPr>
                              <a:rPr lang="en-US" sz="2800" i="0">
                                <a:effectLst>
                                  <a:outerShdw blurRad="38100" dist="38100" dir="2700000" algn="tl">
                                    <a:srgbClr val="000000">
                                      <a:alpha val="43137"/>
                                    </a:srgbClr>
                                  </a:outerShdw>
                                </a:effectLst>
                                <a:latin typeface="Cambria Math"/>
                              </a:rPr>
                              <m:t>m</m:t>
                            </m:r>
                          </m:e>
                          <m:sup>
                            <m:r>
                              <a:rPr lang="en-US" sz="2800" i="0">
                                <a:effectLst>
                                  <a:outerShdw blurRad="38100" dist="38100" dir="2700000" algn="tl">
                                    <a:srgbClr val="000000">
                                      <a:alpha val="43137"/>
                                    </a:srgbClr>
                                  </a:outerShdw>
                                </a:effectLst>
                                <a:latin typeface="Cambria Math"/>
                              </a:rPr>
                              <m:t>2</m:t>
                            </m:r>
                          </m:sup>
                        </m:sSup>
                      </m:e>
                    </m:d>
                  </m:oMath>
                </a14:m>
                <a:endParaRPr lang="en-US" sz="2800" dirty="0">
                  <a:effectLst>
                    <a:outerShdw blurRad="38100" dist="38100" dir="2700000" algn="tl">
                      <a:srgbClr val="000000">
                        <a:alpha val="43137"/>
                      </a:srgbClr>
                    </a:outerShdw>
                  </a:effectLst>
                </a:endParaRPr>
              </a:p>
              <a:p>
                <a:pPr/>
                <a14:m>
                  <m:oMathPara xmlns:m="http://schemas.openxmlformats.org/officeDocument/2006/math">
                    <m:oMathParaPr>
                      <m:jc m:val="left"/>
                    </m:oMathParaPr>
                    <m:oMath xmlns:m="http://schemas.openxmlformats.org/officeDocument/2006/math">
                      <m:r>
                        <m:rPr>
                          <m:sty m:val="p"/>
                        </m:rPr>
                        <a:rPr lang="en-US" sz="2800" i="0">
                          <a:effectLst>
                            <a:outerShdw blurRad="38100" dist="38100" dir="2700000" algn="tl">
                              <a:srgbClr val="000000">
                                <a:alpha val="43137"/>
                              </a:srgbClr>
                            </a:outerShdw>
                          </a:effectLst>
                          <a:latin typeface="Cambria Math"/>
                        </a:rPr>
                        <m:t>C</m:t>
                      </m:r>
                      <m:r>
                        <a:rPr lang="en-US" sz="2800" i="0">
                          <a:effectLst>
                            <a:outerShdw blurRad="38100" dist="38100" dir="2700000" algn="tl">
                              <a:srgbClr val="000000">
                                <a:alpha val="43137"/>
                              </a:srgbClr>
                            </a:outerShdw>
                          </a:effectLst>
                          <a:latin typeface="Cambria Math"/>
                        </a:rPr>
                        <m:t>ạ</m:t>
                      </m:r>
                      <m:r>
                        <m:rPr>
                          <m:sty m:val="p"/>
                        </m:rPr>
                        <a:rPr lang="en-US" sz="2800" i="0">
                          <a:effectLst>
                            <a:outerShdw blurRad="38100" dist="38100" dir="2700000" algn="tl">
                              <a:srgbClr val="000000">
                                <a:alpha val="43137"/>
                              </a:srgbClr>
                            </a:outerShdw>
                          </a:effectLst>
                          <a:latin typeface="Cambria Math"/>
                        </a:rPr>
                        <m:t>nh</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c</m:t>
                      </m:r>
                      <m:r>
                        <a:rPr lang="en-US" sz="2800" i="0">
                          <a:effectLst>
                            <a:outerShdw blurRad="38100" dist="38100" dir="2700000" algn="tl">
                              <a:srgbClr val="000000">
                                <a:alpha val="43137"/>
                              </a:srgbClr>
                            </a:outerShdw>
                          </a:effectLst>
                          <a:latin typeface="Cambria Math"/>
                        </a:rPr>
                        <m:t>ủ</m:t>
                      </m:r>
                      <m:r>
                        <m:rPr>
                          <m:sty m:val="p"/>
                        </m:rPr>
                        <a:rPr lang="en-US" sz="2800" i="0">
                          <a:effectLst>
                            <a:outerShdw blurRad="38100" dist="38100" dir="2700000" algn="tl">
                              <a:srgbClr val="000000">
                                <a:alpha val="43137"/>
                              </a:srgbClr>
                            </a:outerShdw>
                          </a:effectLst>
                          <a:latin typeface="Cambria Math"/>
                        </a:rPr>
                        <m:t>a</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kh</m:t>
                      </m:r>
                      <m:r>
                        <a:rPr lang="en-US" sz="2800" i="0">
                          <a:effectLst>
                            <a:outerShdw blurRad="38100" dist="38100" dir="2700000" algn="tl">
                              <a:srgbClr val="000000">
                                <a:alpha val="43137"/>
                              </a:srgbClr>
                            </a:outerShdw>
                          </a:effectLst>
                          <a:latin typeface="Cambria Math"/>
                        </a:rPr>
                        <m:t>ố</m:t>
                      </m:r>
                      <m:r>
                        <m:rPr>
                          <m:sty m:val="p"/>
                        </m:rPr>
                        <a:rPr lang="en-US" sz="2800" i="0">
                          <a:effectLst>
                            <a:outerShdw blurRad="38100" dist="38100" dir="2700000" algn="tl">
                              <a:srgbClr val="000000">
                                <a:alpha val="43137"/>
                              </a:srgbClr>
                            </a:outerShdw>
                          </a:effectLst>
                          <a:latin typeface="Cambria Math"/>
                        </a:rPr>
                        <m:t>i</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g</m:t>
                      </m:r>
                      <m:r>
                        <a:rPr lang="en-US" sz="2800" i="0">
                          <a:effectLst>
                            <a:outerShdw blurRad="38100" dist="38100" dir="2700000" algn="tl">
                              <a:srgbClr val="000000">
                                <a:alpha val="43137"/>
                              </a:srgbClr>
                            </a:outerShdw>
                          </a:effectLst>
                          <a:latin typeface="Cambria Math"/>
                        </a:rPr>
                        <m:t>ỗ </m:t>
                      </m:r>
                      <m:r>
                        <m:rPr>
                          <m:sty m:val="p"/>
                        </m:rPr>
                        <a:rPr lang="en-US" sz="2800" i="0">
                          <a:effectLst>
                            <a:outerShdw blurRad="38100" dist="38100" dir="2700000" algn="tl">
                              <a:srgbClr val="000000">
                                <a:alpha val="43137"/>
                              </a:srgbClr>
                            </a:outerShdw>
                          </a:effectLst>
                          <a:latin typeface="Cambria Math"/>
                        </a:rPr>
                        <m:t>l</m:t>
                      </m:r>
                      <m:r>
                        <a:rPr lang="en-US" sz="2800" i="0">
                          <a:effectLst>
                            <a:outerShdw blurRad="38100" dist="38100" dir="2700000" algn="tl">
                              <a:srgbClr val="000000">
                                <a:alpha val="43137"/>
                              </a:srgbClr>
                            </a:outerShdw>
                          </a:effectLst>
                          <a:latin typeface="Cambria Math"/>
                        </a:rPr>
                        <m:t>à:</m:t>
                      </m:r>
                    </m:oMath>
                  </m:oMathPara>
                </a14:m>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	</a:t>
                </a:r>
                <a14:m>
                  <m:oMath xmlns:m="http://schemas.openxmlformats.org/officeDocument/2006/math">
                    <m:r>
                      <a:rPr lang="en-US" sz="2800" i="0">
                        <a:effectLst>
                          <a:outerShdw blurRad="38100" dist="38100" dir="2700000" algn="tl">
                            <a:srgbClr val="000000">
                              <a:alpha val="43137"/>
                            </a:srgbClr>
                          </a:outerShdw>
                        </a:effectLst>
                        <a:latin typeface="Cambria Math"/>
                      </a:rPr>
                      <m:t>10÷2=5 (</m:t>
                    </m:r>
                    <m:r>
                      <m:rPr>
                        <m:sty m:val="p"/>
                      </m:rPr>
                      <a:rPr lang="en-US" sz="2800" i="0">
                        <a:effectLst>
                          <a:outerShdw blurRad="38100" dist="38100" dir="2700000" algn="tl">
                            <a:srgbClr val="000000">
                              <a:alpha val="43137"/>
                            </a:srgbClr>
                          </a:outerShdw>
                        </a:effectLst>
                        <a:latin typeface="Cambria Math"/>
                      </a:rPr>
                      <m:t>m</m:t>
                    </m:r>
                    <m:r>
                      <a:rPr lang="en-US" sz="2800" i="0">
                        <a:effectLst>
                          <a:outerShdw blurRad="38100" dist="38100" dir="2700000" algn="tl">
                            <a:srgbClr val="000000">
                              <a:alpha val="43137"/>
                            </a:srgbClr>
                          </a:outerShdw>
                        </a:effectLst>
                        <a:latin typeface="Cambria Math"/>
                      </a:rPr>
                      <m:t>)</m:t>
                    </m:r>
                  </m:oMath>
                </a14:m>
                <a:endParaRPr lang="en-US" sz="2800" dirty="0">
                  <a:effectLst>
                    <a:outerShdw blurRad="38100" dist="38100" dir="2700000" algn="tl">
                      <a:srgbClr val="000000">
                        <a:alpha val="43137"/>
                      </a:srgbClr>
                    </a:outerShdw>
                  </a:effectLst>
                </a:endParaRPr>
              </a:p>
              <a:p>
                <a:pPr/>
                <a14:m>
                  <m:oMathPara xmlns:m="http://schemas.openxmlformats.org/officeDocument/2006/math">
                    <m:oMathParaPr>
                      <m:jc m:val="left"/>
                    </m:oMathParaPr>
                    <m:oMath xmlns:m="http://schemas.openxmlformats.org/officeDocument/2006/math">
                      <m:r>
                        <m:rPr>
                          <m:sty m:val="p"/>
                        </m:rPr>
                        <a:rPr lang="en-US" sz="2800" i="0">
                          <a:effectLst>
                            <a:outerShdw blurRad="38100" dist="38100" dir="2700000" algn="tl">
                              <a:srgbClr val="000000">
                                <a:alpha val="43137"/>
                              </a:srgbClr>
                            </a:outerShdw>
                          </a:effectLst>
                          <a:latin typeface="Cambria Math"/>
                        </a:rPr>
                        <m:t>Di</m:t>
                      </m:r>
                      <m:r>
                        <a:rPr lang="en-US" sz="2800" i="0">
                          <a:effectLst>
                            <a:outerShdw blurRad="38100" dist="38100" dir="2700000" algn="tl">
                              <a:srgbClr val="000000">
                                <a:alpha val="43137"/>
                              </a:srgbClr>
                            </a:outerShdw>
                          </a:effectLst>
                          <a:latin typeface="Cambria Math"/>
                        </a:rPr>
                        <m:t>ệ</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t</m:t>
                      </m:r>
                      <m:r>
                        <a:rPr lang="en-US" sz="2800" i="0">
                          <a:effectLst>
                            <a:outerShdw blurRad="38100" dist="38100" dir="2700000" algn="tl">
                              <a:srgbClr val="000000">
                                <a:alpha val="43137"/>
                              </a:srgbClr>
                            </a:outerShdw>
                          </a:effectLst>
                          <a:latin typeface="Cambria Math"/>
                        </a:rPr>
                        <m:t>í</m:t>
                      </m:r>
                      <m:r>
                        <m:rPr>
                          <m:sty m:val="p"/>
                        </m:rPr>
                        <a:rPr lang="en-US" sz="2800" i="0">
                          <a:effectLst>
                            <a:outerShdw blurRad="38100" dist="38100" dir="2700000" algn="tl">
                              <a:srgbClr val="000000">
                                <a:alpha val="43137"/>
                              </a:srgbClr>
                            </a:outerShdw>
                          </a:effectLst>
                          <a:latin typeface="Cambria Math"/>
                        </a:rPr>
                        <m:t>ch</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to</m:t>
                      </m:r>
                      <m:r>
                        <a:rPr lang="en-US" sz="2800" i="0">
                          <a:effectLst>
                            <a:outerShdw blurRad="38100" dist="38100" dir="2700000" algn="tl">
                              <a:srgbClr val="000000">
                                <a:alpha val="43137"/>
                              </a:srgbClr>
                            </a:outerShdw>
                          </a:effectLst>
                          <a:latin typeface="Cambria Math"/>
                        </a:rPr>
                        <m:t>à</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ph</m:t>
                      </m:r>
                      <m:r>
                        <a:rPr lang="en-US" sz="2800" i="0">
                          <a:effectLst>
                            <a:outerShdw blurRad="38100" dist="38100" dir="2700000" algn="tl">
                              <a:srgbClr val="000000">
                                <a:alpha val="43137"/>
                              </a:srgbClr>
                            </a:outerShdw>
                          </a:effectLst>
                          <a:latin typeface="Cambria Math"/>
                        </a:rPr>
                        <m:t>ầ</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c</m:t>
                      </m:r>
                      <m:r>
                        <a:rPr lang="en-US" sz="2800" i="0">
                          <a:effectLst>
                            <a:outerShdw blurRad="38100" dist="38100" dir="2700000" algn="tl">
                              <a:srgbClr val="000000">
                                <a:alpha val="43137"/>
                              </a:srgbClr>
                            </a:outerShdw>
                          </a:effectLst>
                          <a:latin typeface="Cambria Math"/>
                        </a:rPr>
                        <m:t>ủ</m:t>
                      </m:r>
                      <m:r>
                        <m:rPr>
                          <m:sty m:val="p"/>
                        </m:rPr>
                        <a:rPr lang="en-US" sz="2800" i="0">
                          <a:effectLst>
                            <a:outerShdw blurRad="38100" dist="38100" dir="2700000" algn="tl">
                              <a:srgbClr val="000000">
                                <a:alpha val="43137"/>
                              </a:srgbClr>
                            </a:outerShdw>
                          </a:effectLst>
                          <a:latin typeface="Cambria Math"/>
                        </a:rPr>
                        <m:t>a</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kh</m:t>
                      </m:r>
                      <m:r>
                        <a:rPr lang="en-US" sz="2800" i="0">
                          <a:effectLst>
                            <a:outerShdw blurRad="38100" dist="38100" dir="2700000" algn="tl">
                              <a:srgbClr val="000000">
                                <a:alpha val="43137"/>
                              </a:srgbClr>
                            </a:outerShdw>
                          </a:effectLst>
                          <a:latin typeface="Cambria Math"/>
                        </a:rPr>
                        <m:t>ố</m:t>
                      </m:r>
                      <m:r>
                        <m:rPr>
                          <m:sty m:val="p"/>
                        </m:rPr>
                        <a:rPr lang="en-US" sz="2800" i="0">
                          <a:effectLst>
                            <a:outerShdw blurRad="38100" dist="38100" dir="2700000" algn="tl">
                              <a:srgbClr val="000000">
                                <a:alpha val="43137"/>
                              </a:srgbClr>
                            </a:outerShdw>
                          </a:effectLst>
                          <a:latin typeface="Cambria Math"/>
                        </a:rPr>
                        <m:t>i</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g</m:t>
                      </m:r>
                      <m:r>
                        <a:rPr lang="en-US" sz="2800" i="0">
                          <a:effectLst>
                            <a:outerShdw blurRad="38100" dist="38100" dir="2700000" algn="tl">
                              <a:srgbClr val="000000">
                                <a:alpha val="43137"/>
                              </a:srgbClr>
                            </a:outerShdw>
                          </a:effectLst>
                          <a:latin typeface="Cambria Math"/>
                        </a:rPr>
                        <m:t>ỗ </m:t>
                      </m:r>
                      <m:r>
                        <m:rPr>
                          <m:sty m:val="p"/>
                        </m:rPr>
                        <a:rPr lang="en-US" sz="2800" i="0">
                          <a:effectLst>
                            <a:outerShdw blurRad="38100" dist="38100" dir="2700000" algn="tl">
                              <a:srgbClr val="000000">
                                <a:alpha val="43137"/>
                              </a:srgbClr>
                            </a:outerShdw>
                          </a:effectLst>
                          <a:latin typeface="Cambria Math"/>
                        </a:rPr>
                        <m:t>l</m:t>
                      </m:r>
                      <m:r>
                        <a:rPr lang="en-US" sz="2800" i="0">
                          <a:effectLst>
                            <a:outerShdw blurRad="38100" dist="38100" dir="2700000" algn="tl">
                              <a:srgbClr val="000000">
                                <a:alpha val="43137"/>
                              </a:srgbClr>
                            </a:outerShdw>
                          </a:effectLst>
                          <a:latin typeface="Cambria Math"/>
                        </a:rPr>
                        <m:t>à:</m:t>
                      </m:r>
                    </m:oMath>
                  </m:oMathPara>
                </a14:m>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	</a:t>
                </a:r>
                <a14:m>
                  <m:oMath xmlns:m="http://schemas.openxmlformats.org/officeDocument/2006/math">
                    <m:r>
                      <a:rPr lang="en-US" sz="2800" i="0" dirty="0">
                        <a:effectLst>
                          <a:outerShdw blurRad="38100" dist="38100" dir="2700000" algn="tl">
                            <a:srgbClr val="000000">
                              <a:alpha val="43137"/>
                            </a:srgbClr>
                          </a:outerShdw>
                        </a:effectLst>
                        <a:latin typeface="Cambria Math"/>
                      </a:rPr>
                      <m:t>5</m:t>
                    </m:r>
                    <m:r>
                      <a:rPr lang="en-US" sz="2800" i="0">
                        <a:effectLst>
                          <a:outerShdw blurRad="38100" dist="38100" dir="2700000" algn="tl">
                            <a:srgbClr val="000000">
                              <a:alpha val="43137"/>
                            </a:srgbClr>
                          </a:outerShdw>
                        </a:effectLst>
                        <a:latin typeface="Cambria Math"/>
                      </a:rPr>
                      <m:t> ×5×6=150 </m:t>
                    </m:r>
                    <m:d>
                      <m:dPr>
                        <m:ctrlPr>
                          <a:rPr lang="en-US" sz="2800" i="1">
                            <a:effectLst>
                              <a:outerShdw blurRad="38100" dist="38100" dir="2700000" algn="tl">
                                <a:srgbClr val="000000">
                                  <a:alpha val="43137"/>
                                </a:srgbClr>
                              </a:outerShdw>
                            </a:effectLst>
                            <a:latin typeface="Cambria Math" panose="02040503050406030204" pitchFamily="18" charset="0"/>
                          </a:rPr>
                        </m:ctrlPr>
                      </m:dPr>
                      <m:e>
                        <m:sSup>
                          <m:sSupPr>
                            <m:ctrlPr>
                              <a:rPr lang="en-US" sz="2800" i="1">
                                <a:effectLst>
                                  <a:outerShdw blurRad="38100" dist="38100" dir="2700000" algn="tl">
                                    <a:srgbClr val="000000">
                                      <a:alpha val="43137"/>
                                    </a:srgbClr>
                                  </a:outerShdw>
                                </a:effectLst>
                                <a:latin typeface="Cambria Math" panose="02040503050406030204" pitchFamily="18" charset="0"/>
                              </a:rPr>
                            </m:ctrlPr>
                          </m:sSupPr>
                          <m:e>
                            <m:r>
                              <m:rPr>
                                <m:sty m:val="p"/>
                              </m:rPr>
                              <a:rPr lang="en-US" sz="2800" i="0">
                                <a:effectLst>
                                  <a:outerShdw blurRad="38100" dist="38100" dir="2700000" algn="tl">
                                    <a:srgbClr val="000000">
                                      <a:alpha val="43137"/>
                                    </a:srgbClr>
                                  </a:outerShdw>
                                </a:effectLst>
                                <a:latin typeface="Cambria Math"/>
                              </a:rPr>
                              <m:t>m</m:t>
                            </m:r>
                          </m:e>
                          <m:sup>
                            <m:r>
                              <a:rPr lang="en-US" sz="2800" i="0">
                                <a:effectLst>
                                  <a:outerShdw blurRad="38100" dist="38100" dir="2700000" algn="tl">
                                    <a:srgbClr val="000000">
                                      <a:alpha val="43137"/>
                                    </a:srgbClr>
                                  </a:outerShdw>
                                </a:effectLst>
                                <a:latin typeface="Cambria Math"/>
                              </a:rPr>
                              <m:t>2</m:t>
                            </m:r>
                          </m:sup>
                        </m:sSup>
                      </m:e>
                    </m:d>
                  </m:oMath>
                </a14:m>
                <a:endParaRPr lang="en-US" sz="2800" dirty="0">
                  <a:effectLst>
                    <a:outerShdw blurRad="38100" dist="38100" dir="2700000" algn="tl">
                      <a:srgbClr val="000000">
                        <a:alpha val="43137"/>
                      </a:srgbClr>
                    </a:outerShdw>
                  </a:effectLst>
                </a:endParaRPr>
              </a:p>
              <a:p>
                <a:pPr/>
                <a14:m>
                  <m:oMathPara xmlns:m="http://schemas.openxmlformats.org/officeDocument/2006/math">
                    <m:oMathParaPr>
                      <m:jc m:val="centerGroup"/>
                    </m:oMathParaPr>
                    <m:oMath xmlns:m="http://schemas.openxmlformats.org/officeDocument/2006/math">
                      <m:r>
                        <m:rPr>
                          <m:sty m:val="p"/>
                        </m:rPr>
                        <a:rPr lang="en-US" sz="2800" i="0">
                          <a:effectLst>
                            <a:outerShdw blurRad="38100" dist="38100" dir="2700000" algn="tl">
                              <a:srgbClr val="000000">
                                <a:alpha val="43137"/>
                              </a:srgbClr>
                            </a:outerShdw>
                          </a:effectLst>
                          <a:latin typeface="Cambria Math"/>
                        </a:rPr>
                        <m:t>Di</m:t>
                      </m:r>
                      <m:r>
                        <a:rPr lang="en-US" sz="2800" i="0">
                          <a:effectLst>
                            <a:outerShdw blurRad="38100" dist="38100" dir="2700000" algn="tl">
                              <a:srgbClr val="000000">
                                <a:alpha val="43137"/>
                              </a:srgbClr>
                            </a:outerShdw>
                          </a:effectLst>
                          <a:latin typeface="Cambria Math"/>
                        </a:rPr>
                        <m:t>ệ</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t</m:t>
                      </m:r>
                      <m:r>
                        <a:rPr lang="en-US" sz="2800" i="0">
                          <a:effectLst>
                            <a:outerShdw blurRad="38100" dist="38100" dir="2700000" algn="tl">
                              <a:srgbClr val="000000">
                                <a:alpha val="43137"/>
                              </a:srgbClr>
                            </a:outerShdw>
                          </a:effectLst>
                          <a:latin typeface="Cambria Math"/>
                        </a:rPr>
                        <m:t>í</m:t>
                      </m:r>
                      <m:r>
                        <m:rPr>
                          <m:sty m:val="p"/>
                        </m:rPr>
                        <a:rPr lang="en-US" sz="2800" i="0">
                          <a:effectLst>
                            <a:outerShdw blurRad="38100" dist="38100" dir="2700000" algn="tl">
                              <a:srgbClr val="000000">
                                <a:alpha val="43137"/>
                              </a:srgbClr>
                            </a:outerShdw>
                          </a:effectLst>
                          <a:latin typeface="Cambria Math"/>
                        </a:rPr>
                        <m:t>ch</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to</m:t>
                      </m:r>
                      <m:r>
                        <a:rPr lang="en-US" sz="2800" i="0">
                          <a:effectLst>
                            <a:outerShdw blurRad="38100" dist="38100" dir="2700000" algn="tl">
                              <a:srgbClr val="000000">
                                <a:alpha val="43137"/>
                              </a:srgbClr>
                            </a:outerShdw>
                          </a:effectLst>
                          <a:latin typeface="Cambria Math"/>
                        </a:rPr>
                        <m:t>à</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ph</m:t>
                      </m:r>
                      <m:r>
                        <a:rPr lang="en-US" sz="2800" i="0">
                          <a:effectLst>
                            <a:outerShdw blurRad="38100" dist="38100" dir="2700000" algn="tl">
                              <a:srgbClr val="000000">
                                <a:alpha val="43137"/>
                              </a:srgbClr>
                            </a:outerShdw>
                          </a:effectLst>
                          <a:latin typeface="Cambria Math"/>
                        </a:rPr>
                        <m:t>ầ</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c</m:t>
                      </m:r>
                      <m:r>
                        <a:rPr lang="en-US" sz="2800" i="0">
                          <a:effectLst>
                            <a:outerShdw blurRad="38100" dist="38100" dir="2700000" algn="tl">
                              <a:srgbClr val="000000">
                                <a:alpha val="43137"/>
                              </a:srgbClr>
                            </a:outerShdw>
                          </a:effectLst>
                          <a:latin typeface="Cambria Math"/>
                        </a:rPr>
                        <m:t>ủ</m:t>
                      </m:r>
                      <m:r>
                        <m:rPr>
                          <m:sty m:val="p"/>
                        </m:rPr>
                        <a:rPr lang="en-US" sz="2800" i="0">
                          <a:effectLst>
                            <a:outerShdw blurRad="38100" dist="38100" dir="2700000" algn="tl">
                              <a:srgbClr val="000000">
                                <a:alpha val="43137"/>
                              </a:srgbClr>
                            </a:outerShdw>
                          </a:effectLst>
                          <a:latin typeface="Cambria Math"/>
                        </a:rPr>
                        <m:t>a</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kh</m:t>
                      </m:r>
                      <m:r>
                        <a:rPr lang="en-US" sz="2800" i="0">
                          <a:effectLst>
                            <a:outerShdw blurRad="38100" dist="38100" dir="2700000" algn="tl">
                              <a:srgbClr val="000000">
                                <a:alpha val="43137"/>
                              </a:srgbClr>
                            </a:outerShdw>
                          </a:effectLst>
                          <a:latin typeface="Cambria Math"/>
                        </a:rPr>
                        <m:t>ố</m:t>
                      </m:r>
                      <m:r>
                        <m:rPr>
                          <m:sty m:val="p"/>
                        </m:rPr>
                        <a:rPr lang="en-US" sz="2800" i="0">
                          <a:effectLst>
                            <a:outerShdw blurRad="38100" dist="38100" dir="2700000" algn="tl">
                              <a:srgbClr val="000000">
                                <a:alpha val="43137"/>
                              </a:srgbClr>
                            </a:outerShdw>
                          </a:effectLst>
                          <a:latin typeface="Cambria Math"/>
                        </a:rPr>
                        <m:t>i</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nh</m:t>
                      </m:r>
                      <m:r>
                        <a:rPr lang="en-US" sz="2800" i="0">
                          <a:effectLst>
                            <a:outerShdw blurRad="38100" dist="38100" dir="2700000" algn="tl">
                              <a:srgbClr val="000000">
                                <a:alpha val="43137"/>
                              </a:srgbClr>
                            </a:outerShdw>
                          </a:effectLst>
                          <a:latin typeface="Cambria Math"/>
                        </a:rPr>
                        <m:t>ự</m:t>
                      </m:r>
                      <m:r>
                        <m:rPr>
                          <m:sty m:val="p"/>
                        </m:rPr>
                        <a:rPr lang="en-US" sz="2800" i="0">
                          <a:effectLst>
                            <a:outerShdw blurRad="38100" dist="38100" dir="2700000" algn="tl">
                              <a:srgbClr val="000000">
                                <a:alpha val="43137"/>
                              </a:srgbClr>
                            </a:outerShdw>
                          </a:effectLst>
                          <a:latin typeface="Cambria Math"/>
                        </a:rPr>
                        <m:t>a</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g</m:t>
                      </m:r>
                      <m:r>
                        <a:rPr lang="en-US" sz="2800" i="0">
                          <a:effectLst>
                            <a:outerShdw blurRad="38100" dist="38100" dir="2700000" algn="tl">
                              <a:srgbClr val="000000">
                                <a:alpha val="43137"/>
                              </a:srgbClr>
                            </a:outerShdw>
                          </a:effectLst>
                          <a:latin typeface="Cambria Math"/>
                        </a:rPr>
                        <m:t>ấ</m:t>
                      </m:r>
                      <m:r>
                        <m:rPr>
                          <m:sty m:val="p"/>
                        </m:rPr>
                        <a:rPr lang="en-US" sz="2800" i="0">
                          <a:effectLst>
                            <a:outerShdw blurRad="38100" dist="38100" dir="2700000" algn="tl">
                              <a:srgbClr val="000000">
                                <a:alpha val="43137"/>
                              </a:srgbClr>
                            </a:outerShdw>
                          </a:effectLst>
                          <a:latin typeface="Cambria Math"/>
                        </a:rPr>
                        <m:t>p</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s</m:t>
                      </m:r>
                      <m:r>
                        <a:rPr lang="en-US" sz="2800" i="0">
                          <a:effectLst>
                            <a:outerShdw blurRad="38100" dist="38100" dir="2700000" algn="tl">
                              <a:srgbClr val="000000">
                                <a:alpha val="43137"/>
                              </a:srgbClr>
                            </a:outerShdw>
                          </a:effectLst>
                          <a:latin typeface="Cambria Math"/>
                        </a:rPr>
                        <m:t>ố </m:t>
                      </m:r>
                      <m:r>
                        <m:rPr>
                          <m:sty m:val="p"/>
                        </m:rPr>
                        <a:rPr lang="en-US" sz="2800" i="0">
                          <a:effectLst>
                            <a:outerShdw blurRad="38100" dist="38100" dir="2700000" algn="tl">
                              <a:srgbClr val="000000">
                                <a:alpha val="43137"/>
                              </a:srgbClr>
                            </a:outerShdw>
                          </a:effectLst>
                          <a:latin typeface="Cambria Math"/>
                        </a:rPr>
                        <m:t>l</m:t>
                      </m:r>
                      <m:r>
                        <a:rPr lang="en-US" sz="2800" i="0">
                          <a:effectLst>
                            <a:outerShdw blurRad="38100" dist="38100" dir="2700000" algn="tl">
                              <a:srgbClr val="000000">
                                <a:alpha val="43137"/>
                              </a:srgbClr>
                            </a:outerShdw>
                          </a:effectLst>
                          <a:latin typeface="Cambria Math"/>
                        </a:rPr>
                        <m:t>ầ</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di</m:t>
                      </m:r>
                      <m:r>
                        <a:rPr lang="en-US" sz="2800" i="0">
                          <a:effectLst>
                            <a:outerShdw blurRad="38100" dist="38100" dir="2700000" algn="tl">
                              <a:srgbClr val="000000">
                                <a:alpha val="43137"/>
                              </a:srgbClr>
                            </a:outerShdw>
                          </a:effectLst>
                          <a:latin typeface="Cambria Math"/>
                        </a:rPr>
                        <m:t>ệ</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t</m:t>
                      </m:r>
                      <m:r>
                        <a:rPr lang="en-US" sz="2800" i="0">
                          <a:effectLst>
                            <a:outerShdw blurRad="38100" dist="38100" dir="2700000" algn="tl">
                              <a:srgbClr val="000000">
                                <a:alpha val="43137"/>
                              </a:srgbClr>
                            </a:outerShdw>
                          </a:effectLst>
                          <a:latin typeface="Cambria Math"/>
                        </a:rPr>
                        <m:t>í</m:t>
                      </m:r>
                      <m:r>
                        <m:rPr>
                          <m:sty m:val="p"/>
                        </m:rPr>
                        <a:rPr lang="en-US" sz="2800" i="0">
                          <a:effectLst>
                            <a:outerShdw blurRad="38100" dist="38100" dir="2700000" algn="tl">
                              <a:srgbClr val="000000">
                                <a:alpha val="43137"/>
                              </a:srgbClr>
                            </a:outerShdw>
                          </a:effectLst>
                          <a:latin typeface="Cambria Math"/>
                        </a:rPr>
                        <m:t>ch</m:t>
                      </m:r>
                      <m:r>
                        <a:rPr lang="en-US" sz="2800" i="0">
                          <a:effectLst>
                            <a:outerShdw blurRad="38100" dist="38100" dir="2700000" algn="tl">
                              <a:srgbClr val="000000">
                                <a:alpha val="43137"/>
                              </a:srgbClr>
                            </a:outerShdw>
                          </a:effectLst>
                          <a:latin typeface="Cambria Math"/>
                        </a:rPr>
                        <m:t> </m:t>
                      </m:r>
                    </m:oMath>
                  </m:oMathPara>
                </a14:m>
                <a:endParaRPr lang="en-US" sz="2800" i="0" dirty="0">
                  <a:effectLst>
                    <a:outerShdw blurRad="38100" dist="38100" dir="2700000" algn="tl">
                      <a:srgbClr val="000000">
                        <a:alpha val="43137"/>
                      </a:srgbClr>
                    </a:outerShdw>
                  </a:effectLst>
                  <a:latin typeface="Cambria Math"/>
                </a:endParaRPr>
              </a:p>
              <a:p>
                <a:pPr/>
                <a14:m>
                  <m:oMathPara xmlns:m="http://schemas.openxmlformats.org/officeDocument/2006/math">
                    <m:oMathParaPr>
                      <m:jc m:val="left"/>
                    </m:oMathParaPr>
                    <m:oMath xmlns:m="http://schemas.openxmlformats.org/officeDocument/2006/math">
                      <m:r>
                        <m:rPr>
                          <m:sty m:val="p"/>
                        </m:rPr>
                        <a:rPr lang="en-US" sz="2800" i="0">
                          <a:effectLst>
                            <a:outerShdw blurRad="38100" dist="38100" dir="2700000" algn="tl">
                              <a:srgbClr val="000000">
                                <a:alpha val="43137"/>
                              </a:srgbClr>
                            </a:outerShdw>
                          </a:effectLst>
                          <a:latin typeface="Cambria Math"/>
                        </a:rPr>
                        <m:t>to</m:t>
                      </m:r>
                      <m:r>
                        <a:rPr lang="en-US" sz="2800" i="0">
                          <a:effectLst>
                            <a:outerShdw blurRad="38100" dist="38100" dir="2700000" algn="tl">
                              <a:srgbClr val="000000">
                                <a:alpha val="43137"/>
                              </a:srgbClr>
                            </a:outerShdw>
                          </a:effectLst>
                          <a:latin typeface="Cambria Math"/>
                        </a:rPr>
                        <m:t>à</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ph</m:t>
                      </m:r>
                      <m:r>
                        <a:rPr lang="en-US" sz="2800" i="0">
                          <a:effectLst>
                            <a:outerShdw blurRad="38100" dist="38100" dir="2700000" algn="tl">
                              <a:srgbClr val="000000">
                                <a:alpha val="43137"/>
                              </a:srgbClr>
                            </a:outerShdw>
                          </a:effectLst>
                          <a:latin typeface="Cambria Math"/>
                        </a:rPr>
                        <m:t>ầ</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c</m:t>
                      </m:r>
                      <m:r>
                        <a:rPr lang="en-US" sz="2800" i="0">
                          <a:effectLst>
                            <a:outerShdw blurRad="38100" dist="38100" dir="2700000" algn="tl">
                              <a:srgbClr val="000000">
                                <a:alpha val="43137"/>
                              </a:srgbClr>
                            </a:outerShdw>
                          </a:effectLst>
                          <a:latin typeface="Cambria Math"/>
                        </a:rPr>
                        <m:t>ủ</m:t>
                      </m:r>
                      <m:r>
                        <m:rPr>
                          <m:sty m:val="p"/>
                        </m:rPr>
                        <a:rPr lang="en-US" sz="2800" i="0">
                          <a:effectLst>
                            <a:outerShdw blurRad="38100" dist="38100" dir="2700000" algn="tl">
                              <a:srgbClr val="000000">
                                <a:alpha val="43137"/>
                              </a:srgbClr>
                            </a:outerShdw>
                          </a:effectLst>
                          <a:latin typeface="Cambria Math"/>
                        </a:rPr>
                        <m:t>a</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kh</m:t>
                      </m:r>
                      <m:r>
                        <a:rPr lang="en-US" sz="2800" i="0">
                          <a:effectLst>
                            <a:outerShdw blurRad="38100" dist="38100" dir="2700000" algn="tl">
                              <a:srgbClr val="000000">
                                <a:alpha val="43137"/>
                              </a:srgbClr>
                            </a:outerShdw>
                          </a:effectLst>
                          <a:latin typeface="Cambria Math"/>
                        </a:rPr>
                        <m:t>ố</m:t>
                      </m:r>
                      <m:r>
                        <m:rPr>
                          <m:sty m:val="p"/>
                        </m:rPr>
                        <a:rPr lang="en-US" sz="2800" i="0">
                          <a:effectLst>
                            <a:outerShdw blurRad="38100" dist="38100" dir="2700000" algn="tl">
                              <a:srgbClr val="000000">
                                <a:alpha val="43137"/>
                              </a:srgbClr>
                            </a:outerShdw>
                          </a:effectLst>
                          <a:latin typeface="Cambria Math"/>
                        </a:rPr>
                        <m:t>i</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g</m:t>
                      </m:r>
                      <m:r>
                        <a:rPr lang="en-US" sz="2800" i="0">
                          <a:effectLst>
                            <a:outerShdw blurRad="38100" dist="38100" dir="2700000" algn="tl">
                              <a:srgbClr val="000000">
                                <a:alpha val="43137"/>
                              </a:srgbClr>
                            </a:outerShdw>
                          </a:effectLst>
                          <a:latin typeface="Cambria Math"/>
                        </a:rPr>
                        <m:t>ỗ </m:t>
                      </m:r>
                      <m:r>
                        <m:rPr>
                          <m:sty m:val="p"/>
                        </m:rPr>
                        <a:rPr lang="en-US" sz="2800" i="0">
                          <a:effectLst>
                            <a:outerShdw blurRad="38100" dist="38100" dir="2700000" algn="tl">
                              <a:srgbClr val="000000">
                                <a:alpha val="43137"/>
                              </a:srgbClr>
                            </a:outerShdw>
                          </a:effectLst>
                          <a:latin typeface="Cambria Math"/>
                        </a:rPr>
                        <m:t>l</m:t>
                      </m:r>
                      <m:r>
                        <a:rPr lang="en-US" sz="2800" i="0">
                          <a:effectLst>
                            <a:outerShdw blurRad="38100" dist="38100" dir="2700000" algn="tl">
                              <a:srgbClr val="000000">
                                <a:alpha val="43137"/>
                              </a:srgbClr>
                            </a:outerShdw>
                          </a:effectLst>
                          <a:latin typeface="Cambria Math"/>
                        </a:rPr>
                        <m:t>à:</m:t>
                      </m:r>
                    </m:oMath>
                  </m:oMathPara>
                </a14:m>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	</a:t>
                </a:r>
                <a14:m>
                  <m:oMath xmlns:m="http://schemas.openxmlformats.org/officeDocument/2006/math">
                    <m:r>
                      <a:rPr lang="en-US" sz="2800" i="0">
                        <a:effectLst>
                          <a:outerShdw blurRad="38100" dist="38100" dir="2700000" algn="tl">
                            <a:srgbClr val="000000">
                              <a:alpha val="43137"/>
                            </a:srgbClr>
                          </a:outerShdw>
                        </a:effectLst>
                        <a:latin typeface="Cambria Math"/>
                      </a:rPr>
                      <m:t>600÷150=4 (</m:t>
                    </m:r>
                    <m:r>
                      <m:rPr>
                        <m:sty m:val="p"/>
                      </m:rPr>
                      <a:rPr lang="en-US" sz="2800" i="0">
                        <a:effectLst>
                          <a:outerShdw blurRad="38100" dist="38100" dir="2700000" algn="tl">
                            <a:srgbClr val="000000">
                              <a:alpha val="43137"/>
                            </a:srgbClr>
                          </a:outerShdw>
                        </a:effectLst>
                        <a:latin typeface="Cambria Math"/>
                      </a:rPr>
                      <m:t>l</m:t>
                    </m:r>
                    <m:r>
                      <a:rPr lang="en-US" sz="2800" i="0">
                        <a:effectLst>
                          <a:outerShdw blurRad="38100" dist="38100" dir="2700000" algn="tl">
                            <a:srgbClr val="000000">
                              <a:alpha val="43137"/>
                            </a:srgbClr>
                          </a:outerShdw>
                        </a:effectLst>
                        <a:latin typeface="Cambria Math"/>
                      </a:rPr>
                      <m:t>ầ</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m:t>
                    </m:r>
                  </m:oMath>
                </a14:m>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		</a:t>
                </a:r>
                <a14:m>
                  <m:oMath xmlns:m="http://schemas.openxmlformats.org/officeDocument/2006/math">
                    <m:r>
                      <a:rPr lang="en-US" sz="2800" i="0">
                        <a:effectLst>
                          <a:outerShdw blurRad="38100" dist="38100" dir="2700000" algn="tl">
                            <a:srgbClr val="000000">
                              <a:alpha val="43137"/>
                            </a:srgbClr>
                          </a:outerShdw>
                        </a:effectLst>
                        <a:latin typeface="Cambria Math"/>
                      </a:rPr>
                      <m:t>Đá</m:t>
                    </m:r>
                    <m:r>
                      <m:rPr>
                        <m:sty m:val="p"/>
                      </m:rPr>
                      <a:rPr lang="en-US" sz="2800" i="0">
                        <a:effectLst>
                          <a:outerShdw blurRad="38100" dist="38100" dir="2700000" algn="tl">
                            <a:srgbClr val="000000">
                              <a:alpha val="43137"/>
                            </a:srgbClr>
                          </a:outerShdw>
                        </a:effectLst>
                        <a:latin typeface="Cambria Math"/>
                      </a:rPr>
                      <m:t>p</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s</m:t>
                    </m:r>
                    <m:r>
                      <a:rPr lang="en-US" sz="2800" i="0">
                        <a:effectLst>
                          <a:outerShdw blurRad="38100" dist="38100" dir="2700000" algn="tl">
                            <a:srgbClr val="000000">
                              <a:alpha val="43137"/>
                            </a:srgbClr>
                          </a:outerShdw>
                        </a:effectLst>
                        <a:latin typeface="Cambria Math"/>
                      </a:rPr>
                      <m:t>ố:4 </m:t>
                    </m:r>
                    <m:r>
                      <m:rPr>
                        <m:sty m:val="p"/>
                      </m:rPr>
                      <a:rPr lang="en-US" sz="2800" i="0">
                        <a:effectLst>
                          <a:outerShdw blurRad="38100" dist="38100" dir="2700000" algn="tl">
                            <a:srgbClr val="000000">
                              <a:alpha val="43137"/>
                            </a:srgbClr>
                          </a:outerShdw>
                        </a:effectLst>
                        <a:latin typeface="Cambria Math"/>
                      </a:rPr>
                      <m:t>l</m:t>
                    </m:r>
                    <m:r>
                      <a:rPr lang="en-US" sz="2800" i="0">
                        <a:effectLst>
                          <a:outerShdw blurRad="38100" dist="38100" dir="2700000" algn="tl">
                            <a:srgbClr val="000000">
                              <a:alpha val="43137"/>
                            </a:srgbClr>
                          </a:outerShdw>
                        </a:effectLst>
                        <a:latin typeface="Cambria Math"/>
                      </a:rPr>
                      <m:t>ầ</m:t>
                    </m:r>
                    <m:r>
                      <m:rPr>
                        <m:sty m:val="p"/>
                      </m:rPr>
                      <a:rPr lang="en-US" sz="2800" i="0">
                        <a:effectLst>
                          <a:outerShdw blurRad="38100" dist="38100" dir="2700000" algn="tl">
                            <a:srgbClr val="000000">
                              <a:alpha val="43137"/>
                            </a:srgbClr>
                          </a:outerShdw>
                        </a:effectLst>
                        <a:latin typeface="Cambria Math"/>
                      </a:rPr>
                      <m:t>n</m:t>
                    </m:r>
                  </m:oMath>
                </a14:m>
                <a:endParaRPr lang="en-US" sz="2800" dirty="0">
                  <a:effectLst>
                    <a:outerShdw blurRad="38100" dist="38100" dir="2700000" algn="tl">
                      <a:srgbClr val="000000">
                        <a:alpha val="43137"/>
                      </a:srgbClr>
                    </a:outerShdw>
                  </a:effectLs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81000" y="514350"/>
                <a:ext cx="8610600" cy="4401205"/>
              </a:xfrm>
              <a:prstGeom prst="rect">
                <a:avLst/>
              </a:prstGeom>
              <a:blipFill rotWithShape="1">
                <a:blip r:embed="rId3"/>
                <a:stretch>
                  <a:fillRect/>
                </a:stretch>
              </a:blipFill>
            </p:spPr>
            <p:txBody>
              <a:bodyPr/>
              <a:lstStyle/>
              <a:p>
                <a:r>
                  <a:rPr lang="en-US">
                    <a:noFill/>
                  </a:rPr>
                  <a:t> </a:t>
                </a:r>
              </a:p>
            </p:txBody>
          </p:sp>
        </mc:Fallback>
      </mc:AlternateContent>
      <p:sp>
        <p:nvSpPr>
          <p:cNvPr id="4" name="PA-矩形 24">
            <a:extLst>
              <a:ext uri="{FF2B5EF4-FFF2-40B4-BE49-F238E27FC236}">
                <a16:creationId xmlns:a16="http://schemas.microsoft.com/office/drawing/2014/main" id="{CD080745-ABE0-ED4C-B626-B2F7284B6E31}"/>
              </a:ext>
            </a:extLst>
          </p:cNvPr>
          <p:cNvSpPr/>
          <p:nvPr/>
        </p:nvSpPr>
        <p:spPr>
          <a:xfrm>
            <a:off x="3709987" y="134092"/>
            <a:ext cx="1724025" cy="4572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3200" dirty="0" err="1">
                <a:solidFill>
                  <a:srgbClr val="FF0066"/>
                </a:solidFill>
                <a:latin typeface="#9Slide03 AmpleSoft Bold" pitchFamily="2" charset="0"/>
                <a:cs typeface="+mn-ea"/>
                <a:sym typeface="+mn-lt"/>
              </a:rPr>
              <a:t>Bài</a:t>
            </a:r>
            <a:r>
              <a:rPr lang="en-US" altLang="zh-CN" sz="3200" dirty="0">
                <a:solidFill>
                  <a:srgbClr val="FF0066"/>
                </a:solidFill>
                <a:latin typeface="#9Slide03 AmpleSoft Bold" pitchFamily="2" charset="0"/>
                <a:cs typeface="+mn-ea"/>
                <a:sym typeface="+mn-lt"/>
              </a:rPr>
              <a:t> </a:t>
            </a:r>
            <a:r>
              <a:rPr lang="en-US" altLang="zh-CN" sz="3200" dirty="0" err="1">
                <a:solidFill>
                  <a:srgbClr val="FF0066"/>
                </a:solidFill>
                <a:latin typeface="#9Slide03 AmpleSoft Bold" pitchFamily="2" charset="0"/>
                <a:cs typeface="+mn-ea"/>
                <a:sym typeface="+mn-lt"/>
              </a:rPr>
              <a:t>giải</a:t>
            </a:r>
            <a:endParaRPr lang="zh-CN" altLang="en-US" sz="3200" dirty="0">
              <a:solidFill>
                <a:srgbClr val="FF0066"/>
              </a:solidFill>
              <a:latin typeface="#9Slide03 AmpleSoft Bold" pitchFamily="2" charset="0"/>
              <a:cs typeface="+mn-ea"/>
              <a:sym typeface="+mn-lt"/>
            </a:endParaRPr>
          </a:p>
        </p:txBody>
      </p:sp>
      <p:pic>
        <p:nvPicPr>
          <p:cNvPr id="6" name="Picture 2" descr="Home-icon - Thành lập công ty, Phần mềm kế toán, dịch vụ kế toán, thiết kế  website">
            <a:hlinkClick r:id="rId4" action="ppaction://hlinksldjump"/>
            <a:extLst>
              <a:ext uri="{FF2B5EF4-FFF2-40B4-BE49-F238E27FC236}">
                <a16:creationId xmlns:a16="http://schemas.microsoft.com/office/drawing/2014/main" id="{9245E86C-5C4F-CF29-7FFB-222D38D6812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000" b="94667" l="3556" r="97778">
                        <a14:foregroundMark x1="39556" y1="33778" x2="55556" y2="78222"/>
                        <a14:foregroundMark x1="50667" y1="29778" x2="62222" y2="76889"/>
                        <a14:foregroundMark x1="59556" y1="28444" x2="68889" y2="64444"/>
                        <a14:foregroundMark x1="33333" y1="42667" x2="36444" y2="76000"/>
                        <a14:foregroundMark x1="34222" y1="44000" x2="34222" y2="44000"/>
                        <a14:foregroundMark x1="35556" y1="38667" x2="28000" y2="43111"/>
                        <a14:foregroundMark x1="61333" y1="27556" x2="68444" y2="42667"/>
                      </a14:backgroundRemoval>
                    </a14:imgEffect>
                  </a14:imgLayer>
                </a14:imgProps>
              </a:ext>
              <a:ext uri="{28A0092B-C50C-407E-A947-70E740481C1C}">
                <a14:useLocalDpi xmlns:a14="http://schemas.microsoft.com/office/drawing/2010/main" val="0"/>
              </a:ext>
            </a:extLst>
          </a:blip>
          <a:srcRect/>
          <a:stretch>
            <a:fillRect/>
          </a:stretch>
        </p:blipFill>
        <p:spPr bwMode="auto">
          <a:xfrm>
            <a:off x="8305800" y="6350"/>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086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1" presetClass="entr" presetSubtype="0" fill="hold" nodeType="afterEffect">
                                  <p:stCondLst>
                                    <p:cond delay="0"/>
                                  </p:stCondLst>
                                  <p:childTnLst>
                                    <p:set>
                                      <p:cBhvr>
                                        <p:cTn id="7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uiExpand="1"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336"/>
          <a:stretch/>
        </p:blipFill>
        <p:spPr>
          <a:xfrm>
            <a:off x="0" y="0"/>
            <a:ext cx="9144000" cy="5153025"/>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8AEA4B35-A786-47FB-9A48-ABBD54DA17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2576512"/>
            <a:ext cx="4313800" cy="2465457"/>
          </a:xfrm>
          <a:prstGeom prst="rect">
            <a:avLst/>
          </a:prstGeom>
        </p:spPr>
      </p:pic>
      <p:pic>
        <p:nvPicPr>
          <p:cNvPr id="11" name="Picture 10">
            <a:extLst>
              <a:ext uri="{FF2B5EF4-FFF2-40B4-BE49-F238E27FC236}">
                <a16:creationId xmlns:a16="http://schemas.microsoft.com/office/drawing/2014/main" id="{33F2C11C-8172-4568-B429-EC93EB4294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81200" y="147971"/>
            <a:ext cx="5077964" cy="2286000"/>
          </a:xfrm>
          <a:prstGeom prst="rect">
            <a:avLst/>
          </a:prstGeom>
        </p:spPr>
      </p:pic>
      <p:sp>
        <p:nvSpPr>
          <p:cNvPr id="12" name="TextBox 11">
            <a:extLst>
              <a:ext uri="{FF2B5EF4-FFF2-40B4-BE49-F238E27FC236}">
                <a16:creationId xmlns:a16="http://schemas.microsoft.com/office/drawing/2014/main" id="{837FA9F3-8143-48AE-A162-4B66CE9097D1}"/>
              </a:ext>
            </a:extLst>
          </p:cNvPr>
          <p:cNvSpPr txBox="1"/>
          <p:nvPr/>
        </p:nvSpPr>
        <p:spPr>
          <a:xfrm>
            <a:off x="3110863" y="875472"/>
            <a:ext cx="2922275" cy="830997"/>
          </a:xfrm>
          <a:prstGeom prst="rect">
            <a:avLst/>
          </a:prstGeom>
          <a:noFill/>
        </p:spPr>
        <p:txBody>
          <a:bodyPr wrap="none" lIns="0" tIns="0" rIns="0" bIns="0" rtlCol="0">
            <a:spAutoFit/>
          </a:bodyPr>
          <a:lstStyle/>
          <a:p>
            <a:pPr algn="ctr"/>
            <a:r>
              <a:rPr lang="en-US" sz="5400" dirty="0" err="1">
                <a:solidFill>
                  <a:srgbClr val="E76EA3"/>
                </a:solidFill>
                <a:effectLst>
                  <a:glow rad="139700">
                    <a:srgbClr val="FFFF00">
                      <a:alpha val="40000"/>
                    </a:srgbClr>
                  </a:glow>
                </a:effectLst>
                <a:latin typeface="#9Slide07 Itim" panose="00000500000000000000" pitchFamily="2" charset="-34"/>
                <a:cs typeface="#9Slide07 Itim" panose="00000500000000000000" pitchFamily="2" charset="-34"/>
              </a:rPr>
              <a:t>Luyện</a:t>
            </a:r>
            <a:r>
              <a:rPr lang="en-US" sz="5400" dirty="0">
                <a:solidFill>
                  <a:srgbClr val="E76EA3"/>
                </a:solidFill>
                <a:effectLst>
                  <a:glow rad="139700">
                    <a:srgbClr val="FFFF00">
                      <a:alpha val="40000"/>
                    </a:srgbClr>
                  </a:glow>
                </a:effectLst>
                <a:latin typeface="#9Slide07 Itim" panose="00000500000000000000" pitchFamily="2" charset="-34"/>
                <a:cs typeface="#9Slide07 Itim" panose="00000500000000000000" pitchFamily="2" charset="-34"/>
              </a:rPr>
              <a:t> </a:t>
            </a:r>
            <a:r>
              <a:rPr lang="en-US" sz="5400" dirty="0" err="1">
                <a:solidFill>
                  <a:srgbClr val="E76EA3"/>
                </a:solidFill>
                <a:effectLst>
                  <a:glow rad="139700">
                    <a:srgbClr val="FFFF00">
                      <a:alpha val="40000"/>
                    </a:srgbClr>
                  </a:glow>
                </a:effectLst>
                <a:latin typeface="#9Slide07 Itim" panose="00000500000000000000" pitchFamily="2" charset="-34"/>
                <a:cs typeface="#9Slide07 Itim" panose="00000500000000000000" pitchFamily="2" charset="-34"/>
              </a:rPr>
              <a:t>tập</a:t>
            </a:r>
            <a:endParaRPr lang="en-US" sz="5400" dirty="0">
              <a:solidFill>
                <a:srgbClr val="E76EA3"/>
              </a:solidFill>
              <a:effectLst>
                <a:glow rad="139700">
                  <a:srgbClr val="FFFF00">
                    <a:alpha val="40000"/>
                  </a:srgbClr>
                </a:glow>
              </a:effectLst>
              <a:latin typeface="#9Slide07 Itim" panose="00000500000000000000" pitchFamily="2" charset="-34"/>
              <a:cs typeface="#9Slide07 Itim" panose="00000500000000000000" pitchFamily="2" charset="-34"/>
            </a:endParaRPr>
          </a:p>
        </p:txBody>
      </p:sp>
      <p:pic>
        <p:nvPicPr>
          <p:cNvPr id="7170" name="Picture 2" descr="Hình ảnh Bong Bóng Tiệc Sinh Nhật Tải Miễn Phí Bóng Bay Hoạt Hình Bóng Bay  Miễn Phí, Bóng Bay Tiệc Sinh Nhật, Tải Xuống Miễn Phí, Bóng Hoạt Hình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063" b="96719" l="10000" r="93125">
                        <a14:foregroundMark x1="68281" y1="10469" x2="68281" y2="10469"/>
                        <a14:foregroundMark x1="62656" y1="16406" x2="62656" y2="16406"/>
                        <a14:foregroundMark x1="77500" y1="14844" x2="77500" y2="14844"/>
                        <a14:foregroundMark x1="79844" y1="30000" x2="79844" y2="30000"/>
                        <a14:foregroundMark x1="87031" y1="16406" x2="87031" y2="16406"/>
                        <a14:foregroundMark x1="88281" y1="23594" x2="88281" y2="23594"/>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0409481">
            <a:off x="6648123" y="2059432"/>
            <a:ext cx="2310382" cy="23103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Hộp Quà Tặng Kỳ Nghỉ Hộp Quà Tặng Phim Hoạt Hình, Phim Hoạt Hình  Minh Họa, Phim Hoạt Hình Sáng Tạo, Hình Minh Họa Vector và PNG với nền tro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375" y1="46423" x2="4375" y2="46423"/>
                        <a14:foregroundMark x1="96406" y1="47299" x2="96406" y2="47299"/>
                      </a14:backgroundRemoval>
                    </a14:imgEffect>
                  </a14:imgLayer>
                </a14:imgProps>
              </a:ext>
              <a:ext uri="{28A0092B-C50C-407E-A947-70E740481C1C}">
                <a14:useLocalDpi xmlns:a14="http://schemas.microsoft.com/office/drawing/2010/main" val="0"/>
              </a:ext>
            </a:extLst>
          </a:blip>
          <a:srcRect/>
          <a:stretch>
            <a:fillRect/>
          </a:stretch>
        </p:blipFill>
        <p:spPr bwMode="auto">
          <a:xfrm>
            <a:off x="7239000" y="3656803"/>
            <a:ext cx="1279145" cy="136908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Giỏ quà tặng thực phẩm Clip nghệ thuật Trái cây Vector đồ họa Kho ảnh -  chơi png tải về - Miễn phí trong suốt Thực Phẩm Tự Nhiên png Tải về."/>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3214" l="10000" r="90000"/>
                    </a14:imgEffect>
                  </a14:imgLayer>
                </a14:imgProps>
              </a:ext>
              <a:ext uri="{28A0092B-C50C-407E-A947-70E740481C1C}">
                <a14:useLocalDpi xmlns:a14="http://schemas.microsoft.com/office/drawing/2010/main" val="0"/>
              </a:ext>
            </a:extLst>
          </a:blip>
          <a:srcRect l="16096" r="18832" b="6544"/>
          <a:stretch/>
        </p:blipFill>
        <p:spPr bwMode="auto">
          <a:xfrm rot="20988439">
            <a:off x="680622" y="3308276"/>
            <a:ext cx="1752600" cy="162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1148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700"/>
                                </p:stCondLst>
                                <p:childTnLst>
                                  <p:par>
                                    <p:cTn id="9" presetID="2" presetClass="entr" presetSubtype="4" fill="hold" nodeType="afterEffect" p14:presetBounceEnd="64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4000">
                                          <p:cBhvr additive="base">
                                            <p:cTn id="11" dur="75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12" dur="75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450"/>
                                </p:stCondLst>
                                <p:childTnLst>
                                  <p:par>
                                    <p:cTn id="14" presetID="5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7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450"/>
                                </p:stCondLst>
                                <p:childTnLst>
                                  <p:par>
                                    <p:cTn id="14" presetID="5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subTnLst>
                                        <p:audio>
                                          <p:cMediaNode>
                                            <p:cTn display="0" masterRel="sameClick">
                                              <p:stCondLst>
                                                <p:cond evt="begin" delay="0">
                                                  <p:tn val="14"/>
                                                </p:cond>
                                              </p:stCondLst>
                                              <p:endCondLst>
                                                <p:cond evt="onStopAudio" delay="0">
                                                  <p:tgtEl>
                                                    <p:sldTgt/>
                                                  </p:tgtEl>
                                                </p:cond>
                                              </p:endCondLst>
                                            </p:cTn>
                                            <p:tgtEl>
                                              <p:sndTgt r:embed="rId1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ừng Xanh Tươi Phim Hoạt Hình Mất Yếu Tố Nền Thỏ, Tươi, Màu Xanh Lá, Rừ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F247567-C3DC-40E2-B61F-57BC80699FF1}"/>
              </a:ext>
            </a:extLst>
          </p:cNvPr>
          <p:cNvGrpSpPr/>
          <p:nvPr/>
        </p:nvGrpSpPr>
        <p:grpSpPr>
          <a:xfrm>
            <a:off x="914400" y="122960"/>
            <a:ext cx="7259705" cy="1077190"/>
            <a:chOff x="914400" y="258071"/>
            <a:chExt cx="7259705" cy="831264"/>
          </a:xfrm>
        </p:grpSpPr>
        <p:pic>
          <p:nvPicPr>
            <p:cNvPr id="4" name="Picture 3">
              <a:extLst>
                <a:ext uri="{FF2B5EF4-FFF2-40B4-BE49-F238E27FC236}">
                  <a16:creationId xmlns:a16="http://schemas.microsoft.com/office/drawing/2014/main" id="{77B9EB54-A0AA-4EA3-ADF3-32B2446659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4400" y="258071"/>
              <a:ext cx="7259705" cy="831264"/>
            </a:xfrm>
            <a:prstGeom prst="rect">
              <a:avLst/>
            </a:prstGeom>
          </p:spPr>
        </p:pic>
        <p:sp>
          <p:nvSpPr>
            <p:cNvPr id="5" name="TextBox 4">
              <a:extLst>
                <a:ext uri="{FF2B5EF4-FFF2-40B4-BE49-F238E27FC236}">
                  <a16:creationId xmlns:a16="http://schemas.microsoft.com/office/drawing/2014/main" id="{628729C0-46C5-4E3F-A213-5CE953F5FC41}"/>
                </a:ext>
              </a:extLst>
            </p:cNvPr>
            <p:cNvSpPr txBox="1"/>
            <p:nvPr/>
          </p:nvSpPr>
          <p:spPr>
            <a:xfrm>
              <a:off x="1993885" y="437905"/>
              <a:ext cx="5100755" cy="475020"/>
            </a:xfrm>
            <a:prstGeom prst="rect">
              <a:avLst/>
            </a:prstGeom>
            <a:noFill/>
          </p:spPr>
          <p:txBody>
            <a:bodyPr wrap="none" lIns="0" tIns="0" rIns="0" bIns="0" rtlCol="0">
              <a:spAutoFit/>
            </a:bodyPr>
            <a:lstStyle/>
            <a:p>
              <a:pPr algn="ctr"/>
              <a:r>
                <a:rPr lang="en-US" sz="4000" dirty="0" err="1">
                  <a:solidFill>
                    <a:schemeClr val="bg1"/>
                  </a:solidFill>
                  <a:latin typeface="#9Slide07 SVNPosterizer KG Inli" panose="02000503000000020003" pitchFamily="2" charset="0"/>
                </a:rPr>
                <a:t>Mục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tiêu</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bài</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học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này</a:t>
              </a:r>
              <a:r>
                <a:rPr lang="en-US" sz="4000" dirty="0">
                  <a:solidFill>
                    <a:schemeClr val="bg1"/>
                  </a:solidFill>
                  <a:latin typeface="#9Slide07 SVNPosterizer KG Inli" panose="02000503000000020003" pitchFamily="2" charset="0"/>
                </a:rPr>
                <a:t>:</a:t>
              </a:r>
            </a:p>
          </p:txBody>
        </p:sp>
      </p:grpSp>
      <p:sp>
        <p:nvSpPr>
          <p:cNvPr id="6" name="Rectangle: Rounded Corners 8">
            <a:extLst>
              <a:ext uri="{FF2B5EF4-FFF2-40B4-BE49-F238E27FC236}">
                <a16:creationId xmlns:a16="http://schemas.microsoft.com/office/drawing/2014/main" id="{9B3C070F-1197-4E8D-B880-81AC26C36C6C}"/>
              </a:ext>
            </a:extLst>
          </p:cNvPr>
          <p:cNvSpPr/>
          <p:nvPr/>
        </p:nvSpPr>
        <p:spPr>
          <a:xfrm>
            <a:off x="647700" y="1608373"/>
            <a:ext cx="7848600" cy="334068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95400" y="2303443"/>
            <a:ext cx="7239000" cy="954107"/>
          </a:xfrm>
          <a:prstGeom prst="rect">
            <a:avLst/>
          </a:prstGeom>
          <a:noFill/>
        </p:spPr>
        <p:txBody>
          <a:bodyPr wrap="square" rtlCol="0">
            <a:spAutoFit/>
          </a:bodyPr>
          <a:lstStyle/>
          <a:p>
            <a:r>
              <a:rPr lang="en-US" sz="2800" dirty="0" err="1">
                <a:latin typeface="#9Slide03 Arima Madurai Black" pitchFamily="2" charset="0"/>
                <a:cs typeface="#9Slide03 Arima Madurai Black" pitchFamily="2" charset="0"/>
              </a:rPr>
              <a:t>Nhớ</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được</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cách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tính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diện</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thể</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một</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số</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hình</a:t>
            </a:r>
            <a:r>
              <a:rPr lang="en-US" sz="2800" dirty="0">
                <a:latin typeface="#9Slide03 Arima Madurai Black" pitchFamily="2" charset="0"/>
                <a:cs typeface="#9Slide03 Arima Madurai Black" pitchFamily="2" charset="0"/>
              </a:rPr>
              <a:t>.</a:t>
            </a:r>
          </a:p>
        </p:txBody>
      </p:sp>
      <p:sp>
        <p:nvSpPr>
          <p:cNvPr id="8" name="TextBox 7"/>
          <p:cNvSpPr txBox="1"/>
          <p:nvPr/>
        </p:nvSpPr>
        <p:spPr>
          <a:xfrm>
            <a:off x="1275609" y="3486150"/>
            <a:ext cx="7239000" cy="954107"/>
          </a:xfrm>
          <a:prstGeom prst="rect">
            <a:avLst/>
          </a:prstGeom>
          <a:noFill/>
        </p:spPr>
        <p:txBody>
          <a:bodyPr wrap="square" rtlCol="0">
            <a:spAutoFit/>
          </a:bodyPr>
          <a:lstStyle/>
          <a:p>
            <a:r>
              <a:rPr lang="en-US" sz="2800" dirty="0" err="1">
                <a:latin typeface="#9Slide03 Arima Madurai Black" pitchFamily="2" charset="0"/>
                <a:cs typeface="#9Slide03 Arima Madurai Black" pitchFamily="2" charset="0"/>
              </a:rPr>
              <a:t>Vận</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dụng</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được</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công</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thức</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tính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diện</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thể</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để</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giải</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một</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số</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bài</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toán</a:t>
            </a:r>
            <a:r>
              <a:rPr lang="en-US" sz="2800" dirty="0">
                <a:latin typeface="#9Slide03 Arima Madurai Black" pitchFamily="2" charset="0"/>
                <a:cs typeface="#9Slide03 Arima Madurai Black" pitchFamily="2" charset="0"/>
              </a:rPr>
              <a:t>.</a:t>
            </a:r>
          </a:p>
        </p:txBody>
      </p:sp>
      <p:pic>
        <p:nvPicPr>
          <p:cNvPr id="9" name="Picture 8">
            <a:extLst>
              <a:ext uri="{FF2B5EF4-FFF2-40B4-BE49-F238E27FC236}">
                <a16:creationId xmlns:a16="http://schemas.microsoft.com/office/drawing/2014/main" id="{B2331760-790F-4696-A524-A2A7A5F48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2064508"/>
            <a:ext cx="1690774" cy="2428416"/>
          </a:xfrm>
          <a:prstGeom prst="rect">
            <a:avLst/>
          </a:prstGeom>
        </p:spPr>
      </p:pic>
    </p:spTree>
    <p:extLst>
      <p:ext uri="{BB962C8B-B14F-4D97-AF65-F5344CB8AC3E}">
        <p14:creationId xmlns:p14="http://schemas.microsoft.com/office/powerpoint/2010/main" val="4471689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8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1.94444E-6 -2.49846E-6 L 1.1658 0.01789 " pathEditMode="relative" rAng="0" ptsTypes="AA">
                                          <p:cBhvr>
                                            <p:cTn id="12" dur="3500" fill="hold"/>
                                            <p:tgtEl>
                                              <p:spTgt spid="9"/>
                                            </p:tgtEl>
                                            <p:attrNameLst>
                                              <p:attrName>ppt_x</p:attrName>
                                              <p:attrName>ppt_y</p:attrName>
                                            </p:attrNameLst>
                                          </p:cBhvr>
                                          <p:rCtr x="58281" y="895"/>
                                        </p:animMotion>
                                      </p:childTnLst>
                                    </p:cTn>
                                  </p:par>
                                  <p:par>
                                    <p:cTn id="13" presetID="22" presetClass="entr" presetSubtype="8"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500"/>
                                            <p:tgtEl>
                                              <p:spTgt spid="8"/>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1.94444E-6 -2.49846E-6 L 1.1658 0.01789 " pathEditMode="relative" rAng="0" ptsTypes="AA">
                                          <p:cBhvr>
                                            <p:cTn id="12" dur="3500" fill="hold"/>
                                            <p:tgtEl>
                                              <p:spTgt spid="9"/>
                                            </p:tgtEl>
                                            <p:attrNameLst>
                                              <p:attrName>ppt_x</p:attrName>
                                              <p:attrName>ppt_y</p:attrName>
                                            </p:attrNameLst>
                                          </p:cBhvr>
                                          <p:rCtr x="58281" y="895"/>
                                        </p:animMotion>
                                      </p:childTnLst>
                                    </p:cTn>
                                  </p:par>
                                  <p:par>
                                    <p:cTn id="13" presetID="22" presetClass="entr" presetSubtype="8"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500"/>
                                            <p:tgtEl>
                                              <p:spTgt spid="8"/>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15336"/>
          <a:stretch/>
        </p:blipFill>
        <p:spPr>
          <a:xfrm>
            <a:off x="0" y="0"/>
            <a:ext cx="9144000" cy="5153025"/>
          </a:xfrm>
          <a:prstGeom prst="rect">
            <a:avLst/>
          </a:prstGeom>
        </p:spPr>
      </p:pic>
      <p:pic>
        <p:nvPicPr>
          <p:cNvPr id="4" name="nhà gấu trắng" descr="Cây Nấm, Ngôi Nhà Nấm, Nấm Đỏ 2 - KhoThietKe.Net"/>
          <p:cNvPicPr>
            <a:picLocks noChangeAspect="1" noChangeArrowheads="1"/>
          </p:cNvPicPr>
          <p:nvPr/>
        </p:nvPicPr>
        <p:blipFill rotWithShape="1">
          <a:blip r:embed="rId7">
            <a:extLst>
              <a:ext uri="{28A0092B-C50C-407E-A947-70E740481C1C}">
                <a14:useLocalDpi xmlns:a14="http://schemas.microsoft.com/office/drawing/2010/main" val="0"/>
              </a:ext>
            </a:extLst>
          </a:blip>
          <a:srcRect l="12392" t="10922" b="8442"/>
          <a:stretch/>
        </p:blipFill>
        <p:spPr bwMode="auto">
          <a:xfrm>
            <a:off x="533400" y="1657350"/>
            <a:ext cx="2895600" cy="2733201"/>
          </a:xfrm>
          <a:prstGeom prst="rect">
            <a:avLst/>
          </a:prstGeom>
          <a:noFill/>
          <a:extLst>
            <a:ext uri="{909E8E84-426E-40DD-AFC4-6F175D3DCCD1}">
              <a14:hiddenFill xmlns:a14="http://schemas.microsoft.com/office/drawing/2010/main">
                <a:solidFill>
                  <a:srgbClr val="FFFFFF"/>
                </a:solidFill>
              </a14:hiddenFill>
            </a:ext>
          </a:extLst>
        </p:spPr>
      </p:pic>
      <p:pic>
        <p:nvPicPr>
          <p:cNvPr id="6" name="nhà gấu nâu" descr="Cây Nấm, Ngôi Nhà Nấm, Nấm Đỏ 3 - KhoThietKe.N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1885950"/>
            <a:ext cx="3371850" cy="3665495"/>
          </a:xfrm>
          <a:prstGeom prst="rect">
            <a:avLst/>
          </a:prstGeom>
          <a:noFill/>
          <a:extLst>
            <a:ext uri="{909E8E84-426E-40DD-AFC4-6F175D3DCCD1}">
              <a14:hiddenFill xmlns:a14="http://schemas.microsoft.com/office/drawing/2010/main">
                <a:solidFill>
                  <a:srgbClr val="FFFFFF"/>
                </a:solidFill>
              </a14:hiddenFill>
            </a:ext>
          </a:extLst>
        </p:spPr>
      </p:pic>
      <p:pic>
        <p:nvPicPr>
          <p:cNvPr id="7" name="gấu nâu" descr="A picture containing text&#10;&#10;Description automatically generated">
            <a:hlinkClick r:id="rId9" action="ppaction://hlinksldjump"/>
            <a:extLst>
              <a:ext uri="{FF2B5EF4-FFF2-40B4-BE49-F238E27FC236}">
                <a16:creationId xmlns:a16="http://schemas.microsoft.com/office/drawing/2014/main" id="{22F4237A-C78B-40E7-A21F-872A133554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151905" y="3470735"/>
            <a:ext cx="930233" cy="1587499"/>
          </a:xfrm>
          <a:prstGeom prst="rect">
            <a:avLst/>
          </a:prstGeom>
        </p:spPr>
      </p:pic>
      <p:pic>
        <p:nvPicPr>
          <p:cNvPr id="9" name="nhà gấu trúc" descr="Cây Nấm, Ngôi Nhà Nấm, Nấm Đỏ 1 - KhoThietKe.Net"/>
          <p:cNvPicPr>
            <a:picLocks noChangeAspect="1" noChangeArrowheads="1"/>
          </p:cNvPicPr>
          <p:nvPr/>
        </p:nvPicPr>
        <p:blipFill rotWithShape="1">
          <a:blip r:embed="rId11">
            <a:extLst>
              <a:ext uri="{28A0092B-C50C-407E-A947-70E740481C1C}">
                <a14:useLocalDpi xmlns:a14="http://schemas.microsoft.com/office/drawing/2010/main" val="0"/>
              </a:ext>
            </a:extLst>
          </a:blip>
          <a:srcRect l="15247" t="6612" r="15618" b="8063"/>
          <a:stretch/>
        </p:blipFill>
        <p:spPr bwMode="auto">
          <a:xfrm>
            <a:off x="3089068" y="1809750"/>
            <a:ext cx="2142009" cy="2822254"/>
          </a:xfrm>
          <a:prstGeom prst="rect">
            <a:avLst/>
          </a:prstGeom>
          <a:noFill/>
          <a:extLst>
            <a:ext uri="{909E8E84-426E-40DD-AFC4-6F175D3DCCD1}">
              <a14:hiddenFill xmlns:a14="http://schemas.microsoft.com/office/drawing/2010/main">
                <a:solidFill>
                  <a:srgbClr val="FFFFFF"/>
                </a:solidFill>
              </a14:hiddenFill>
            </a:ext>
          </a:extLst>
        </p:spPr>
      </p:pic>
      <p:pic>
        <p:nvPicPr>
          <p:cNvPr id="10" name="gấu trúc">
            <a:hlinkClick r:id="rId12" action="ppaction://hlinksldjump"/>
            <a:extLst>
              <a:ext uri="{FF2B5EF4-FFF2-40B4-BE49-F238E27FC236}">
                <a16:creationId xmlns:a16="http://schemas.microsoft.com/office/drawing/2014/main" id="{A9A8B7BF-8329-4593-B929-F90BAFF414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14600" y="3762856"/>
            <a:ext cx="1046409" cy="1308012"/>
          </a:xfrm>
          <a:prstGeom prst="rect">
            <a:avLst/>
          </a:prstGeom>
        </p:spPr>
      </p:pic>
      <p:pic>
        <p:nvPicPr>
          <p:cNvPr id="2050" name="gấu trắng" descr="Hình nền We Bare Bear, ảnh We Bare Bear - QuanTriMang.com">
            <a:hlinkClick r:id="rId14" action="ppaction://hlinksldjump"/>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51098" b="88124" l="20213" r="82092"/>
                    </a14:imgEffect>
                  </a14:imgLayer>
                </a14:imgProps>
              </a:ext>
              <a:ext uri="{28A0092B-C50C-407E-A947-70E740481C1C}">
                <a14:useLocalDpi xmlns:a14="http://schemas.microsoft.com/office/drawing/2010/main" val="0"/>
              </a:ext>
            </a:extLst>
          </a:blip>
          <a:srcRect l="16623" t="47107" r="14918" b="9832"/>
          <a:stretch/>
        </p:blipFill>
        <p:spPr bwMode="auto">
          <a:xfrm>
            <a:off x="833690" y="3054401"/>
            <a:ext cx="1219201" cy="1362461"/>
          </a:xfrm>
          <a:prstGeom prst="rect">
            <a:avLst/>
          </a:prstGeom>
          <a:noFill/>
          <a:extLst>
            <a:ext uri="{909E8E84-426E-40DD-AFC4-6F175D3DCCD1}">
              <a14:hiddenFill xmlns:a14="http://schemas.microsoft.com/office/drawing/2010/main">
                <a:solidFill>
                  <a:srgbClr val="FFFFFF"/>
                </a:solidFill>
              </a14:hiddenFill>
            </a:ext>
          </a:extLst>
        </p:spPr>
      </p:pic>
      <p:pic>
        <p:nvPicPr>
          <p:cNvPr id="2" name="nâu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43400" y="2962621"/>
            <a:ext cx="2618687" cy="2362725"/>
          </a:xfrm>
          <a:prstGeom prst="rect">
            <a:avLst/>
          </a:prstGeom>
        </p:spPr>
      </p:pic>
      <p:pic>
        <p:nvPicPr>
          <p:cNvPr id="11" name="trắng 2"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6867" y="3386379"/>
            <a:ext cx="1872228" cy="1245625"/>
          </a:xfrm>
          <a:prstGeom prst="rect">
            <a:avLst/>
          </a:prstGeom>
        </p:spPr>
      </p:pic>
      <p:pic>
        <p:nvPicPr>
          <p:cNvPr id="13" name="Picture 2" descr="Gấu trúc Khổng Chó - gấu trúc png tải về - Miễn phí trong suốt Hoạt động  Khủng png Tải về."/>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99904" l="5222" r="94667">
                        <a14:foregroundMark x1="58111" y1="8365" x2="59444" y2="28750"/>
                        <a14:foregroundMark x1="24556" y1="48173" x2="39222" y2="73558"/>
                        <a14:foregroundMark x1="69222" y1="17981" x2="69222" y2="17981"/>
                        <a14:foregroundMark x1="64778" y1="7115" x2="64778" y2="7115"/>
                        <a14:foregroundMark x1="52556" y1="673" x2="52556" y2="673"/>
                        <a14:foregroundMark x1="54778" y1="6154" x2="63333" y2="29231"/>
                        <a14:foregroundMark x1="72222" y1="17500" x2="48667" y2="70481"/>
                        <a14:foregroundMark x1="69222" y1="51731" x2="64222" y2="70481"/>
                        <a14:foregroundMark x1="63111" y1="6923" x2="63333" y2="7885"/>
                        <a14:foregroundMark x1="48667" y1="5962" x2="74222" y2="23462"/>
                        <a14:foregroundMark x1="41222" y1="10481" x2="56667" y2="3750"/>
                        <a14:foregroundMark x1="65333" y1="5673" x2="65333" y2="5673"/>
                        <a14:foregroundMark x1="65333" y1="5192" x2="72000" y2="20865"/>
                      </a14:backgroundRemoval>
                    </a14:imgEffect>
                  </a14:imgLayer>
                </a14:imgProps>
              </a:ext>
              <a:ext uri="{28A0092B-C50C-407E-A947-70E740481C1C}">
                <a14:useLocalDpi xmlns:a14="http://schemas.microsoft.com/office/drawing/2010/main" val="0"/>
              </a:ext>
            </a:extLst>
          </a:blip>
          <a:srcRect/>
          <a:stretch>
            <a:fillRect/>
          </a:stretch>
        </p:blipFill>
        <p:spPr bwMode="auto">
          <a:xfrm>
            <a:off x="2396228" y="3288693"/>
            <a:ext cx="1609724" cy="1860126"/>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ular Callout 13"/>
          <p:cNvSpPr/>
          <p:nvPr/>
        </p:nvSpPr>
        <p:spPr>
          <a:xfrm>
            <a:off x="228600" y="1123950"/>
            <a:ext cx="2972490" cy="1600200"/>
          </a:xfrm>
          <a:prstGeom prst="wedgeRoundRectCallout">
            <a:avLst>
              <a:gd name="adj1" fmla="val 3054"/>
              <a:gd name="adj2" fmla="val 66521"/>
              <a:gd name="adj3" fmla="val 16667"/>
            </a:avLst>
          </a:prstGeom>
          <a:ln>
            <a:solidFill>
              <a:srgbClr val="6633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Mình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sẽ</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xây</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căn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nhà</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ở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đây</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vì</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nó</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rộng</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rãi</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và</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mát</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mẻ</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a:t>
            </a:r>
          </a:p>
        </p:txBody>
      </p:sp>
      <p:sp>
        <p:nvSpPr>
          <p:cNvPr id="15" name="Rounded Rectangular Callout 14"/>
          <p:cNvSpPr/>
          <p:nvPr/>
        </p:nvSpPr>
        <p:spPr>
          <a:xfrm>
            <a:off x="2121878" y="1830237"/>
            <a:ext cx="2972490" cy="1356184"/>
          </a:xfrm>
          <a:prstGeom prst="wedgeRoundRectCallout">
            <a:avLst>
              <a:gd name="adj1" fmla="val 1266"/>
              <a:gd name="adj2" fmla="val 64953"/>
              <a:gd name="adj3" fmla="val 16667"/>
            </a:avLst>
          </a:prstGeom>
          <a:ln>
            <a:solidFill>
              <a:srgbClr val="6633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Chỗ</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này</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rất</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thích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hợp</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để</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mình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dựng</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tổ</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ấm</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a:t>
            </a:r>
          </a:p>
        </p:txBody>
      </p:sp>
      <p:sp>
        <p:nvSpPr>
          <p:cNvPr id="16" name="Rounded Rectangular Callout 15"/>
          <p:cNvSpPr/>
          <p:nvPr/>
        </p:nvSpPr>
        <p:spPr>
          <a:xfrm>
            <a:off x="4648200" y="1885950"/>
            <a:ext cx="2972490" cy="1356184"/>
          </a:xfrm>
          <a:prstGeom prst="wedgeRoundRectCallout">
            <a:avLst>
              <a:gd name="adj1" fmla="val 1266"/>
              <a:gd name="adj2" fmla="val 64953"/>
              <a:gd name="adj3" fmla="val 16667"/>
            </a:avLst>
          </a:prstGeom>
          <a:ln>
            <a:solidFill>
              <a:srgbClr val="6633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Mình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muốn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sống</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cạnh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các</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anh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em</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của</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mình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a:t>
            </a:r>
          </a:p>
        </p:txBody>
      </p:sp>
      <p:pic>
        <p:nvPicPr>
          <p:cNvPr id="17" name="Picture 16">
            <a:extLst>
              <a:ext uri="{FF2B5EF4-FFF2-40B4-BE49-F238E27FC236}">
                <a16:creationId xmlns:a16="http://schemas.microsoft.com/office/drawing/2014/main" id="{7A8C004B-AE70-428E-BA1A-4F3F3896F241}"/>
              </a:ext>
            </a:extLst>
          </p:cNvPr>
          <p:cNvPicPr>
            <a:picLocks noChangeAspect="1"/>
          </p:cNvPicPr>
          <p:nvPr/>
        </p:nvPicPr>
        <p:blipFill rotWithShape="1">
          <a:blip r:embed="rId21">
            <a:extLst>
              <a:ext uri="{28A0092B-C50C-407E-A947-70E740481C1C}">
                <a14:useLocalDpi xmlns:a14="http://schemas.microsoft.com/office/drawing/2010/main" val="0"/>
              </a:ext>
            </a:extLst>
          </a:blip>
          <a:srcRect l="2240" t="31955" r="76574" b="36088"/>
          <a:stretch/>
        </p:blipFill>
        <p:spPr>
          <a:xfrm>
            <a:off x="17339" y="1613004"/>
            <a:ext cx="1811461" cy="1536910"/>
          </a:xfrm>
          <a:prstGeom prst="rect">
            <a:avLst/>
          </a:prstGeom>
        </p:spPr>
      </p:pic>
      <p:pic>
        <p:nvPicPr>
          <p:cNvPr id="19" name="Picture 18">
            <a:extLst>
              <a:ext uri="{FF2B5EF4-FFF2-40B4-BE49-F238E27FC236}">
                <a16:creationId xmlns:a16="http://schemas.microsoft.com/office/drawing/2014/main" id="{180F8B94-FF80-4243-B217-779B22022834}"/>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63940" t="6316" r="20484" b="69401"/>
          <a:stretch/>
        </p:blipFill>
        <p:spPr>
          <a:xfrm>
            <a:off x="6324601" y="782558"/>
            <a:ext cx="1143000" cy="1002351"/>
          </a:xfrm>
          <a:prstGeom prst="rect">
            <a:avLst/>
          </a:prstGeom>
        </p:spPr>
      </p:pic>
      <p:pic>
        <p:nvPicPr>
          <p:cNvPr id="20" name="Picture 19">
            <a:extLst>
              <a:ext uri="{FF2B5EF4-FFF2-40B4-BE49-F238E27FC236}">
                <a16:creationId xmlns:a16="http://schemas.microsoft.com/office/drawing/2014/main" id="{53B3B0D7-8C19-4FBE-8F6D-7A2CAF377CF2}"/>
              </a:ext>
            </a:extLst>
          </p:cNvPr>
          <p:cNvPicPr>
            <a:picLocks noChangeAspect="1"/>
          </p:cNvPicPr>
          <p:nvPr/>
        </p:nvPicPr>
        <p:blipFill rotWithShape="1">
          <a:blip r:embed="rId21">
            <a:extLst>
              <a:ext uri="{28A0092B-C50C-407E-A947-70E740481C1C}">
                <a14:useLocalDpi xmlns:a14="http://schemas.microsoft.com/office/drawing/2010/main" val="0"/>
              </a:ext>
            </a:extLst>
          </a:blip>
          <a:srcRect l="65388" t="63395" r="18391" b="10183"/>
          <a:stretch/>
        </p:blipFill>
        <p:spPr>
          <a:xfrm>
            <a:off x="6804452" y="3237974"/>
            <a:ext cx="1411382" cy="1293209"/>
          </a:xfrm>
          <a:prstGeom prst="rect">
            <a:avLst/>
          </a:prstGeom>
        </p:spPr>
      </p:pic>
      <p:pic>
        <p:nvPicPr>
          <p:cNvPr id="21" name="Picture 20">
            <a:extLst>
              <a:ext uri="{FF2B5EF4-FFF2-40B4-BE49-F238E27FC236}">
                <a16:creationId xmlns:a16="http://schemas.microsoft.com/office/drawing/2014/main" id="{F08966A3-A284-47E5-B23B-FF9DF48DE4B1}"/>
              </a:ext>
            </a:extLst>
          </p:cNvPr>
          <p:cNvPicPr>
            <a:picLocks noChangeAspect="1"/>
          </p:cNvPicPr>
          <p:nvPr/>
        </p:nvPicPr>
        <p:blipFill rotWithShape="1">
          <a:blip r:embed="rId21">
            <a:extLst>
              <a:ext uri="{28A0092B-C50C-407E-A947-70E740481C1C}">
                <a14:useLocalDpi xmlns:a14="http://schemas.microsoft.com/office/drawing/2010/main" val="0"/>
              </a:ext>
            </a:extLst>
          </a:blip>
          <a:srcRect l="81326" t="41403" r="7103" b="43140"/>
          <a:stretch/>
        </p:blipFill>
        <p:spPr>
          <a:xfrm>
            <a:off x="10314598" y="1448147"/>
            <a:ext cx="1697640" cy="1275583"/>
          </a:xfrm>
          <a:prstGeom prst="rect">
            <a:avLst/>
          </a:prstGeom>
        </p:spPr>
      </p:pic>
      <p:pic>
        <p:nvPicPr>
          <p:cNvPr id="22" name="Picture 21">
            <a:extLst>
              <a:ext uri="{FF2B5EF4-FFF2-40B4-BE49-F238E27FC236}">
                <a16:creationId xmlns:a16="http://schemas.microsoft.com/office/drawing/2014/main" id="{DC1353D4-52C6-4501-AA15-B2E07D212BBF}"/>
              </a:ext>
            </a:extLst>
          </p:cNvPr>
          <p:cNvPicPr>
            <a:picLocks noChangeAspect="1"/>
          </p:cNvPicPr>
          <p:nvPr/>
        </p:nvPicPr>
        <p:blipFill rotWithShape="1">
          <a:blip r:embed="rId22" cstate="print">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3435037" y="904529"/>
            <a:ext cx="984563" cy="902127"/>
          </a:xfrm>
          <a:prstGeom prst="rect">
            <a:avLst/>
          </a:prstGeom>
        </p:spPr>
      </p:pic>
      <p:pic>
        <p:nvPicPr>
          <p:cNvPr id="23" name="Picture 22">
            <a:extLst>
              <a:ext uri="{FF2B5EF4-FFF2-40B4-BE49-F238E27FC236}">
                <a16:creationId xmlns:a16="http://schemas.microsoft.com/office/drawing/2014/main" id="{4911E18E-3948-4D8C-93E7-F39FD59762BA}"/>
              </a:ext>
            </a:extLst>
          </p:cNvPr>
          <p:cNvPicPr>
            <a:picLocks noChangeAspect="1"/>
          </p:cNvPicPr>
          <p:nvPr/>
        </p:nvPicPr>
        <p:blipFill rotWithShape="1">
          <a:blip r:embed="rId23" cstate="print">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3793435" y="4190766"/>
            <a:ext cx="1054376" cy="966094"/>
          </a:xfrm>
          <a:prstGeom prst="rect">
            <a:avLst/>
          </a:prstGeom>
        </p:spPr>
      </p:pic>
      <p:pic>
        <p:nvPicPr>
          <p:cNvPr id="24" name="Tieng-yeah-tre-con-www_nhacchuongvui_com (2)">
            <a:hlinkClick r:id="" action="ppaction://media"/>
            <a:extLst>
              <a:ext uri="{FF2B5EF4-FFF2-40B4-BE49-F238E27FC236}">
                <a16:creationId xmlns:a16="http://schemas.microsoft.com/office/drawing/2014/main" id="{8FE75405-3EE4-4548-9EF4-5F67B4EF1174}"/>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89362" y="850241"/>
            <a:ext cx="609600" cy="609600"/>
          </a:xfrm>
          <a:prstGeom prst="rect">
            <a:avLst/>
          </a:prstGeom>
        </p:spPr>
      </p:pic>
    </p:spTree>
    <p:extLst>
      <p:ext uri="{BB962C8B-B14F-4D97-AF65-F5344CB8AC3E}">
        <p14:creationId xmlns:p14="http://schemas.microsoft.com/office/powerpoint/2010/main" val="20850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1" nodeType="afterEffect">
                                  <p:stCondLst>
                                    <p:cond delay="100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1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3"/>
                                        </p:tgtEl>
                                        <p:attrNameLst>
                                          <p:attrName>r</p:attrName>
                                        </p:attrNameLst>
                                      </p:cBhvr>
                                    </p:animRot>
                                    <p:animRot by="-240000">
                                      <p:cBhvr>
                                        <p:cTn id="29" dur="200" fill="hold">
                                          <p:stCondLst>
                                            <p:cond delay="200"/>
                                          </p:stCondLst>
                                        </p:cTn>
                                        <p:tgtEl>
                                          <p:spTgt spid="13"/>
                                        </p:tgtEl>
                                        <p:attrNameLst>
                                          <p:attrName>r</p:attrName>
                                        </p:attrNameLst>
                                      </p:cBhvr>
                                    </p:animRot>
                                    <p:animRot by="240000">
                                      <p:cBhvr>
                                        <p:cTn id="30" dur="200" fill="hold">
                                          <p:stCondLst>
                                            <p:cond delay="400"/>
                                          </p:stCondLst>
                                        </p:cTn>
                                        <p:tgtEl>
                                          <p:spTgt spid="13"/>
                                        </p:tgtEl>
                                        <p:attrNameLst>
                                          <p:attrName>r</p:attrName>
                                        </p:attrNameLst>
                                      </p:cBhvr>
                                    </p:animRot>
                                    <p:animRot by="-240000">
                                      <p:cBhvr>
                                        <p:cTn id="31" dur="200" fill="hold">
                                          <p:stCondLst>
                                            <p:cond delay="600"/>
                                          </p:stCondLst>
                                        </p:cTn>
                                        <p:tgtEl>
                                          <p:spTgt spid="13"/>
                                        </p:tgtEl>
                                        <p:attrNameLst>
                                          <p:attrName>r</p:attrName>
                                        </p:attrNameLst>
                                      </p:cBhvr>
                                    </p:animRot>
                                    <p:animRot by="120000">
                                      <p:cBhvr>
                                        <p:cTn id="32" dur="200" fill="hold">
                                          <p:stCondLst>
                                            <p:cond delay="800"/>
                                          </p:stCondLst>
                                        </p:cTn>
                                        <p:tgtEl>
                                          <p:spTgt spid="13"/>
                                        </p:tgtEl>
                                        <p:attrNameLst>
                                          <p:attrName>r</p:attrName>
                                        </p:attrNameLst>
                                      </p:cBhvr>
                                    </p:animRot>
                                  </p:childTnLst>
                                </p:cTn>
                              </p:par>
                              <p:par>
                                <p:cTn id="33" presetID="10" presetClass="exit" presetSubtype="0" fill="hold" nodeType="withEffect">
                                  <p:stCondLst>
                                    <p:cond delay="0"/>
                                  </p:stCondLst>
                                  <p:childTnLst>
                                    <p:animEffect transition="out" filter="fade">
                                      <p:cBhvr>
                                        <p:cTn id="34" dur="10"/>
                                        <p:tgtEl>
                                          <p:spTgt spid="10"/>
                                        </p:tgtEl>
                                      </p:cBhvr>
                                    </p:animEffect>
                                    <p:set>
                                      <p:cBhvr>
                                        <p:cTn id="35" dur="1" fill="hold">
                                          <p:stCondLst>
                                            <p:cond delay="9"/>
                                          </p:stCondLst>
                                        </p:cTn>
                                        <p:tgtEl>
                                          <p:spTgt spid="10"/>
                                        </p:tgtEl>
                                        <p:attrNameLst>
                                          <p:attrName>style.visibility</p:attrName>
                                        </p:attrNameLst>
                                      </p:cBhvr>
                                      <p:to>
                                        <p:strVal val="hidden"/>
                                      </p:to>
                                    </p:set>
                                  </p:childTnLst>
                                </p:cTn>
                              </p:par>
                            </p:childTnLst>
                          </p:cTn>
                        </p:par>
                        <p:par>
                          <p:cTn id="36" fill="hold">
                            <p:stCondLst>
                              <p:cond delay="3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afterEffect">
                                  <p:stCondLst>
                                    <p:cond delay="0"/>
                                  </p:stCondLst>
                                  <p:childTnLst>
                                    <p:animEffect transition="out" filter="fade">
                                      <p:cBhvr>
                                        <p:cTn id="44" dur="10"/>
                                        <p:tgtEl>
                                          <p:spTgt spid="16"/>
                                        </p:tgtEl>
                                      </p:cBhvr>
                                    </p:animEffect>
                                    <p:set>
                                      <p:cBhvr>
                                        <p:cTn id="45" dur="1" fill="hold">
                                          <p:stCondLst>
                                            <p:cond delay="9"/>
                                          </p:stCondLst>
                                        </p:cTn>
                                        <p:tgtEl>
                                          <p:spTgt spid="16"/>
                                        </p:tgtEl>
                                        <p:attrNameLst>
                                          <p:attrName>style.visibility</p:attrName>
                                        </p:attrNameLst>
                                      </p:cBhvr>
                                      <p:to>
                                        <p:strVal val="hidden"/>
                                      </p:to>
                                    </p:set>
                                  </p:childTnLst>
                                </p:cTn>
                              </p:par>
                            </p:childTnLst>
                          </p:cTn>
                        </p:par>
                        <p:par>
                          <p:cTn id="46" fill="hold">
                            <p:stCondLst>
                              <p:cond delay="10"/>
                            </p:stCondLst>
                            <p:childTnLst>
                              <p:par>
                                <p:cTn id="47" presetID="22" presetClass="entr" presetSubtype="4"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750"/>
                                        <p:tgtEl>
                                          <p:spTgt spid="6"/>
                                        </p:tgtEl>
                                      </p:cBhvr>
                                    </p:animEffect>
                                  </p:childTnLst>
                                  <p:subTnLst>
                                    <p:audio>
                                      <p:cMediaNode>
                                        <p:cTn display="0" masterRel="sameClick">
                                          <p:stCondLst>
                                            <p:cond evt="begin" delay="0">
                                              <p:tn val="47"/>
                                            </p:cond>
                                          </p:stCondLst>
                                          <p:endCondLst>
                                            <p:cond evt="onStopAudio" delay="0">
                                              <p:tgtEl>
                                                <p:sldTgt/>
                                              </p:tgtEl>
                                            </p:cond>
                                          </p:endCondLst>
                                        </p:cTn>
                                        <p:tgtEl>
                                          <p:sndTgt r:embed="rId5" name="chimes.wav"/>
                                        </p:tgtEl>
                                      </p:cMediaNode>
                                    </p:audio>
                                  </p:subTnLst>
                                </p:cTn>
                              </p:par>
                            </p:childTnLst>
                          </p:cTn>
                        </p:par>
                        <p:par>
                          <p:cTn id="50" fill="hold">
                            <p:stCondLst>
                              <p:cond delay="760"/>
                            </p:stCondLst>
                            <p:childTnLst>
                              <p:par>
                                <p:cTn id="51" presetID="10"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10" presetClass="exit" presetSubtype="0" fill="hold" nodeType="withEffect">
                                  <p:stCondLst>
                                    <p:cond delay="0"/>
                                  </p:stCondLst>
                                  <p:childTnLst>
                                    <p:animEffect transition="out" filter="fade">
                                      <p:cBhvr>
                                        <p:cTn id="55" dur="10"/>
                                        <p:tgtEl>
                                          <p:spTgt spid="7"/>
                                        </p:tgtEl>
                                      </p:cBhvr>
                                    </p:animEffect>
                                    <p:set>
                                      <p:cBhvr>
                                        <p:cTn id="56" dur="1" fill="hold">
                                          <p:stCondLst>
                                            <p:cond delay="9"/>
                                          </p:stCondLst>
                                        </p:cTn>
                                        <p:tgtEl>
                                          <p:spTgt spid="7"/>
                                        </p:tgtEl>
                                        <p:attrNameLst>
                                          <p:attrName>style.visibility</p:attrName>
                                        </p:attrNameLst>
                                      </p:cBhvr>
                                      <p:to>
                                        <p:strVal val="hidden"/>
                                      </p:to>
                                    </p:set>
                                  </p:childTnLst>
                                </p:cTn>
                              </p:par>
                              <p:par>
                                <p:cTn id="57" presetID="1" presetClass="mediacall" presetSubtype="0" fill="hold" nodeType="withEffect">
                                  <p:stCondLst>
                                    <p:cond delay="0"/>
                                  </p:stCondLst>
                                  <p:childTnLst>
                                    <p:cmd type="call" cmd="playFrom(0.0)">
                                      <p:cBhvr>
                                        <p:cTn id="58" dur="4414" fill="hold"/>
                                        <p:tgtEl>
                                          <p:spTgt spid="24"/>
                                        </p:tgtEl>
                                      </p:cBhvr>
                                    </p:cmd>
                                  </p:childTnLst>
                                </p:cTn>
                              </p:par>
                              <p:par>
                                <p:cTn id="59" presetID="23" presetClass="entr" presetSubtype="16" repeatCount="indefinite"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childTnLst>
                                </p:cTn>
                              </p:par>
                              <p:par>
                                <p:cTn id="63" presetID="23" presetClass="entr" presetSubtype="16" repeatCount="indefinite"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childTnLst>
                                </p:cTn>
                              </p:par>
                              <p:par>
                                <p:cTn id="67" presetID="23" presetClass="entr" presetSubtype="16" repeatCount="indefinite"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childTnLst>
                                </p:cTn>
                              </p:par>
                              <p:par>
                                <p:cTn id="71" presetID="23" presetClass="entr" presetSubtype="16" repeatCount="indefinite"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childTnLst>
                                </p:cTn>
                              </p:par>
                              <p:par>
                                <p:cTn id="75" presetID="23" presetClass="entr" presetSubtype="16" repeatCount="indefinite"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childTnLst>
                                </p:cTn>
                              </p:par>
                              <p:par>
                                <p:cTn id="79" presetID="23" presetClass="entr" presetSubtype="16" repeatCount="indefinite"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500" fill="hold"/>
                                        <p:tgtEl>
                                          <p:spTgt spid="23"/>
                                        </p:tgtEl>
                                        <p:attrNameLst>
                                          <p:attrName>ppt_w</p:attrName>
                                        </p:attrNameLst>
                                      </p:cBhvr>
                                      <p:tavLst>
                                        <p:tav tm="0">
                                          <p:val>
                                            <p:fltVal val="0"/>
                                          </p:val>
                                        </p:tav>
                                        <p:tav tm="100000">
                                          <p:val>
                                            <p:strVal val="#ppt_w"/>
                                          </p:val>
                                        </p:tav>
                                      </p:tavLst>
                                    </p:anim>
                                    <p:anim calcmode="lin" valueType="num">
                                      <p:cBhvr>
                                        <p:cTn id="82"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7"/>
                  </p:tgtEl>
                </p:cond>
              </p:nextCondLst>
            </p:seq>
            <p:seq concurrent="1" nextAc="seek">
              <p:cTn id="83" restart="whenNotActive" fill="hold" evtFilter="cancelBubble" nodeType="interactiveSeq">
                <p:stCondLst>
                  <p:cond evt="onClick" delay="0">
                    <p:tgtEl>
                      <p:spTgt spid="2050"/>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after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22" presetClass="entr" presetSubtype="4" fill="hold" nodeType="with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wipe(down)">
                                      <p:cBhvr>
                                        <p:cTn id="91" dur="1000"/>
                                        <p:tgtEl>
                                          <p:spTgt spid="4"/>
                                        </p:tgtEl>
                                      </p:cBhvr>
                                    </p:animEffect>
                                  </p:child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500"/>
                                        <p:tgtEl>
                                          <p:spTgt spid="11"/>
                                        </p:tgtEl>
                                      </p:cBhvr>
                                    </p:animEffect>
                                  </p:childTnLst>
                                </p:cTn>
                              </p:par>
                              <p:par>
                                <p:cTn id="96" presetID="10" presetClass="exit" presetSubtype="0" fill="hold" nodeType="withEffect">
                                  <p:stCondLst>
                                    <p:cond delay="0"/>
                                  </p:stCondLst>
                                  <p:childTnLst>
                                    <p:animEffect transition="out" filter="fade">
                                      <p:cBhvr>
                                        <p:cTn id="97" dur="500"/>
                                        <p:tgtEl>
                                          <p:spTgt spid="2050"/>
                                        </p:tgtEl>
                                      </p:cBhvr>
                                    </p:animEffect>
                                    <p:set>
                                      <p:cBhvr>
                                        <p:cTn id="98"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audio>
              <p:cMediaNode vol="80000">
                <p:cTn id="99" fill="hold" display="0">
                  <p:stCondLst>
                    <p:cond delay="indefinite"/>
                  </p:stCondLst>
                  <p:endCondLst>
                    <p:cond evt="onStopAudio" delay="0">
                      <p:tgtEl>
                        <p:sldTgt/>
                      </p:tgtEl>
                    </p:cond>
                  </p:endCondLst>
                </p:cTn>
                <p:tgtEl>
                  <p:spTgt spid="24"/>
                </p:tgtEl>
              </p:cMediaNode>
            </p:audio>
          </p:childTnLst>
        </p:cTn>
      </p:par>
    </p:tnLst>
    <p:bldLst>
      <p:bldP spid="14" grpId="0" animBg="1"/>
      <p:bldP spid="14" grpId="1" animBg="1"/>
      <p:bldP spid="15" grpId="0" animBg="1"/>
      <p:bldP spid="15" grpId="1" animBg="1"/>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ừng Xanh Tươi Phim Hoạt Hình Mất Yếu Tố Nền Thỏ, Tươi, Màu Xanh Lá, Rừ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F247567-C3DC-40E2-B61F-57BC80699FF1}"/>
              </a:ext>
            </a:extLst>
          </p:cNvPr>
          <p:cNvGrpSpPr/>
          <p:nvPr/>
        </p:nvGrpSpPr>
        <p:grpSpPr>
          <a:xfrm>
            <a:off x="914400" y="122960"/>
            <a:ext cx="7259705" cy="1077190"/>
            <a:chOff x="914400" y="258071"/>
            <a:chExt cx="7259705" cy="831264"/>
          </a:xfrm>
        </p:grpSpPr>
        <p:pic>
          <p:nvPicPr>
            <p:cNvPr id="4" name="Picture 3">
              <a:extLst>
                <a:ext uri="{FF2B5EF4-FFF2-40B4-BE49-F238E27FC236}">
                  <a16:creationId xmlns:a16="http://schemas.microsoft.com/office/drawing/2014/main" id="{77B9EB54-A0AA-4EA3-ADF3-32B2446659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4400" y="258071"/>
              <a:ext cx="7259705" cy="831264"/>
            </a:xfrm>
            <a:prstGeom prst="rect">
              <a:avLst/>
            </a:prstGeom>
          </p:spPr>
        </p:pic>
        <p:sp>
          <p:nvSpPr>
            <p:cNvPr id="5" name="TextBox 4">
              <a:extLst>
                <a:ext uri="{FF2B5EF4-FFF2-40B4-BE49-F238E27FC236}">
                  <a16:creationId xmlns:a16="http://schemas.microsoft.com/office/drawing/2014/main" id="{628729C0-46C5-4E3F-A213-5CE953F5FC41}"/>
                </a:ext>
              </a:extLst>
            </p:cNvPr>
            <p:cNvSpPr txBox="1"/>
            <p:nvPr/>
          </p:nvSpPr>
          <p:spPr>
            <a:xfrm>
              <a:off x="1226854" y="437905"/>
              <a:ext cx="6634830" cy="475020"/>
            </a:xfrm>
            <a:prstGeom prst="rect">
              <a:avLst/>
            </a:prstGeom>
            <a:noFill/>
          </p:spPr>
          <p:txBody>
            <a:bodyPr wrap="none" lIns="0" tIns="0" rIns="0" bIns="0" rtlCol="0">
              <a:spAutoFit/>
            </a:bodyPr>
            <a:lstStyle/>
            <a:p>
              <a:pPr algn="ctr"/>
              <a:r>
                <a:rPr lang="en-US" sz="4000" dirty="0" err="1">
                  <a:solidFill>
                    <a:schemeClr val="bg1"/>
                  </a:solidFill>
                  <a:latin typeface="#9Slide07 SVNPosterizer KG Inli" panose="02000503000000020003" pitchFamily="2" charset="0"/>
                </a:rPr>
                <a:t>Sau</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bài</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học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này</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các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bạn</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đã</a:t>
              </a:r>
              <a:r>
                <a:rPr lang="en-US" sz="4000" dirty="0">
                  <a:solidFill>
                    <a:schemeClr val="bg1"/>
                  </a:solidFill>
                  <a:latin typeface="#9Slide07 SVNPosterizer KG Inli" panose="02000503000000020003" pitchFamily="2" charset="0"/>
                </a:rPr>
                <a:t>:</a:t>
              </a:r>
            </a:p>
          </p:txBody>
        </p:sp>
      </p:grpSp>
      <p:sp>
        <p:nvSpPr>
          <p:cNvPr id="6" name="Rectangle: Rounded Corners 8">
            <a:extLst>
              <a:ext uri="{FF2B5EF4-FFF2-40B4-BE49-F238E27FC236}">
                <a16:creationId xmlns:a16="http://schemas.microsoft.com/office/drawing/2014/main" id="{9B3C070F-1197-4E8D-B880-81AC26C36C6C}"/>
              </a:ext>
            </a:extLst>
          </p:cNvPr>
          <p:cNvSpPr/>
          <p:nvPr/>
        </p:nvSpPr>
        <p:spPr>
          <a:xfrm>
            <a:off x="647700" y="1608373"/>
            <a:ext cx="7848600" cy="334068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95400" y="2303443"/>
            <a:ext cx="7239000" cy="954107"/>
          </a:xfrm>
          <a:prstGeom prst="rect">
            <a:avLst/>
          </a:prstGeom>
          <a:noFill/>
        </p:spPr>
        <p:txBody>
          <a:bodyPr wrap="square" rtlCol="0">
            <a:spAutoFit/>
          </a:bodyPr>
          <a:lstStyle/>
          <a:p>
            <a:r>
              <a:rPr lang="en-US" sz="2800" dirty="0" err="1">
                <a:latin typeface="#9Slide03 Arima Madurai Black" pitchFamily="2" charset="0"/>
                <a:cs typeface="#9Slide03 Arima Madurai Black" pitchFamily="2" charset="0"/>
              </a:rPr>
              <a:t>Nhớ</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được</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cách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tính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diện</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thể</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một</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số</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hình</a:t>
            </a:r>
            <a:r>
              <a:rPr lang="en-US" sz="2800" dirty="0">
                <a:latin typeface="#9Slide03 Arima Madurai Black" pitchFamily="2" charset="0"/>
                <a:cs typeface="#9Slide03 Arima Madurai Black" pitchFamily="2" charset="0"/>
              </a:rPr>
              <a:t>.</a:t>
            </a:r>
          </a:p>
        </p:txBody>
      </p:sp>
      <p:sp>
        <p:nvSpPr>
          <p:cNvPr id="8" name="TextBox 7"/>
          <p:cNvSpPr txBox="1"/>
          <p:nvPr/>
        </p:nvSpPr>
        <p:spPr>
          <a:xfrm>
            <a:off x="1275609" y="3486150"/>
            <a:ext cx="7239000" cy="954107"/>
          </a:xfrm>
          <a:prstGeom prst="rect">
            <a:avLst/>
          </a:prstGeom>
          <a:noFill/>
        </p:spPr>
        <p:txBody>
          <a:bodyPr wrap="square" rtlCol="0">
            <a:spAutoFit/>
          </a:bodyPr>
          <a:lstStyle/>
          <a:p>
            <a:r>
              <a:rPr lang="en-US" sz="2800" dirty="0" err="1">
                <a:latin typeface="#9Slide03 Arima Madurai Black" pitchFamily="2" charset="0"/>
                <a:cs typeface="#9Slide03 Arima Madurai Black" pitchFamily="2" charset="0"/>
              </a:rPr>
              <a:t>Vận</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dụng</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được</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công</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thức</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tính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diện</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thể</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để</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giải</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một</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số</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bài</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toán</a:t>
            </a:r>
            <a:r>
              <a:rPr lang="en-US" sz="2800" dirty="0">
                <a:latin typeface="#9Slide03 Arima Madurai Black" pitchFamily="2" charset="0"/>
                <a:cs typeface="#9Slide03 Arima Madurai Black" pitchFamily="2" charset="0"/>
              </a:rPr>
              <a:t>.</a:t>
            </a:r>
          </a:p>
        </p:txBody>
      </p:sp>
      <p:pic>
        <p:nvPicPr>
          <p:cNvPr id="9" name="Picture 8">
            <a:extLst>
              <a:ext uri="{FF2B5EF4-FFF2-40B4-BE49-F238E27FC236}">
                <a16:creationId xmlns:a16="http://schemas.microsoft.com/office/drawing/2014/main" id="{B2331760-790F-4696-A524-A2A7A5F48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2064508"/>
            <a:ext cx="1690774" cy="2428416"/>
          </a:xfrm>
          <a:prstGeom prst="rect">
            <a:avLst/>
          </a:prstGeom>
        </p:spPr>
      </p:pic>
    </p:spTree>
    <p:extLst>
      <p:ext uri="{BB962C8B-B14F-4D97-AF65-F5344CB8AC3E}">
        <p14:creationId xmlns:p14="http://schemas.microsoft.com/office/powerpoint/2010/main" val="13230565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8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1.94444E-6 -2.49846E-6 L 1.1658 0.01789 " pathEditMode="relative" rAng="0" ptsTypes="AA">
                                          <p:cBhvr>
                                            <p:cTn id="12" dur="3500" fill="hold"/>
                                            <p:tgtEl>
                                              <p:spTgt spid="9"/>
                                            </p:tgtEl>
                                            <p:attrNameLst>
                                              <p:attrName>ppt_x</p:attrName>
                                              <p:attrName>ppt_y</p:attrName>
                                            </p:attrNameLst>
                                          </p:cBhvr>
                                          <p:rCtr x="58281" y="895"/>
                                        </p:animMotion>
                                      </p:childTnLst>
                                    </p:cTn>
                                  </p:par>
                                  <p:par>
                                    <p:cTn id="13" presetID="22" presetClass="entr" presetSubtype="8"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500"/>
                                            <p:tgtEl>
                                              <p:spTgt spid="8"/>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1.94444E-6 -2.49846E-6 L 1.1658 0.01789 " pathEditMode="relative" rAng="0" ptsTypes="AA">
                                          <p:cBhvr>
                                            <p:cTn id="12" dur="3500" fill="hold"/>
                                            <p:tgtEl>
                                              <p:spTgt spid="9"/>
                                            </p:tgtEl>
                                            <p:attrNameLst>
                                              <p:attrName>ppt_x</p:attrName>
                                              <p:attrName>ppt_y</p:attrName>
                                            </p:attrNameLst>
                                          </p:cBhvr>
                                          <p:rCtr x="58281" y="895"/>
                                        </p:animMotion>
                                      </p:childTnLst>
                                    </p:cTn>
                                  </p:par>
                                  <p:par>
                                    <p:cTn id="13" presetID="22" presetClass="entr" presetSubtype="8"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500"/>
                                            <p:tgtEl>
                                              <p:spTgt spid="8"/>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矩形 24">
            <a:extLst>
              <a:ext uri="{FF2B5EF4-FFF2-40B4-BE49-F238E27FC236}">
                <a16:creationId xmlns:a16="http://schemas.microsoft.com/office/drawing/2014/main"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p:sp>
        <p:nvSpPr>
          <p:cNvPr id="2" name="Cube 1"/>
          <p:cNvSpPr/>
          <p:nvPr/>
        </p:nvSpPr>
        <p:spPr>
          <a:xfrm>
            <a:off x="1219200" y="2357888"/>
            <a:ext cx="2103120" cy="2103120"/>
          </a:xfrm>
          <a:prstGeom prst="cub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nvGrpSpPr>
          <p:cNvPr id="4" name="Group 3"/>
          <p:cNvGrpSpPr/>
          <p:nvPr/>
        </p:nvGrpSpPr>
        <p:grpSpPr>
          <a:xfrm>
            <a:off x="2133600" y="-95250"/>
            <a:ext cx="5257801" cy="1908079"/>
            <a:chOff x="-2120341" y="3177827"/>
            <a:chExt cx="5257801" cy="1908079"/>
          </a:xfrm>
        </p:grpSpPr>
        <p:sp>
          <p:nvSpPr>
            <p:cNvPr id="5" name="Rounded Rectangle 4"/>
            <p:cNvSpPr/>
            <p:nvPr/>
          </p:nvSpPr>
          <p:spPr>
            <a:xfrm>
              <a:off x="-2120341" y="4095750"/>
              <a:ext cx="5257801" cy="990156"/>
            </a:xfrm>
            <a:prstGeom prst="roundRect">
              <a:avLst/>
            </a:prstGeom>
            <a:solidFill>
              <a:schemeClr val="bg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93CBED"/>
                  </a:solidFill>
                  <a:latin typeface="#9Slide03 Arima Madurai ExtraBo" pitchFamily="2" charset="0"/>
                  <a:cs typeface="#9Slide03 Arima Madurai ExtraBo" pitchFamily="2" charset="0"/>
                </a:rPr>
                <a:t>Bạn</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hãy</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nêu</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công</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thức</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tính</a:t>
              </a:r>
              <a:r>
                <a:rPr lang="en-US" sz="2400" b="1" dirty="0">
                  <a:solidFill>
                    <a:srgbClr val="93CBED"/>
                  </a:solidFill>
                  <a:latin typeface="#9Slide03 Arima Madurai ExtraBo" pitchFamily="2" charset="0"/>
                  <a:cs typeface="#9Slide03 Arima Madurai ExtraBo" pitchFamily="2" charset="0"/>
                </a:rPr>
                <a:t> DTXQ, DTTP, </a:t>
              </a:r>
              <a:r>
                <a:rPr lang="en-US" sz="2400" b="1" dirty="0" err="1">
                  <a:solidFill>
                    <a:srgbClr val="93CBED"/>
                  </a:solidFill>
                  <a:latin typeface="#9Slide03 Arima Madurai ExtraBo" pitchFamily="2" charset="0"/>
                  <a:cs typeface="#9Slide03 Arima Madurai ExtraBo" pitchFamily="2" charset="0"/>
                </a:rPr>
                <a:t>thể</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tích</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của</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hình</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lập</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phương</a:t>
              </a:r>
              <a:endParaRPr lang="en-US" sz="2400" b="1" dirty="0">
                <a:solidFill>
                  <a:srgbClr val="93CBED"/>
                </a:solidFill>
                <a:latin typeface="#9Slide03 Arima Madurai ExtraBo" pitchFamily="2" charset="0"/>
                <a:cs typeface="#9Slide03 Arima Madurai ExtraBo" pitchFamily="2" charset="0"/>
              </a:endParaRPr>
            </a:p>
          </p:txBody>
        </p:sp>
        <p:pic>
          <p:nvPicPr>
            <p:cNvPr id="6" name="Picture 5">
              <a:extLst>
                <a:ext uri="{FF2B5EF4-FFF2-40B4-BE49-F238E27FC236}">
                  <a16:creationId xmlns:a16="http://schemas.microsoft.com/office/drawing/2014/main" id="{09A72925-E4C2-4BE9-9339-CE34D8B11FB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291540" y="3177827"/>
              <a:ext cx="1142556" cy="1142556"/>
            </a:xfrm>
            <a:prstGeom prst="rect">
              <a:avLst/>
            </a:prstGeom>
          </p:spPr>
        </p:pic>
      </p:grpSp>
      <mc:AlternateContent xmlns:mc="http://schemas.openxmlformats.org/markup-compatibility/2006" xmlns:a14="http://schemas.microsoft.com/office/drawing/2010/main">
        <mc:Choice Requires="a14">
          <p:sp>
            <p:nvSpPr>
              <p:cNvPr id="7" name="Rounded Rectangle 6"/>
              <p:cNvSpPr/>
              <p:nvPr/>
            </p:nvSpPr>
            <p:spPr>
              <a:xfrm>
                <a:off x="4191001" y="2040676"/>
                <a:ext cx="4328732"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800" i="1" smtClean="0">
                              <a:solidFill>
                                <a:srgbClr val="663300"/>
                              </a:solidFill>
                              <a:effectLst>
                                <a:outerShdw blurRad="38100" dist="38100" dir="2700000" algn="tl">
                                  <a:srgbClr val="000000">
                                    <a:alpha val="43137"/>
                                  </a:srgbClr>
                                </a:outerShdw>
                              </a:effectLst>
                              <a:latin typeface="Cambria Math" panose="02040503050406030204" pitchFamily="18" charset="0"/>
                            </a:rPr>
                          </m:ctrlPr>
                        </m:sSubPr>
                        <m:e>
                          <m:r>
                            <m:rPr>
                              <m:sty m:val="p"/>
                            </m:rPr>
                            <a:rPr lang="en-US" sz="2800" b="0" i="0">
                              <a:solidFill>
                                <a:srgbClr val="663300"/>
                              </a:solidFill>
                              <a:effectLst>
                                <a:outerShdw blurRad="38100" dist="38100" dir="2700000" algn="tl">
                                  <a:srgbClr val="000000">
                                    <a:alpha val="43137"/>
                                  </a:srgbClr>
                                </a:outerShdw>
                              </a:effectLst>
                              <a:latin typeface="Cambria Math"/>
                            </a:rPr>
                            <m:t>S</m:t>
                          </m:r>
                        </m:e>
                        <m:sub>
                          <m:r>
                            <m:rPr>
                              <m:sty m:val="p"/>
                            </m:rPr>
                            <a:rPr lang="en-US" sz="2800" b="0" i="0">
                              <a:solidFill>
                                <a:srgbClr val="663300"/>
                              </a:solidFill>
                              <a:effectLst>
                                <a:outerShdw blurRad="38100" dist="38100" dir="2700000" algn="tl">
                                  <a:srgbClr val="000000">
                                    <a:alpha val="43137"/>
                                  </a:srgbClr>
                                </a:outerShdw>
                              </a:effectLst>
                              <a:latin typeface="Cambria Math"/>
                            </a:rPr>
                            <m:t>x</m:t>
                          </m:r>
                          <m:r>
                            <m:rPr>
                              <m:sty m:val="p"/>
                            </m:rPr>
                            <a:rPr lang="en-US" sz="2800" b="0" i="0" smtClean="0">
                              <a:solidFill>
                                <a:srgbClr val="663300"/>
                              </a:solidFill>
                              <a:effectLst>
                                <a:outerShdw blurRad="38100" dist="38100" dir="2700000" algn="tl">
                                  <a:srgbClr val="000000">
                                    <a:alpha val="43137"/>
                                  </a:srgbClr>
                                </a:outerShdw>
                              </a:effectLst>
                              <a:latin typeface="Cambria Math"/>
                            </a:rPr>
                            <m:t>q</m:t>
                          </m:r>
                        </m:sub>
                      </m:sSub>
                      <m:r>
                        <a:rPr lang="en-US" sz="2800" b="0" i="0" smtClean="0">
                          <a:solidFill>
                            <a:srgbClr val="663300"/>
                          </a:solidFill>
                          <a:effectLst>
                            <a:outerShdw blurRad="38100" dist="38100" dir="2700000" algn="tl">
                              <a:srgbClr val="000000">
                                <a:alpha val="43137"/>
                              </a:srgbClr>
                            </a:outerShdw>
                          </a:effectLst>
                          <a:latin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rPr>
                        <m:t>c</m:t>
                      </m:r>
                      <m:r>
                        <a:rPr lang="en-US" sz="2800" b="0" i="0" smtClean="0">
                          <a:solidFill>
                            <a:srgbClr val="663300"/>
                          </a:solidFill>
                          <a:effectLst>
                            <a:outerShdw blurRad="38100" dist="38100" dir="2700000" algn="tl">
                              <a:srgbClr val="000000">
                                <a:alpha val="43137"/>
                              </a:srgbClr>
                            </a:outerShdw>
                          </a:effectLst>
                          <a:latin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rPr>
                        <m:t>nh</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c</m:t>
                      </m:r>
                      <m:r>
                        <a:rPr lang="en-US" sz="2800" b="0" i="0" smtClean="0">
                          <a:solidFill>
                            <a:srgbClr val="663300"/>
                          </a:solidFill>
                          <a:effectLst>
                            <a:outerShdw blurRad="38100" dist="38100" dir="2700000" algn="tl">
                              <a:srgbClr val="000000">
                                <a:alpha val="43137"/>
                              </a:srgbClr>
                            </a:outerShdw>
                          </a:effectLst>
                          <a:latin typeface="Cambria Math"/>
                          <a:ea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nh</m:t>
                      </m:r>
                      <m:r>
                        <a:rPr lang="en-US" sz="2800" b="0" i="0" smtClean="0">
                          <a:solidFill>
                            <a:srgbClr val="663300"/>
                          </a:solidFill>
                          <a:effectLst>
                            <a:outerShdw blurRad="38100" dist="38100" dir="2700000" algn="tl">
                              <a:srgbClr val="000000">
                                <a:alpha val="43137"/>
                              </a:srgbClr>
                            </a:outerShdw>
                          </a:effectLst>
                          <a:latin typeface="Cambria Math"/>
                          <a:ea typeface="Cambria Math"/>
                        </a:rPr>
                        <m:t>×4</m:t>
                      </m:r>
                    </m:oMath>
                  </m:oMathPara>
                </a14:m>
                <a:endParaRPr lang="en-US" sz="2800" dirty="0">
                  <a:solidFill>
                    <a:srgbClr val="663300"/>
                  </a:solidFill>
                  <a:effectLst>
                    <a:outerShdw blurRad="38100" dist="38100" dir="2700000" algn="tl">
                      <a:srgbClr val="000000">
                        <a:alpha val="43137"/>
                      </a:srgbClr>
                    </a:outerShdw>
                  </a:effectLst>
                </a:endParaRPr>
              </a:p>
            </p:txBody>
          </p:sp>
        </mc:Choice>
        <mc:Fallback xmlns="">
          <p:sp>
            <p:nvSpPr>
              <p:cNvPr id="7" name="Rounded Rectangle 6"/>
              <p:cNvSpPr>
                <a:spLocks noRot="1" noChangeAspect="1" noMove="1" noResize="1" noEditPoints="1" noAdjustHandles="1" noChangeArrowheads="1" noChangeShapeType="1" noTextEdit="1"/>
              </p:cNvSpPr>
              <p:nvPr/>
            </p:nvSpPr>
            <p:spPr>
              <a:xfrm>
                <a:off x="4191001" y="2040676"/>
                <a:ext cx="4328732" cy="634425"/>
              </a:xfrm>
              <a:prstGeom prst="roundRect">
                <a:avLst/>
              </a:prstGeom>
              <a:blipFill rotWithShape="1">
                <a:blip r:embed="rId4"/>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p:cNvSpPr/>
              <p:nvPr/>
            </p:nvSpPr>
            <p:spPr>
              <a:xfrm>
                <a:off x="4191000" y="2992013"/>
                <a:ext cx="4328732"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800" i="1" smtClean="0">
                              <a:solidFill>
                                <a:srgbClr val="663300"/>
                              </a:solidFill>
                              <a:effectLst>
                                <a:outerShdw blurRad="38100" dist="38100" dir="2700000" algn="tl">
                                  <a:srgbClr val="000000">
                                    <a:alpha val="43137"/>
                                  </a:srgbClr>
                                </a:outerShdw>
                              </a:effectLst>
                              <a:latin typeface="Cambria Math" panose="02040503050406030204" pitchFamily="18" charset="0"/>
                            </a:rPr>
                          </m:ctrlPr>
                        </m:sSubPr>
                        <m:e>
                          <m:r>
                            <m:rPr>
                              <m:sty m:val="p"/>
                            </m:rPr>
                            <a:rPr lang="en-US" sz="2800" b="0" i="0">
                              <a:solidFill>
                                <a:srgbClr val="663300"/>
                              </a:solidFill>
                              <a:effectLst>
                                <a:outerShdw blurRad="38100" dist="38100" dir="2700000" algn="tl">
                                  <a:srgbClr val="000000">
                                    <a:alpha val="43137"/>
                                  </a:srgbClr>
                                </a:outerShdw>
                              </a:effectLst>
                              <a:latin typeface="Cambria Math"/>
                            </a:rPr>
                            <m:t>S</m:t>
                          </m:r>
                        </m:e>
                        <m:sub>
                          <m:r>
                            <m:rPr>
                              <m:sty m:val="p"/>
                            </m:rPr>
                            <a:rPr lang="en-US" sz="2800" b="0" i="0" smtClean="0">
                              <a:solidFill>
                                <a:srgbClr val="663300"/>
                              </a:solidFill>
                              <a:effectLst>
                                <a:outerShdw blurRad="38100" dist="38100" dir="2700000" algn="tl">
                                  <a:srgbClr val="000000">
                                    <a:alpha val="43137"/>
                                  </a:srgbClr>
                                </a:outerShdw>
                              </a:effectLst>
                              <a:latin typeface="Cambria Math"/>
                            </a:rPr>
                            <m:t>tp</m:t>
                          </m:r>
                        </m:sub>
                      </m:sSub>
                      <m:r>
                        <a:rPr lang="en-US" sz="2800" b="0" i="0" smtClean="0">
                          <a:solidFill>
                            <a:srgbClr val="663300"/>
                          </a:solidFill>
                          <a:effectLst>
                            <a:outerShdw blurRad="38100" dist="38100" dir="2700000" algn="tl">
                              <a:srgbClr val="000000">
                                <a:alpha val="43137"/>
                              </a:srgbClr>
                            </a:outerShdw>
                          </a:effectLst>
                          <a:latin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rPr>
                        <m:t>c</m:t>
                      </m:r>
                      <m:r>
                        <a:rPr lang="en-US" sz="2800" b="0" i="0" smtClean="0">
                          <a:solidFill>
                            <a:srgbClr val="663300"/>
                          </a:solidFill>
                          <a:effectLst>
                            <a:outerShdw blurRad="38100" dist="38100" dir="2700000" algn="tl">
                              <a:srgbClr val="000000">
                                <a:alpha val="43137"/>
                              </a:srgbClr>
                            </a:outerShdw>
                          </a:effectLst>
                          <a:latin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rPr>
                        <m:t>nh</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c</m:t>
                      </m:r>
                      <m:r>
                        <a:rPr lang="en-US" sz="2800" b="0" i="0" smtClean="0">
                          <a:solidFill>
                            <a:srgbClr val="663300"/>
                          </a:solidFill>
                          <a:effectLst>
                            <a:outerShdw blurRad="38100" dist="38100" dir="2700000" algn="tl">
                              <a:srgbClr val="000000">
                                <a:alpha val="43137"/>
                              </a:srgbClr>
                            </a:outerShdw>
                          </a:effectLst>
                          <a:latin typeface="Cambria Math"/>
                          <a:ea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nh</m:t>
                      </m:r>
                      <m:r>
                        <a:rPr lang="en-US" sz="2800" b="0" i="0" smtClean="0">
                          <a:solidFill>
                            <a:srgbClr val="663300"/>
                          </a:solidFill>
                          <a:effectLst>
                            <a:outerShdw blurRad="38100" dist="38100" dir="2700000" algn="tl">
                              <a:srgbClr val="000000">
                                <a:alpha val="43137"/>
                              </a:srgbClr>
                            </a:outerShdw>
                          </a:effectLst>
                          <a:latin typeface="Cambria Math"/>
                          <a:ea typeface="Cambria Math"/>
                        </a:rPr>
                        <m:t>×6</m:t>
                      </m:r>
                    </m:oMath>
                  </m:oMathPara>
                </a14:m>
                <a:endParaRPr lang="en-US" sz="2800" dirty="0">
                  <a:solidFill>
                    <a:srgbClr val="663300"/>
                  </a:solidFill>
                  <a:effectLst>
                    <a:outerShdw blurRad="38100" dist="38100" dir="2700000" algn="tl">
                      <a:srgbClr val="000000">
                        <a:alpha val="43137"/>
                      </a:srgbClr>
                    </a:outerShdw>
                  </a:effectLst>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4191000" y="2992013"/>
                <a:ext cx="4328732" cy="634425"/>
              </a:xfrm>
              <a:prstGeom prst="roundRect">
                <a:avLst/>
              </a:prstGeom>
              <a:blipFill rotWithShape="1">
                <a:blip r:embed="rId5"/>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4191000" y="3943350"/>
                <a:ext cx="4328733"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800" b="0" i="0" smtClean="0">
                          <a:solidFill>
                            <a:srgbClr val="663300"/>
                          </a:solidFill>
                          <a:effectLst>
                            <a:outerShdw blurRad="38100" dist="38100" dir="2700000" algn="tl">
                              <a:srgbClr val="000000">
                                <a:alpha val="43137"/>
                              </a:srgbClr>
                            </a:outerShdw>
                          </a:effectLst>
                          <a:latin typeface="Cambria Math"/>
                        </a:rPr>
                        <m:t>V</m:t>
                      </m:r>
                      <m:r>
                        <a:rPr lang="en-US" sz="2800" b="0" i="0" smtClean="0">
                          <a:solidFill>
                            <a:srgbClr val="663300"/>
                          </a:solidFill>
                          <a:effectLst>
                            <a:outerShdw blurRad="38100" dist="38100" dir="2700000" algn="tl">
                              <a:srgbClr val="000000">
                                <a:alpha val="43137"/>
                              </a:srgbClr>
                            </a:outerShdw>
                          </a:effectLst>
                          <a:latin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rPr>
                        <m:t>c</m:t>
                      </m:r>
                      <m:r>
                        <a:rPr lang="en-US" sz="2800" b="0" i="0" smtClean="0">
                          <a:solidFill>
                            <a:srgbClr val="663300"/>
                          </a:solidFill>
                          <a:effectLst>
                            <a:outerShdw blurRad="38100" dist="38100" dir="2700000" algn="tl">
                              <a:srgbClr val="000000">
                                <a:alpha val="43137"/>
                              </a:srgbClr>
                            </a:outerShdw>
                          </a:effectLst>
                          <a:latin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rPr>
                        <m:t>nh</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c</m:t>
                      </m:r>
                      <m:r>
                        <a:rPr lang="en-US" sz="2800" b="0" i="0" smtClean="0">
                          <a:solidFill>
                            <a:srgbClr val="663300"/>
                          </a:solidFill>
                          <a:effectLst>
                            <a:outerShdw blurRad="38100" dist="38100" dir="2700000" algn="tl">
                              <a:srgbClr val="000000">
                                <a:alpha val="43137"/>
                              </a:srgbClr>
                            </a:outerShdw>
                          </a:effectLst>
                          <a:latin typeface="Cambria Math"/>
                          <a:ea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nh</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c</m:t>
                      </m:r>
                      <m:r>
                        <a:rPr lang="en-US" sz="2800" b="0" i="0" smtClean="0">
                          <a:solidFill>
                            <a:srgbClr val="663300"/>
                          </a:solidFill>
                          <a:effectLst>
                            <a:outerShdw blurRad="38100" dist="38100" dir="2700000" algn="tl">
                              <a:srgbClr val="000000">
                                <a:alpha val="43137"/>
                              </a:srgbClr>
                            </a:outerShdw>
                          </a:effectLst>
                          <a:latin typeface="Cambria Math"/>
                          <a:ea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nh</m:t>
                      </m:r>
                    </m:oMath>
                  </m:oMathPara>
                </a14:m>
                <a:endParaRPr lang="en-US" sz="2800" dirty="0">
                  <a:solidFill>
                    <a:srgbClr val="663300"/>
                  </a:solidFill>
                  <a:effectLst>
                    <a:outerShdw blurRad="38100" dist="38100" dir="2700000" algn="tl">
                      <a:srgbClr val="000000">
                        <a:alpha val="43137"/>
                      </a:srgbClr>
                    </a:outerShdw>
                  </a:effectLst>
                </a:endParaRPr>
              </a:p>
            </p:txBody>
          </p:sp>
        </mc:Choice>
        <mc:Fallback xmlns="">
          <p:sp>
            <p:nvSpPr>
              <p:cNvPr id="9" name="Rounded Rectangle 8"/>
              <p:cNvSpPr>
                <a:spLocks noRot="1" noChangeAspect="1" noMove="1" noResize="1" noEditPoints="1" noAdjustHandles="1" noChangeArrowheads="1" noChangeShapeType="1" noTextEdit="1"/>
              </p:cNvSpPr>
              <p:nvPr/>
            </p:nvSpPr>
            <p:spPr>
              <a:xfrm>
                <a:off x="4191000" y="3943350"/>
                <a:ext cx="4328733" cy="634425"/>
              </a:xfrm>
              <a:prstGeom prst="roundRect">
                <a:avLst/>
              </a:prstGeom>
              <a:blipFill rotWithShape="1">
                <a:blip r:embed="rId6"/>
                <a:stretch>
                  <a:fillRect/>
                </a:stretch>
              </a:blipFill>
              <a:ln w="76200">
                <a:solidFill>
                  <a:srgbClr val="93CBED"/>
                </a:solidFill>
              </a:ln>
            </p:spPr>
            <p:txBody>
              <a:bodyPr/>
              <a:lstStyle/>
              <a:p>
                <a:r>
                  <a:rPr lang="en-US">
                    <a:noFill/>
                  </a:rPr>
                  <a:t> </a:t>
                </a:r>
              </a:p>
            </p:txBody>
          </p:sp>
        </mc:Fallback>
      </mc:AlternateContent>
    </p:spTree>
    <p:extLst>
      <p:ext uri="{BB962C8B-B14F-4D97-AF65-F5344CB8AC3E}">
        <p14:creationId xmlns:p14="http://schemas.microsoft.com/office/powerpoint/2010/main" val="241082947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矩形 24">
            <a:extLst>
              <a:ext uri="{FF2B5EF4-FFF2-40B4-BE49-F238E27FC236}">
                <a16:creationId xmlns:a16="http://schemas.microsoft.com/office/drawing/2014/main"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1801275309"/>
                  </p:ext>
                </p:extLst>
              </p:nvPr>
            </p:nvGraphicFramePr>
            <p:xfrm>
              <a:off x="1066800" y="2005022"/>
              <a:ext cx="7010400" cy="3081328"/>
            </p:xfrm>
            <a:graphic>
              <a:graphicData uri="http://schemas.openxmlformats.org/drawingml/2006/table">
                <a:tbl>
                  <a:tblPr firstRow="1" bandRow="1">
                    <a:tableStyleId>{F5AB1C69-6EDB-4FF4-983F-18BD219EF322}</a:tableStyleId>
                  </a:tblPr>
                  <a:tblGrid>
                    <a:gridCol w="24384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888694">
                    <a:tc>
                      <a:txBody>
                        <a:bodyPr/>
                        <a:lstStyle/>
                        <a:p>
                          <a:pPr algn="ctr"/>
                          <a:r>
                            <a:rPr lang="en-US" sz="2800" dirty="0" err="1"/>
                            <a:t>Hình</a:t>
                          </a:r>
                          <a:r>
                            <a:rPr lang="en-US" sz="2800" baseline="0" dirty="0"/>
                            <a:t> </a:t>
                          </a:r>
                        </a:p>
                        <a:p>
                          <a:pPr algn="ctr"/>
                          <a:r>
                            <a:rPr lang="en-US" sz="2800" baseline="0" dirty="0" err="1"/>
                            <a:t>lập</a:t>
                          </a:r>
                          <a:r>
                            <a:rPr lang="en-US" sz="2800" baseline="0" dirty="0"/>
                            <a:t> </a:t>
                          </a:r>
                          <a:r>
                            <a:rPr lang="en-US" sz="2800" baseline="0" dirty="0" err="1"/>
                            <a:t>phương</a:t>
                          </a:r>
                          <a:endParaRPr lang="en-US" sz="2800" dirty="0"/>
                        </a:p>
                      </a:txBody>
                      <a:tcPr marT="34290" marB="34290" anchor="ctr"/>
                    </a:tc>
                    <a:tc>
                      <a:txBody>
                        <a:bodyPr/>
                        <a:lstStyle/>
                        <a:p>
                          <a:pPr algn="ctr"/>
                          <a:r>
                            <a:rPr lang="en-US" sz="2400" dirty="0"/>
                            <a:t>(1)</a:t>
                          </a:r>
                        </a:p>
                      </a:txBody>
                      <a:tcPr marT="34290" marB="34290" anchor="ctr"/>
                    </a:tc>
                    <a:tc>
                      <a:txBody>
                        <a:bodyPr/>
                        <a:lstStyle/>
                        <a:p>
                          <a:pPr algn="ctr"/>
                          <a:r>
                            <a:rPr lang="en-US" sz="2400" dirty="0"/>
                            <a:t>(2)</a:t>
                          </a:r>
                        </a:p>
                      </a:txBody>
                      <a:tcPr marT="34290" marB="34290" anchor="ctr"/>
                    </a:tc>
                    <a:extLst>
                      <a:ext uri="{0D108BD9-81ED-4DB2-BD59-A6C34878D82A}">
                        <a16:rowId xmlns:a16="http://schemas.microsoft.com/office/drawing/2014/main" val="10000"/>
                      </a:ext>
                    </a:extLst>
                  </a:tr>
                  <a:tr h="539827">
                    <a:tc>
                      <a:txBody>
                        <a:bodyPr/>
                        <a:lstStyle/>
                        <a:p>
                          <a:pPr algn="ctr"/>
                          <a:r>
                            <a:rPr lang="en-US" sz="2800" dirty="0" err="1"/>
                            <a:t>Độ</a:t>
                          </a:r>
                          <a:r>
                            <a:rPr lang="en-US" sz="2800" dirty="0"/>
                            <a:t> </a:t>
                          </a:r>
                          <a:r>
                            <a:rPr lang="en-US" sz="2800" dirty="0" err="1"/>
                            <a:t>dài</a:t>
                          </a:r>
                          <a:r>
                            <a:rPr lang="en-US" sz="2800" dirty="0"/>
                            <a:t> </a:t>
                          </a:r>
                          <a:r>
                            <a:rPr lang="en-US" sz="2800" dirty="0" err="1"/>
                            <a:t>cạnh</a:t>
                          </a:r>
                          <a:endParaRPr lang="en-US" sz="2800" dirty="0"/>
                        </a:p>
                      </a:txBody>
                      <a:tcPr marT="34290" marB="34290" anchor="ctr"/>
                    </a:tc>
                    <a:tc>
                      <a:txBody>
                        <a:bodyPr/>
                        <a:lstStyle/>
                        <a:p>
                          <a:pPr algn="ctr"/>
                          <a14:m>
                            <m:oMathPara xmlns:m="http://schemas.openxmlformats.org/officeDocument/2006/math">
                              <m:oMathParaPr>
                                <m:jc m:val="centerGroup"/>
                              </m:oMathParaPr>
                              <m:oMath xmlns:m="http://schemas.openxmlformats.org/officeDocument/2006/math">
                                <m:r>
                                  <a:rPr lang="en-US" sz="2400" b="1" i="0" smtClean="0">
                                    <a:latin typeface="Cambria Math"/>
                                  </a:rPr>
                                  <m:t>𝟏𝟐</m:t>
                                </m:r>
                                <m:r>
                                  <a:rPr lang="en-US" sz="2400" b="1" i="0" smtClean="0">
                                    <a:latin typeface="Cambria Math" panose="02040503050406030204" pitchFamily="18" charset="0"/>
                                  </a:rPr>
                                  <m:t> </m:t>
                                </m:r>
                                <m:r>
                                  <a:rPr lang="en-US" sz="2400" b="1" i="0" smtClean="0">
                                    <a:latin typeface="Cambria Math"/>
                                  </a:rPr>
                                  <m:t>𝐜𝐦</m:t>
                                </m:r>
                              </m:oMath>
                            </m:oMathPara>
                          </a14:m>
                          <a:endParaRPr lang="en-US" sz="2400" b="1" i="0" dirty="0">
                            <a:latin typeface="Calibri Math"/>
                          </a:endParaRPr>
                        </a:p>
                      </a:txBody>
                      <a:tcPr marT="34290" marB="34290" anchor="ctr"/>
                    </a:tc>
                    <a:tc>
                      <a:txBody>
                        <a:bodyPr/>
                        <a:lstStyle/>
                        <a:p>
                          <a:pPr algn="ctr"/>
                          <a14:m>
                            <m:oMathPara xmlns:m="http://schemas.openxmlformats.org/officeDocument/2006/math">
                              <m:oMathParaPr>
                                <m:jc m:val="centerGroup"/>
                              </m:oMathParaPr>
                              <m:oMath xmlns:m="http://schemas.openxmlformats.org/officeDocument/2006/math">
                                <m:r>
                                  <a:rPr lang="en-US" sz="2400" b="1" i="0" smtClean="0">
                                    <a:latin typeface="Cambria Math"/>
                                  </a:rPr>
                                  <m:t>𝟑</m:t>
                                </m:r>
                                <m:r>
                                  <a:rPr lang="en-US" sz="2400" b="1" i="0" smtClean="0">
                                    <a:latin typeface="Cambria Math"/>
                                  </a:rPr>
                                  <m:t>,</m:t>
                                </m:r>
                                <m:r>
                                  <a:rPr lang="en-US" sz="2400" b="1" i="0" smtClean="0">
                                    <a:latin typeface="Cambria Math"/>
                                  </a:rPr>
                                  <m:t>𝟓</m:t>
                                </m:r>
                                <m:r>
                                  <a:rPr lang="en-US" sz="2400" b="1" i="0" smtClean="0">
                                    <a:latin typeface="Cambria Math" panose="02040503050406030204" pitchFamily="18" charset="0"/>
                                  </a:rPr>
                                  <m:t> </m:t>
                                </m:r>
                                <m:r>
                                  <a:rPr lang="en-US" sz="2400" b="1" i="0" smtClean="0">
                                    <a:latin typeface="Cambria Math"/>
                                  </a:rPr>
                                  <m:t>𝐦</m:t>
                                </m:r>
                              </m:oMath>
                            </m:oMathPara>
                          </a14:m>
                          <a:endParaRPr lang="en-US" sz="2400" b="1" i="0" dirty="0">
                            <a:latin typeface="Calibri Math"/>
                          </a:endParaRPr>
                        </a:p>
                      </a:txBody>
                      <a:tcPr marT="34290" marB="34290" anchor="ctr"/>
                    </a:tc>
                    <a:extLst>
                      <a:ext uri="{0D108BD9-81ED-4DB2-BD59-A6C34878D82A}">
                        <a16:rowId xmlns:a16="http://schemas.microsoft.com/office/drawing/2014/main" val="10001"/>
                      </a:ext>
                    </a:extLst>
                  </a:tr>
                  <a:tr h="539827">
                    <a:tc>
                      <a:txBody>
                        <a:bodyPr/>
                        <a:lstStyle/>
                        <a:p>
                          <a:pPr algn="ct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sty m:val="p"/>
                                      </m:rPr>
                                      <a:rPr lang="en-US" sz="2800" smtClean="0">
                                        <a:latin typeface="Cambria Math"/>
                                      </a:rPr>
                                      <m:t>S</m:t>
                                    </m:r>
                                  </m:e>
                                  <m:sub>
                                    <m:r>
                                      <m:rPr>
                                        <m:sty m:val="p"/>
                                      </m:rPr>
                                      <a:rPr lang="en-US" sz="2800" smtClean="0">
                                        <a:latin typeface="Cambria Math"/>
                                      </a:rPr>
                                      <m:t>xung</m:t>
                                    </m:r>
                                    <m:r>
                                      <a:rPr lang="en-US" sz="2800" smtClean="0">
                                        <a:latin typeface="Cambria Math"/>
                                      </a:rPr>
                                      <m:t> </m:t>
                                    </m:r>
                                    <m:r>
                                      <m:rPr>
                                        <m:sty m:val="p"/>
                                      </m:rPr>
                                      <a:rPr lang="en-US" sz="2800" smtClean="0">
                                        <a:latin typeface="Cambria Math"/>
                                      </a:rPr>
                                      <m:t>quanh</m:t>
                                    </m:r>
                                  </m:sub>
                                </m:sSub>
                              </m:oMath>
                            </m:oMathPara>
                          </a14:m>
                          <a:endParaRPr lang="en-US" sz="2800" dirty="0"/>
                        </a:p>
                      </a:txBody>
                      <a:tcPr marT="34290" marB="34290" anchor="ctr"/>
                    </a:tc>
                    <a:tc>
                      <a:txBody>
                        <a:bodyPr/>
                        <a:lstStyle/>
                        <a:p>
                          <a:pPr algn="ctr"/>
                          <a:endParaRPr lang="en-US" sz="240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2"/>
                      </a:ext>
                    </a:extLst>
                  </a:tr>
                  <a:tr h="5398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sty m:val="p"/>
                                      </m:rPr>
                                      <a:rPr lang="en-US" sz="2800" smtClean="0">
                                        <a:latin typeface="Cambria Math"/>
                                      </a:rPr>
                                      <m:t>S</m:t>
                                    </m:r>
                                  </m:e>
                                  <m:sub>
                                    <m:r>
                                      <m:rPr>
                                        <m:sty m:val="p"/>
                                      </m:rPr>
                                      <a:rPr lang="en-US" sz="2800" smtClean="0">
                                        <a:latin typeface="Cambria Math"/>
                                      </a:rPr>
                                      <m:t>to</m:t>
                                    </m:r>
                                    <m:r>
                                      <a:rPr lang="en-US" sz="2800" smtClean="0">
                                        <a:latin typeface="Cambria Math"/>
                                      </a:rPr>
                                      <m:t>à</m:t>
                                    </m:r>
                                    <m:r>
                                      <m:rPr>
                                        <m:sty m:val="p"/>
                                      </m:rPr>
                                      <a:rPr lang="en-US" sz="2800" smtClean="0">
                                        <a:latin typeface="Cambria Math"/>
                                      </a:rPr>
                                      <m:t>n</m:t>
                                    </m:r>
                                    <m:r>
                                      <a:rPr lang="en-US" sz="2800" smtClean="0">
                                        <a:latin typeface="Cambria Math"/>
                                      </a:rPr>
                                      <m:t> </m:t>
                                    </m:r>
                                    <m:r>
                                      <m:rPr>
                                        <m:sty m:val="p"/>
                                      </m:rPr>
                                      <a:rPr lang="en-US" sz="2800" smtClean="0">
                                        <a:latin typeface="Cambria Math"/>
                                      </a:rPr>
                                      <m:t>ph</m:t>
                                    </m:r>
                                    <m:r>
                                      <a:rPr lang="en-US" sz="2800" smtClean="0">
                                        <a:latin typeface="Cambria Math"/>
                                      </a:rPr>
                                      <m:t>ầ</m:t>
                                    </m:r>
                                    <m:r>
                                      <m:rPr>
                                        <m:sty m:val="p"/>
                                      </m:rPr>
                                      <a:rPr lang="en-US" sz="2800" smtClean="0">
                                        <a:latin typeface="Cambria Math"/>
                                      </a:rPr>
                                      <m:t>n</m:t>
                                    </m:r>
                                  </m:sub>
                                </m:sSub>
                              </m:oMath>
                            </m:oMathPara>
                          </a14:m>
                          <a:endParaRPr lang="en-US" sz="28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3"/>
                      </a:ext>
                    </a:extLst>
                  </a:tr>
                  <a:tr h="539827">
                    <a:tc>
                      <a:txBody>
                        <a:bodyPr/>
                        <a:lstStyle/>
                        <a:p>
                          <a:pPr algn="ctr"/>
                          <a:r>
                            <a:rPr lang="en-US" sz="2800" dirty="0" err="1"/>
                            <a:t>Thể</a:t>
                          </a:r>
                          <a:r>
                            <a:rPr lang="en-US" sz="2800" dirty="0"/>
                            <a:t> </a:t>
                          </a:r>
                          <a:r>
                            <a:rPr lang="en-US" sz="2800" dirty="0" err="1"/>
                            <a:t>tích</a:t>
                          </a:r>
                          <a:endParaRPr lang="en-US" sz="28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4"/>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1801275309"/>
                  </p:ext>
                </p:extLst>
              </p:nvPr>
            </p:nvGraphicFramePr>
            <p:xfrm>
              <a:off x="1066800" y="2005022"/>
              <a:ext cx="7010400" cy="3081328"/>
            </p:xfrm>
            <a:graphic>
              <a:graphicData uri="http://schemas.openxmlformats.org/drawingml/2006/table">
                <a:tbl>
                  <a:tblPr firstRow="1" bandRow="1">
                    <a:tableStyleId>{F5AB1C69-6EDB-4FF4-983F-18BD219EF322}</a:tableStyleId>
                  </a:tblPr>
                  <a:tblGrid>
                    <a:gridCol w="24384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922020">
                    <a:tc>
                      <a:txBody>
                        <a:bodyPr/>
                        <a:lstStyle/>
                        <a:p>
                          <a:pPr algn="ctr"/>
                          <a:r>
                            <a:rPr lang="en-US" sz="2800" dirty="0" err="1"/>
                            <a:t>Hình</a:t>
                          </a:r>
                          <a:r>
                            <a:rPr lang="en-US" sz="2800" baseline="0" dirty="0"/>
                            <a:t> </a:t>
                          </a:r>
                        </a:p>
                        <a:p>
                          <a:pPr algn="ctr"/>
                          <a:r>
                            <a:rPr lang="en-US" sz="2800" baseline="0" dirty="0" err="1"/>
                            <a:t>lập</a:t>
                          </a:r>
                          <a:r>
                            <a:rPr lang="en-US" sz="2800" baseline="0" dirty="0"/>
                            <a:t> </a:t>
                          </a:r>
                          <a:r>
                            <a:rPr lang="en-US" sz="2800" baseline="0" dirty="0" err="1"/>
                            <a:t>phương</a:t>
                          </a:r>
                          <a:endParaRPr lang="en-US" sz="2800" dirty="0"/>
                        </a:p>
                      </a:txBody>
                      <a:tcPr marT="34290" marB="34290" anchor="ctr"/>
                    </a:tc>
                    <a:tc>
                      <a:txBody>
                        <a:bodyPr/>
                        <a:lstStyle/>
                        <a:p>
                          <a:pPr algn="ctr"/>
                          <a:r>
                            <a:rPr lang="en-US" sz="2400" dirty="0"/>
                            <a:t>(1)</a:t>
                          </a:r>
                        </a:p>
                      </a:txBody>
                      <a:tcPr marT="34290" marB="34290" anchor="ctr"/>
                    </a:tc>
                    <a:tc>
                      <a:txBody>
                        <a:bodyPr/>
                        <a:lstStyle/>
                        <a:p>
                          <a:pPr algn="ctr"/>
                          <a:r>
                            <a:rPr lang="en-US" sz="2400" dirty="0"/>
                            <a:t>(2)</a:t>
                          </a:r>
                        </a:p>
                      </a:txBody>
                      <a:tcPr marT="34290" marB="34290" anchor="ctr"/>
                    </a:tc>
                    <a:extLst>
                      <a:ext uri="{0D108BD9-81ED-4DB2-BD59-A6C34878D82A}">
                        <a16:rowId xmlns:a16="http://schemas.microsoft.com/office/drawing/2014/main" val="10000"/>
                      </a:ext>
                    </a:extLst>
                  </a:tr>
                  <a:tr h="539827">
                    <a:tc>
                      <a:txBody>
                        <a:bodyPr/>
                        <a:lstStyle/>
                        <a:p>
                          <a:pPr algn="ctr"/>
                          <a:r>
                            <a:rPr lang="en-US" sz="2800" dirty="0" err="1"/>
                            <a:t>Độ</a:t>
                          </a:r>
                          <a:r>
                            <a:rPr lang="en-US" sz="2800" dirty="0"/>
                            <a:t> </a:t>
                          </a:r>
                          <a:r>
                            <a:rPr lang="en-US" sz="2800" dirty="0" err="1"/>
                            <a:t>dài</a:t>
                          </a:r>
                          <a:r>
                            <a:rPr lang="en-US" sz="2800" dirty="0"/>
                            <a:t> </a:t>
                          </a:r>
                          <a:r>
                            <a:rPr lang="en-US" sz="2800" dirty="0" err="1"/>
                            <a:t>cạnh</a:t>
                          </a:r>
                          <a:endParaRPr lang="en-US" sz="2800" dirty="0"/>
                        </a:p>
                      </a:txBody>
                      <a:tcPr marT="34290" marB="34290" anchor="ctr"/>
                    </a:tc>
                    <a:tc>
                      <a:txBody>
                        <a:bodyPr/>
                        <a:lstStyle/>
                        <a:p>
                          <a:endParaRPr lang="en-VN"/>
                        </a:p>
                      </a:txBody>
                      <a:tcPr marT="34290" marB="34290" anchor="ctr">
                        <a:blipFill>
                          <a:blip r:embed="rId2"/>
                          <a:stretch>
                            <a:fillRect l="-107222" t="-183721" r="-101667" b="-325581"/>
                          </a:stretch>
                        </a:blipFill>
                      </a:tcPr>
                    </a:tc>
                    <a:tc>
                      <a:txBody>
                        <a:bodyPr/>
                        <a:lstStyle/>
                        <a:p>
                          <a:endParaRPr lang="en-VN"/>
                        </a:p>
                      </a:txBody>
                      <a:tcPr marT="34290" marB="34290" anchor="ctr">
                        <a:blipFill>
                          <a:blip r:embed="rId2"/>
                          <a:stretch>
                            <a:fillRect l="-207222" t="-183721" r="-1667" b="-325581"/>
                          </a:stretch>
                        </a:blipFill>
                      </a:tcPr>
                    </a:tc>
                    <a:extLst>
                      <a:ext uri="{0D108BD9-81ED-4DB2-BD59-A6C34878D82A}">
                        <a16:rowId xmlns:a16="http://schemas.microsoft.com/office/drawing/2014/main" val="10001"/>
                      </a:ext>
                    </a:extLst>
                  </a:tr>
                  <a:tr h="539827">
                    <a:tc>
                      <a:txBody>
                        <a:bodyPr/>
                        <a:lstStyle/>
                        <a:p>
                          <a:endParaRPr lang="en-VN"/>
                        </a:p>
                      </a:txBody>
                      <a:tcPr marT="34290" marB="34290" anchor="ctr">
                        <a:blipFill>
                          <a:blip r:embed="rId2"/>
                          <a:stretch>
                            <a:fillRect l="-521" t="-283721" r="-189063" b="-225581"/>
                          </a:stretch>
                        </a:blipFill>
                      </a:tcPr>
                    </a:tc>
                    <a:tc>
                      <a:txBody>
                        <a:bodyPr/>
                        <a:lstStyle/>
                        <a:p>
                          <a:pPr algn="ctr"/>
                          <a:endParaRPr lang="en-US" sz="240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2"/>
                      </a:ext>
                    </a:extLst>
                  </a:tr>
                  <a:tr h="539827">
                    <a:tc>
                      <a:txBody>
                        <a:bodyPr/>
                        <a:lstStyle/>
                        <a:p>
                          <a:endParaRPr lang="en-VN"/>
                        </a:p>
                      </a:txBody>
                      <a:tcPr marT="34290" marB="34290" anchor="ctr">
                        <a:blipFill>
                          <a:blip r:embed="rId2"/>
                          <a:stretch>
                            <a:fillRect l="-521" t="-392857" r="-189063" b="-130952"/>
                          </a:stretch>
                        </a:blipFill>
                      </a:tcP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3"/>
                      </a:ext>
                    </a:extLst>
                  </a:tr>
                  <a:tr h="539827">
                    <a:tc>
                      <a:txBody>
                        <a:bodyPr/>
                        <a:lstStyle/>
                        <a:p>
                          <a:pPr algn="ctr"/>
                          <a:r>
                            <a:rPr lang="en-US" sz="2800" dirty="0" err="1"/>
                            <a:t>Thể</a:t>
                          </a:r>
                          <a:r>
                            <a:rPr lang="en-US" sz="2800" dirty="0"/>
                            <a:t> </a:t>
                          </a:r>
                          <a:r>
                            <a:rPr lang="en-US" sz="2800" dirty="0" err="1"/>
                            <a:t>tích</a:t>
                          </a:r>
                          <a:endParaRPr lang="en-US" sz="28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4"/>
                      </a:ext>
                    </a:extLst>
                  </a:tr>
                </a:tbl>
              </a:graphicData>
            </a:graphic>
          </p:graphicFrame>
        </mc:Fallback>
      </mc:AlternateContent>
      <p:sp>
        <p:nvSpPr>
          <p:cNvPr id="4" name="TextBox 3"/>
          <p:cNvSpPr txBox="1"/>
          <p:nvPr/>
        </p:nvSpPr>
        <p:spPr>
          <a:xfrm>
            <a:off x="1799186" y="5775"/>
            <a:ext cx="6088526" cy="584775"/>
          </a:xfrm>
          <a:prstGeom prst="rect">
            <a:avLst/>
          </a:prstGeom>
          <a:solidFill>
            <a:schemeClr val="bg1"/>
          </a:solidFill>
        </p:spPr>
        <p:txBody>
          <a:bodyPr wrap="none" rtlCol="0">
            <a:spAutoFit/>
          </a:bodyPr>
          <a:lstStyle/>
          <a:p>
            <a:r>
              <a:rPr lang="en-US" sz="3200" dirty="0">
                <a:solidFill>
                  <a:schemeClr val="accent6">
                    <a:lumMod val="75000"/>
                  </a:schemeClr>
                </a:solidFill>
                <a:latin typeface="#9Slide03 Cabin SemiBold" pitchFamily="2" charset="0"/>
              </a:rPr>
              <a:t>1. </a:t>
            </a:r>
            <a:r>
              <a:rPr lang="en-US" sz="3200" dirty="0" err="1">
                <a:solidFill>
                  <a:schemeClr val="accent6">
                    <a:lumMod val="75000"/>
                  </a:schemeClr>
                </a:solidFill>
                <a:latin typeface="#9Slide03 Cabin SemiBold" pitchFamily="2" charset="0"/>
              </a:rPr>
              <a:t>Viết</a:t>
            </a:r>
            <a:r>
              <a:rPr lang="en-US" sz="3200" dirty="0">
                <a:solidFill>
                  <a:schemeClr val="accent6">
                    <a:lumMod val="75000"/>
                  </a:schemeClr>
                </a:solidFill>
                <a:latin typeface="#9Slide03 Cabin SemiBold" pitchFamily="2" charset="0"/>
              </a:rPr>
              <a:t> </a:t>
            </a:r>
            <a:r>
              <a:rPr lang="en-US" sz="3200" dirty="0" err="1">
                <a:solidFill>
                  <a:schemeClr val="accent6">
                    <a:lumMod val="75000"/>
                  </a:schemeClr>
                </a:solidFill>
                <a:latin typeface="#9Slide03 Cabin SemiBold" pitchFamily="2" charset="0"/>
              </a:rPr>
              <a:t>số</a:t>
            </a:r>
            <a:r>
              <a:rPr lang="en-US" sz="3200" dirty="0">
                <a:solidFill>
                  <a:schemeClr val="accent6">
                    <a:lumMod val="75000"/>
                  </a:schemeClr>
                </a:solidFill>
                <a:latin typeface="#9Slide03 Cabin SemiBold" pitchFamily="2" charset="0"/>
              </a:rPr>
              <a:t> </a:t>
            </a:r>
            <a:r>
              <a:rPr lang="en-US" sz="3200" dirty="0" err="1">
                <a:solidFill>
                  <a:schemeClr val="accent6">
                    <a:lumMod val="75000"/>
                  </a:schemeClr>
                </a:solidFill>
                <a:latin typeface="#9Slide03 Cabin SemiBold" pitchFamily="2" charset="0"/>
              </a:rPr>
              <a:t>đo</a:t>
            </a:r>
            <a:r>
              <a:rPr lang="en-US" sz="3200" dirty="0">
                <a:solidFill>
                  <a:schemeClr val="accent6">
                    <a:lumMod val="75000"/>
                  </a:schemeClr>
                </a:solidFill>
                <a:latin typeface="#9Slide03 Cabin SemiBold" pitchFamily="2" charset="0"/>
              </a:rPr>
              <a:t> </a:t>
            </a:r>
            <a:r>
              <a:rPr lang="en-US" sz="3200" dirty="0" err="1">
                <a:solidFill>
                  <a:schemeClr val="accent6">
                    <a:lumMod val="75000"/>
                  </a:schemeClr>
                </a:solidFill>
                <a:latin typeface="#9Slide03 Cabin SemiBold" pitchFamily="2" charset="0"/>
              </a:rPr>
              <a:t>thích</a:t>
            </a:r>
            <a:r>
              <a:rPr lang="en-US" sz="3200" dirty="0">
                <a:solidFill>
                  <a:schemeClr val="accent6">
                    <a:lumMod val="75000"/>
                  </a:schemeClr>
                </a:solidFill>
                <a:latin typeface="#9Slide03 Cabin SemiBold" pitchFamily="2" charset="0"/>
              </a:rPr>
              <a:t> </a:t>
            </a:r>
            <a:r>
              <a:rPr lang="en-US" sz="3200" dirty="0" err="1">
                <a:solidFill>
                  <a:schemeClr val="accent6">
                    <a:lumMod val="75000"/>
                  </a:schemeClr>
                </a:solidFill>
                <a:latin typeface="#9Slide03 Cabin SemiBold" pitchFamily="2" charset="0"/>
              </a:rPr>
              <a:t>hợp</a:t>
            </a:r>
            <a:r>
              <a:rPr lang="en-US" sz="3200" dirty="0">
                <a:solidFill>
                  <a:schemeClr val="accent6">
                    <a:lumMod val="75000"/>
                  </a:schemeClr>
                </a:solidFill>
                <a:latin typeface="#9Slide03 Cabin SemiBold" pitchFamily="2" charset="0"/>
              </a:rPr>
              <a:t> </a:t>
            </a:r>
            <a:r>
              <a:rPr lang="en-US" sz="3200" dirty="0" err="1">
                <a:solidFill>
                  <a:schemeClr val="accent6">
                    <a:lumMod val="75000"/>
                  </a:schemeClr>
                </a:solidFill>
                <a:latin typeface="#9Slide03 Cabin SemiBold" pitchFamily="2" charset="0"/>
              </a:rPr>
              <a:t>vào</a:t>
            </a:r>
            <a:r>
              <a:rPr lang="en-US" sz="3200" dirty="0">
                <a:solidFill>
                  <a:schemeClr val="accent6">
                    <a:lumMod val="75000"/>
                  </a:schemeClr>
                </a:solidFill>
                <a:latin typeface="#9Slide03 Cabin SemiBold" pitchFamily="2" charset="0"/>
              </a:rPr>
              <a:t> ô </a:t>
            </a:r>
            <a:r>
              <a:rPr lang="en-US" sz="3200" dirty="0" err="1">
                <a:solidFill>
                  <a:schemeClr val="accent6">
                    <a:lumMod val="75000"/>
                  </a:schemeClr>
                </a:solidFill>
                <a:latin typeface="#9Slide03 Cabin SemiBold" pitchFamily="2" charset="0"/>
              </a:rPr>
              <a:t>trống</a:t>
            </a:r>
            <a:endParaRPr lang="en-US" sz="3200" dirty="0">
              <a:solidFill>
                <a:schemeClr val="accent6">
                  <a:lumMod val="75000"/>
                </a:schemeClr>
              </a:solidFill>
              <a:latin typeface="#9Slide03 Cabin SemiBold" pitchFamily="2" charset="0"/>
            </a:endParaRPr>
          </a:p>
        </p:txBody>
      </p:sp>
      <mc:AlternateContent xmlns:mc="http://schemas.openxmlformats.org/markup-compatibility/2006" xmlns:a14="http://schemas.microsoft.com/office/drawing/2010/main">
        <mc:Choice Requires="a14">
          <p:sp>
            <p:nvSpPr>
              <p:cNvPr id="2" name="Rounded Rectangle 1"/>
              <p:cNvSpPr/>
              <p:nvPr/>
            </p:nvSpPr>
            <p:spPr>
              <a:xfrm>
                <a:off x="1143000" y="718125"/>
                <a:ext cx="3350745" cy="5582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0">
                              <a:latin typeface="Cambria Math"/>
                            </a:rPr>
                            <m:t>𝐒</m:t>
                          </m:r>
                        </m:e>
                        <m:sub>
                          <m:r>
                            <a:rPr lang="en-US" sz="2400" b="1" i="0">
                              <a:latin typeface="Cambria Math"/>
                            </a:rPr>
                            <m:t>𝐱</m:t>
                          </m:r>
                          <m:r>
                            <a:rPr lang="en-US" sz="2400" b="1" i="0" smtClean="0">
                              <a:latin typeface="Cambria Math"/>
                            </a:rPr>
                            <m:t>𝐪</m:t>
                          </m:r>
                        </m:sub>
                      </m:sSub>
                      <m:r>
                        <a:rPr lang="en-US" sz="2400" b="1" i="0" smtClean="0">
                          <a:latin typeface="Cambria Math"/>
                        </a:rPr>
                        <m:t>=</m:t>
                      </m:r>
                      <m:r>
                        <a:rPr lang="en-US" sz="2400" b="1" i="0" smtClean="0">
                          <a:latin typeface="Cambria Math"/>
                        </a:rPr>
                        <m:t>𝐜</m:t>
                      </m:r>
                      <m:r>
                        <a:rPr lang="en-US" sz="2400" b="1" i="0" smtClean="0">
                          <a:latin typeface="Cambria Math"/>
                        </a:rPr>
                        <m:t>ạ</m:t>
                      </m:r>
                      <m:r>
                        <a:rPr lang="en-US" sz="2400" b="1" i="0" smtClean="0">
                          <a:latin typeface="Cambria Math"/>
                        </a:rPr>
                        <m:t>𝐧𝐡</m:t>
                      </m:r>
                      <m:r>
                        <a:rPr lang="en-US" sz="2400" b="1" i="0" smtClean="0">
                          <a:latin typeface="Cambria Math"/>
                          <a:ea typeface="Cambria Math"/>
                        </a:rPr>
                        <m:t>×</m:t>
                      </m:r>
                      <m:r>
                        <a:rPr lang="en-US" sz="2400" b="1" i="0" smtClean="0">
                          <a:latin typeface="Cambria Math"/>
                          <a:ea typeface="Cambria Math"/>
                        </a:rPr>
                        <m:t>𝐜</m:t>
                      </m:r>
                      <m:r>
                        <a:rPr lang="en-US" sz="2400" b="1" i="0" smtClean="0">
                          <a:latin typeface="Cambria Math"/>
                          <a:ea typeface="Cambria Math"/>
                        </a:rPr>
                        <m:t>ạ</m:t>
                      </m:r>
                      <m:r>
                        <a:rPr lang="en-US" sz="2400" b="1" i="0" smtClean="0">
                          <a:latin typeface="Cambria Math"/>
                          <a:ea typeface="Cambria Math"/>
                        </a:rPr>
                        <m:t>𝐧𝐡</m:t>
                      </m:r>
                      <m:r>
                        <a:rPr lang="en-US" sz="2400" b="1" i="0" smtClean="0">
                          <a:latin typeface="Cambria Math"/>
                          <a:ea typeface="Cambria Math"/>
                        </a:rPr>
                        <m:t>×</m:t>
                      </m:r>
                      <m:r>
                        <a:rPr lang="en-US" sz="2400" b="1" i="0" smtClean="0">
                          <a:latin typeface="Cambria Math"/>
                          <a:ea typeface="Cambria Math"/>
                        </a:rPr>
                        <m:t>𝟒</m:t>
                      </m:r>
                    </m:oMath>
                  </m:oMathPara>
                </a14:m>
                <a:endParaRPr lang="en-US" sz="2400" b="1" dirty="0"/>
              </a:p>
            </p:txBody>
          </p:sp>
        </mc:Choice>
        <mc:Fallback xmlns="">
          <p:sp>
            <p:nvSpPr>
              <p:cNvPr id="2" name="Rounded Rectangle 1"/>
              <p:cNvSpPr>
                <a:spLocks noRot="1" noChangeAspect="1" noMove="1" noResize="1" noEditPoints="1" noAdjustHandles="1" noChangeArrowheads="1" noChangeShapeType="1" noTextEdit="1"/>
              </p:cNvSpPr>
              <p:nvPr/>
            </p:nvSpPr>
            <p:spPr>
              <a:xfrm>
                <a:off x="1143000" y="718125"/>
                <a:ext cx="3350745" cy="558225"/>
              </a:xfrm>
              <a:prstGeom prst="roundRect">
                <a:avLst/>
              </a:prstGeom>
              <a:blipFill rotWithShape="1">
                <a:blip r:embed="rId3"/>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p:cNvSpPr/>
              <p:nvPr/>
            </p:nvSpPr>
            <p:spPr>
              <a:xfrm>
                <a:off x="4650255" y="718125"/>
                <a:ext cx="3350745" cy="5582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0">
                              <a:latin typeface="Cambria Math"/>
                            </a:rPr>
                            <m:t>𝐒</m:t>
                          </m:r>
                        </m:e>
                        <m:sub>
                          <m:r>
                            <a:rPr lang="en-US" sz="2400" b="1" i="0" smtClean="0">
                              <a:latin typeface="Cambria Math"/>
                            </a:rPr>
                            <m:t>𝐭𝐩</m:t>
                          </m:r>
                        </m:sub>
                      </m:sSub>
                      <m:r>
                        <a:rPr lang="en-US" sz="2400" b="1" i="0" smtClean="0">
                          <a:latin typeface="Cambria Math"/>
                        </a:rPr>
                        <m:t>=</m:t>
                      </m:r>
                      <m:r>
                        <a:rPr lang="en-US" sz="2400" b="1" i="0" smtClean="0">
                          <a:latin typeface="Cambria Math"/>
                        </a:rPr>
                        <m:t>𝐜</m:t>
                      </m:r>
                      <m:r>
                        <a:rPr lang="en-US" sz="2400" b="1" i="0" smtClean="0">
                          <a:latin typeface="Cambria Math"/>
                        </a:rPr>
                        <m:t>ạ</m:t>
                      </m:r>
                      <m:r>
                        <a:rPr lang="en-US" sz="2400" b="1" i="0" smtClean="0">
                          <a:latin typeface="Cambria Math"/>
                        </a:rPr>
                        <m:t>𝐧𝐡</m:t>
                      </m:r>
                      <m:r>
                        <a:rPr lang="en-US" sz="2400" b="1" i="0" smtClean="0">
                          <a:latin typeface="Cambria Math"/>
                          <a:ea typeface="Cambria Math"/>
                        </a:rPr>
                        <m:t>×</m:t>
                      </m:r>
                      <m:r>
                        <a:rPr lang="en-US" sz="2400" b="1" i="0" smtClean="0">
                          <a:latin typeface="Cambria Math"/>
                          <a:ea typeface="Cambria Math"/>
                        </a:rPr>
                        <m:t>𝐜</m:t>
                      </m:r>
                      <m:r>
                        <a:rPr lang="en-US" sz="2400" b="1" i="0" smtClean="0">
                          <a:latin typeface="Cambria Math"/>
                          <a:ea typeface="Cambria Math"/>
                        </a:rPr>
                        <m:t>ạ</m:t>
                      </m:r>
                      <m:r>
                        <a:rPr lang="en-US" sz="2400" b="1" i="0" smtClean="0">
                          <a:latin typeface="Cambria Math"/>
                          <a:ea typeface="Cambria Math"/>
                        </a:rPr>
                        <m:t>𝐧𝐡</m:t>
                      </m:r>
                      <m:r>
                        <a:rPr lang="en-US" sz="2400" b="1" i="0" smtClean="0">
                          <a:latin typeface="Cambria Math"/>
                          <a:ea typeface="Cambria Math"/>
                        </a:rPr>
                        <m:t>×</m:t>
                      </m:r>
                      <m:r>
                        <a:rPr lang="en-US" sz="2400" b="1" i="0" smtClean="0">
                          <a:latin typeface="Cambria Math"/>
                          <a:ea typeface="Cambria Math"/>
                        </a:rPr>
                        <m:t>𝟔</m:t>
                      </m:r>
                    </m:oMath>
                  </m:oMathPara>
                </a14:m>
                <a:endParaRPr lang="en-US" sz="2400" b="1" dirty="0"/>
              </a:p>
            </p:txBody>
          </p:sp>
        </mc:Choice>
        <mc:Fallback xmlns="">
          <p:sp>
            <p:nvSpPr>
              <p:cNvPr id="6" name="Rounded Rectangle 5"/>
              <p:cNvSpPr>
                <a:spLocks noRot="1" noChangeAspect="1" noMove="1" noResize="1" noEditPoints="1" noAdjustHandles="1" noChangeArrowheads="1" noChangeShapeType="1" noTextEdit="1"/>
              </p:cNvSpPr>
              <p:nvPr/>
            </p:nvSpPr>
            <p:spPr>
              <a:xfrm>
                <a:off x="4650255" y="718125"/>
                <a:ext cx="3350745" cy="558225"/>
              </a:xfrm>
              <a:prstGeom prst="roundRect">
                <a:avLst/>
              </a:prstGeom>
              <a:blipFill rotWithShape="1">
                <a:blip r:embed="rId4"/>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p:cNvSpPr/>
              <p:nvPr/>
            </p:nvSpPr>
            <p:spPr>
              <a:xfrm>
                <a:off x="2670048" y="1352550"/>
                <a:ext cx="3806952" cy="5582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1" i="0" smtClean="0">
                          <a:latin typeface="Cambria Math"/>
                        </a:rPr>
                        <m:t>𝐕</m:t>
                      </m:r>
                      <m:r>
                        <a:rPr lang="en-US" sz="2400" b="1" i="0" smtClean="0">
                          <a:latin typeface="Cambria Math"/>
                        </a:rPr>
                        <m:t>=</m:t>
                      </m:r>
                      <m:r>
                        <a:rPr lang="en-US" sz="2400" b="1" i="0" smtClean="0">
                          <a:latin typeface="Cambria Math"/>
                        </a:rPr>
                        <m:t>𝐜</m:t>
                      </m:r>
                      <m:r>
                        <a:rPr lang="en-US" sz="2400" b="1" i="0" smtClean="0">
                          <a:latin typeface="Cambria Math"/>
                        </a:rPr>
                        <m:t>ạ</m:t>
                      </m:r>
                      <m:r>
                        <a:rPr lang="en-US" sz="2400" b="1" i="0" smtClean="0">
                          <a:latin typeface="Cambria Math"/>
                        </a:rPr>
                        <m:t>𝐧𝐡</m:t>
                      </m:r>
                      <m:r>
                        <a:rPr lang="en-US" sz="2400" b="1" i="0" smtClean="0">
                          <a:latin typeface="Cambria Math"/>
                          <a:ea typeface="Cambria Math"/>
                        </a:rPr>
                        <m:t>×</m:t>
                      </m:r>
                      <m:r>
                        <a:rPr lang="en-US" sz="2400" b="1" i="0" smtClean="0">
                          <a:latin typeface="Cambria Math"/>
                          <a:ea typeface="Cambria Math"/>
                        </a:rPr>
                        <m:t>𝐜</m:t>
                      </m:r>
                      <m:r>
                        <a:rPr lang="en-US" sz="2400" b="1" i="0" smtClean="0">
                          <a:latin typeface="Cambria Math"/>
                          <a:ea typeface="Cambria Math"/>
                        </a:rPr>
                        <m:t>ạ</m:t>
                      </m:r>
                      <m:r>
                        <a:rPr lang="en-US" sz="2400" b="1" i="0" smtClean="0">
                          <a:latin typeface="Cambria Math"/>
                          <a:ea typeface="Cambria Math"/>
                        </a:rPr>
                        <m:t>𝐧𝐡</m:t>
                      </m:r>
                      <m:r>
                        <a:rPr lang="en-US" sz="2400" b="1" i="0" smtClean="0">
                          <a:latin typeface="Cambria Math"/>
                          <a:ea typeface="Cambria Math"/>
                        </a:rPr>
                        <m:t>×</m:t>
                      </m:r>
                      <m:r>
                        <a:rPr lang="en-US" sz="2400" b="1" i="0" smtClean="0">
                          <a:latin typeface="Cambria Math"/>
                          <a:ea typeface="Cambria Math"/>
                        </a:rPr>
                        <m:t>𝐜</m:t>
                      </m:r>
                      <m:r>
                        <a:rPr lang="en-US" sz="2400" b="1" i="0" smtClean="0">
                          <a:latin typeface="Cambria Math"/>
                          <a:ea typeface="Cambria Math"/>
                        </a:rPr>
                        <m:t>ạ</m:t>
                      </m:r>
                      <m:r>
                        <a:rPr lang="en-US" sz="2400" b="1" i="0" smtClean="0">
                          <a:latin typeface="Cambria Math"/>
                          <a:ea typeface="Cambria Math"/>
                        </a:rPr>
                        <m:t>𝐧𝐡</m:t>
                      </m:r>
                    </m:oMath>
                  </m:oMathPara>
                </a14:m>
                <a:endParaRPr lang="en-US" sz="2400" b="1" dirty="0"/>
              </a:p>
            </p:txBody>
          </p:sp>
        </mc:Choice>
        <mc:Fallback xmlns="">
          <p:sp>
            <p:nvSpPr>
              <p:cNvPr id="7" name="Rounded Rectangle 6"/>
              <p:cNvSpPr>
                <a:spLocks noRot="1" noChangeAspect="1" noMove="1" noResize="1" noEditPoints="1" noAdjustHandles="1" noChangeArrowheads="1" noChangeShapeType="1" noTextEdit="1"/>
              </p:cNvSpPr>
              <p:nvPr/>
            </p:nvSpPr>
            <p:spPr>
              <a:xfrm>
                <a:off x="2670048" y="1352550"/>
                <a:ext cx="3806952" cy="558225"/>
              </a:xfrm>
              <a:prstGeom prst="roundRect">
                <a:avLst/>
              </a:prstGeom>
              <a:blipFill rotWithShape="1">
                <a:blip r:embed="rId5"/>
                <a:stretch>
                  <a:fillRect/>
                </a:stretch>
              </a:blipFill>
              <a:ln w="76200">
                <a:solidFill>
                  <a:srgbClr val="93CBED"/>
                </a:solidFill>
              </a:ln>
            </p:spPr>
            <p:txBody>
              <a:bodyPr/>
              <a:lstStyle/>
              <a:p>
                <a:r>
                  <a:rPr lang="en-US">
                    <a:noFill/>
                  </a:rPr>
                  <a:t> </a:t>
                </a:r>
              </a:p>
            </p:txBody>
          </p:sp>
        </mc:Fallback>
      </mc:AlternateContent>
    </p:spTree>
    <p:extLst>
      <p:ext uri="{BB962C8B-B14F-4D97-AF65-F5344CB8AC3E}">
        <p14:creationId xmlns:p14="http://schemas.microsoft.com/office/powerpoint/2010/main" val="53409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矩形 24">
            <a:extLst>
              <a:ext uri="{FF2B5EF4-FFF2-40B4-BE49-F238E27FC236}">
                <a16:creationId xmlns:a16="http://schemas.microsoft.com/office/drawing/2014/main"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mc:AlternateContent xmlns:mc="http://schemas.openxmlformats.org/markup-compatibility/2006">
        <mc:Choice xmlns:a14="http://schemas.microsoft.com/office/drawing/2010/main" Requires="a14">
          <p:graphicFrame>
            <p:nvGraphicFramePr>
              <p:cNvPr id="10" name="Table 9"/>
              <p:cNvGraphicFramePr>
                <a:graphicFrameLocks noGrp="1"/>
              </p:cNvGraphicFramePr>
              <p:nvPr>
                <p:extLst>
                  <p:ext uri="{D42A27DB-BD31-4B8C-83A1-F6EECF244321}">
                    <p14:modId xmlns:p14="http://schemas.microsoft.com/office/powerpoint/2010/main" val="1688127994"/>
                  </p:ext>
                </p:extLst>
              </p:nvPr>
            </p:nvGraphicFramePr>
            <p:xfrm>
              <a:off x="914400" y="1238250"/>
              <a:ext cx="7543800" cy="3162300"/>
            </p:xfrm>
            <a:graphic>
              <a:graphicData uri="http://schemas.openxmlformats.org/drawingml/2006/table">
                <a:tbl>
                  <a:tblPr firstRow="1" bandRow="1">
                    <a:tableStyleId>{F5AB1C69-6EDB-4FF4-983F-18BD219EF322}</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tblGrid>
                  <a:tr h="708660">
                    <a:tc>
                      <a:txBody>
                        <a:bodyPr/>
                        <a:lstStyle/>
                        <a:p>
                          <a:pPr algn="ctr"/>
                          <a:r>
                            <a:rPr lang="en-US" sz="2800" dirty="0" err="1"/>
                            <a:t>Hình</a:t>
                          </a:r>
                          <a:r>
                            <a:rPr lang="en-US" sz="2800" baseline="0" dirty="0"/>
                            <a:t> </a:t>
                          </a:r>
                        </a:p>
                        <a:p>
                          <a:pPr algn="ctr"/>
                          <a:r>
                            <a:rPr lang="en-US" sz="2800" baseline="0" dirty="0" err="1"/>
                            <a:t>lập</a:t>
                          </a:r>
                          <a:r>
                            <a:rPr lang="en-US" sz="2800" baseline="0" dirty="0"/>
                            <a:t> </a:t>
                          </a:r>
                          <a:r>
                            <a:rPr lang="en-US" sz="2800" baseline="0" dirty="0" err="1"/>
                            <a:t>phương</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0"/>
                      </a:ext>
                    </a:extLst>
                  </a:tr>
                  <a:tr h="560070">
                    <a:tc>
                      <a:txBody>
                        <a:bodyPr/>
                        <a:lstStyle/>
                        <a:p>
                          <a:pPr algn="ctr"/>
                          <a:r>
                            <a:rPr lang="en-US" sz="2800" dirty="0" err="1"/>
                            <a:t>Độ</a:t>
                          </a:r>
                          <a:r>
                            <a:rPr lang="en-US" sz="2800" dirty="0"/>
                            <a:t> </a:t>
                          </a:r>
                          <a:r>
                            <a:rPr lang="en-US" sz="2800" dirty="0" err="1"/>
                            <a:t>dài</a:t>
                          </a:r>
                          <a:r>
                            <a:rPr lang="en-US" sz="2800" dirty="0"/>
                            <a:t> </a:t>
                          </a:r>
                          <a:r>
                            <a:rPr lang="en-US" sz="2800" dirty="0" err="1"/>
                            <a:t>cạnh</a:t>
                          </a:r>
                          <a:endParaRPr lang="en-US" sz="2800" dirty="0"/>
                        </a:p>
                      </a:txBody>
                      <a:tcPr marT="34290" marB="34290" anchor="ctr"/>
                    </a:tc>
                    <a:tc>
                      <a:txBody>
                        <a:bodyPr/>
                        <a:lstStyle/>
                        <a:p>
                          <a:pPr algn="ctr"/>
                          <a14:m>
                            <m:oMathPara xmlns:m="http://schemas.openxmlformats.org/officeDocument/2006/math">
                              <m:oMathParaPr>
                                <m:jc m:val="centerGroup"/>
                              </m:oMathParaPr>
                              <m:oMath xmlns:m="http://schemas.openxmlformats.org/officeDocument/2006/math">
                                <m:r>
                                  <a:rPr lang="en-US" sz="2800" b="1" i="0" smtClean="0">
                                    <a:latin typeface="Cambria Math"/>
                                  </a:rPr>
                                  <m:t>𝟏𝟐</m:t>
                                </m:r>
                                <m:r>
                                  <a:rPr lang="en-US" sz="2800" b="1" i="0" smtClean="0">
                                    <a:latin typeface="Cambria Math" panose="02040503050406030204" pitchFamily="18" charset="0"/>
                                  </a:rPr>
                                  <m:t> </m:t>
                                </m:r>
                                <m:r>
                                  <a:rPr lang="en-US" sz="2800" b="1" i="0" smtClean="0">
                                    <a:latin typeface="Cambria Math"/>
                                  </a:rPr>
                                  <m:t>𝐜</m:t>
                                </m:r>
                                <m:r>
                                  <a:rPr lang="en-US" sz="2800" b="1" i="0" smtClean="0">
                                    <a:latin typeface="Cambria Math"/>
                                  </a:rPr>
                                  <m:t>𝐦</m:t>
                                </m:r>
                              </m:oMath>
                            </m:oMathPara>
                          </a14:m>
                          <a:endParaRPr lang="en-US" sz="2800" b="1" i="0" dirty="0">
                            <a:latin typeface="Calibri Math"/>
                          </a:endParaRPr>
                        </a:p>
                      </a:txBody>
                      <a:tcPr marT="34290" marB="34290" anchor="ctr"/>
                    </a:tc>
                    <a:tc>
                      <a:txBody>
                        <a:bodyPr/>
                        <a:lstStyle/>
                        <a:p>
                          <a:pPr algn="ctr"/>
                          <a14:m>
                            <m:oMathPara xmlns:m="http://schemas.openxmlformats.org/officeDocument/2006/math">
                              <m:oMathParaPr>
                                <m:jc m:val="centerGroup"/>
                              </m:oMathParaPr>
                              <m:oMath xmlns:m="http://schemas.openxmlformats.org/officeDocument/2006/math">
                                <m:r>
                                  <a:rPr lang="en-US" sz="2800" b="1" i="0" smtClean="0">
                                    <a:latin typeface="Cambria Math"/>
                                  </a:rPr>
                                  <m:t>𝟑</m:t>
                                </m:r>
                                <m:r>
                                  <a:rPr lang="en-US" sz="2800" b="1" i="0" smtClean="0">
                                    <a:latin typeface="Cambria Math"/>
                                  </a:rPr>
                                  <m:t>,</m:t>
                                </m:r>
                                <m:r>
                                  <a:rPr lang="en-US" sz="2800" b="1" i="0" smtClean="0">
                                    <a:latin typeface="Cambria Math"/>
                                  </a:rPr>
                                  <m:t>𝟓</m:t>
                                </m:r>
                                <m:r>
                                  <a:rPr lang="en-US" sz="2800" b="1" i="0" smtClean="0">
                                    <a:latin typeface="Cambria Math" panose="02040503050406030204" pitchFamily="18" charset="0"/>
                                  </a:rPr>
                                  <m:t> </m:t>
                                </m:r>
                                <m:r>
                                  <a:rPr lang="en-US" sz="2800" b="1" i="0" smtClean="0">
                                    <a:latin typeface="Cambria Math"/>
                                  </a:rPr>
                                  <m:t>𝐦</m:t>
                                </m:r>
                              </m:oMath>
                            </m:oMathPara>
                          </a14:m>
                          <a:endParaRPr lang="en-US" sz="2800" b="1" i="0" dirty="0">
                            <a:latin typeface="Calibri Math"/>
                          </a:endParaRPr>
                        </a:p>
                      </a:txBody>
                      <a:tcPr marT="34290" marB="34290" anchor="ctr"/>
                    </a:tc>
                    <a:extLst>
                      <a:ext uri="{0D108BD9-81ED-4DB2-BD59-A6C34878D82A}">
                        <a16:rowId xmlns:a16="http://schemas.microsoft.com/office/drawing/2014/main" val="10001"/>
                      </a:ext>
                    </a:extLst>
                  </a:tr>
                  <a:tr h="560070">
                    <a:tc>
                      <a:txBody>
                        <a:bodyPr/>
                        <a:lstStyle/>
                        <a:p>
                          <a:pPr algn="ct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sty m:val="p"/>
                                      </m:rPr>
                                      <a:rPr lang="en-US" sz="2800" smtClean="0">
                                        <a:latin typeface="Cambria Math"/>
                                      </a:rPr>
                                      <m:t>S</m:t>
                                    </m:r>
                                  </m:e>
                                  <m:sub>
                                    <m:r>
                                      <m:rPr>
                                        <m:sty m:val="p"/>
                                      </m:rPr>
                                      <a:rPr lang="en-US" sz="2800" smtClean="0">
                                        <a:latin typeface="Cambria Math"/>
                                      </a:rPr>
                                      <m:t>xung</m:t>
                                    </m:r>
                                    <m:r>
                                      <a:rPr lang="en-US" sz="2800" smtClean="0">
                                        <a:latin typeface="Cambria Math"/>
                                      </a:rPr>
                                      <m:t> </m:t>
                                    </m:r>
                                    <m:r>
                                      <m:rPr>
                                        <m:sty m:val="p"/>
                                      </m:rPr>
                                      <a:rPr lang="en-US" sz="2800" smtClean="0">
                                        <a:latin typeface="Cambria Math"/>
                                      </a:rPr>
                                      <m:t>quanh</m:t>
                                    </m:r>
                                  </m:sub>
                                </m:sSub>
                              </m:oMath>
                            </m:oMathPara>
                          </a14:m>
                          <a:endParaRPr lang="en-US" sz="2800" dirty="0"/>
                        </a:p>
                      </a:txBody>
                      <a:tcPr marT="34290" marB="34290" anchor="ctr"/>
                    </a:tc>
                    <a:tc>
                      <a:txBody>
                        <a:bodyPr/>
                        <a:lstStyle/>
                        <a:p>
                          <a:pPr algn="ctr"/>
                          <a:endParaRPr lang="en-US" sz="2800"/>
                        </a:p>
                      </a:txBody>
                      <a:tcPr marT="34290" marB="34290" anchor="ctr"/>
                    </a:tc>
                    <a:tc>
                      <a:txBody>
                        <a:bodyPr/>
                        <a:lstStyle/>
                        <a:p>
                          <a:pPr algn="ctr"/>
                          <a:endParaRPr lang="en-US" sz="2800"/>
                        </a:p>
                      </a:txBody>
                      <a:tcPr marT="34290" marB="34290" anchor="ctr"/>
                    </a:tc>
                    <a:extLst>
                      <a:ext uri="{0D108BD9-81ED-4DB2-BD59-A6C34878D82A}">
                        <a16:rowId xmlns:a16="http://schemas.microsoft.com/office/drawing/2014/main" val="10002"/>
                      </a:ext>
                    </a:extLst>
                  </a:tr>
                  <a:tr h="5600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sty m:val="p"/>
                                      </m:rPr>
                                      <a:rPr lang="en-US" sz="2800" smtClean="0">
                                        <a:latin typeface="Cambria Math"/>
                                      </a:rPr>
                                      <m:t>S</m:t>
                                    </m:r>
                                  </m:e>
                                  <m:sub>
                                    <m:r>
                                      <m:rPr>
                                        <m:sty m:val="p"/>
                                      </m:rPr>
                                      <a:rPr lang="en-US" sz="2800" smtClean="0">
                                        <a:latin typeface="Cambria Math"/>
                                      </a:rPr>
                                      <m:t>to</m:t>
                                    </m:r>
                                    <m:r>
                                      <a:rPr lang="en-US" sz="2800" smtClean="0">
                                        <a:latin typeface="Cambria Math"/>
                                      </a:rPr>
                                      <m:t>à</m:t>
                                    </m:r>
                                    <m:r>
                                      <m:rPr>
                                        <m:sty m:val="p"/>
                                      </m:rPr>
                                      <a:rPr lang="en-US" sz="2800" smtClean="0">
                                        <a:latin typeface="Cambria Math"/>
                                      </a:rPr>
                                      <m:t>n</m:t>
                                    </m:r>
                                    <m:r>
                                      <a:rPr lang="en-US" sz="2800" smtClean="0">
                                        <a:latin typeface="Cambria Math"/>
                                      </a:rPr>
                                      <m:t> </m:t>
                                    </m:r>
                                    <m:r>
                                      <m:rPr>
                                        <m:sty m:val="p"/>
                                      </m:rPr>
                                      <a:rPr lang="en-US" sz="2800" smtClean="0">
                                        <a:latin typeface="Cambria Math"/>
                                      </a:rPr>
                                      <m:t>ph</m:t>
                                    </m:r>
                                    <m:r>
                                      <a:rPr lang="en-US" sz="2800" smtClean="0">
                                        <a:latin typeface="Cambria Math"/>
                                      </a:rPr>
                                      <m:t>ầ</m:t>
                                    </m:r>
                                    <m:r>
                                      <m:rPr>
                                        <m:sty m:val="p"/>
                                      </m:rPr>
                                      <a:rPr lang="en-US" sz="2800" smtClean="0">
                                        <a:latin typeface="Cambria Math"/>
                                      </a:rPr>
                                      <m:t>n</m:t>
                                    </m:r>
                                  </m:sub>
                                </m:sSub>
                              </m:oMath>
                            </m:oMathPara>
                          </a14:m>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a:p>
                      </a:txBody>
                      <a:tcPr marT="34290" marB="34290" anchor="ctr"/>
                    </a:tc>
                    <a:extLst>
                      <a:ext uri="{0D108BD9-81ED-4DB2-BD59-A6C34878D82A}">
                        <a16:rowId xmlns:a16="http://schemas.microsoft.com/office/drawing/2014/main" val="10003"/>
                      </a:ext>
                    </a:extLst>
                  </a:tr>
                  <a:tr h="560070">
                    <a:tc>
                      <a:txBody>
                        <a:bodyPr/>
                        <a:lstStyle/>
                        <a:p>
                          <a:pPr algn="ctr"/>
                          <a:r>
                            <a:rPr lang="en-US" sz="2800" dirty="0" err="1"/>
                            <a:t>Thể</a:t>
                          </a:r>
                          <a:r>
                            <a:rPr lang="en-US" sz="2800" dirty="0"/>
                            <a:t> </a:t>
                          </a:r>
                          <a:r>
                            <a:rPr lang="en-US" sz="2800" dirty="0" err="1"/>
                            <a:t>tích</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4"/>
                      </a:ext>
                    </a:extLst>
                  </a:tr>
                </a:tbl>
              </a:graphicData>
            </a:graphic>
          </p:graphicFrame>
        </mc:Choice>
        <mc:Fallback>
          <p:graphicFrame>
            <p:nvGraphicFramePr>
              <p:cNvPr id="10" name="Table 9"/>
              <p:cNvGraphicFramePr>
                <a:graphicFrameLocks noGrp="1"/>
              </p:cNvGraphicFramePr>
              <p:nvPr>
                <p:extLst>
                  <p:ext uri="{D42A27DB-BD31-4B8C-83A1-F6EECF244321}">
                    <p14:modId xmlns:p14="http://schemas.microsoft.com/office/powerpoint/2010/main" val="1688127994"/>
                  </p:ext>
                </p:extLst>
              </p:nvPr>
            </p:nvGraphicFramePr>
            <p:xfrm>
              <a:off x="914400" y="1238250"/>
              <a:ext cx="7543800" cy="3162300"/>
            </p:xfrm>
            <a:graphic>
              <a:graphicData uri="http://schemas.openxmlformats.org/drawingml/2006/table">
                <a:tbl>
                  <a:tblPr firstRow="1" bandRow="1">
                    <a:tableStyleId>{F5AB1C69-6EDB-4FF4-983F-18BD219EF322}</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tblGrid>
                  <a:tr h="922020">
                    <a:tc>
                      <a:txBody>
                        <a:bodyPr/>
                        <a:lstStyle/>
                        <a:p>
                          <a:pPr algn="ctr"/>
                          <a:r>
                            <a:rPr lang="en-US" sz="2800" dirty="0" err="1"/>
                            <a:t>Hình</a:t>
                          </a:r>
                          <a:r>
                            <a:rPr lang="en-US" sz="2800" baseline="0" dirty="0"/>
                            <a:t> </a:t>
                          </a:r>
                        </a:p>
                        <a:p>
                          <a:pPr algn="ctr"/>
                          <a:r>
                            <a:rPr lang="en-US" sz="2800" baseline="0" dirty="0" err="1"/>
                            <a:t>lập</a:t>
                          </a:r>
                          <a:r>
                            <a:rPr lang="en-US" sz="2800" baseline="0" dirty="0"/>
                            <a:t> </a:t>
                          </a:r>
                          <a:r>
                            <a:rPr lang="en-US" sz="2800" baseline="0" dirty="0" err="1"/>
                            <a:t>phương</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0"/>
                      </a:ext>
                    </a:extLst>
                  </a:tr>
                  <a:tr h="560070">
                    <a:tc>
                      <a:txBody>
                        <a:bodyPr/>
                        <a:lstStyle/>
                        <a:p>
                          <a:pPr algn="ctr"/>
                          <a:r>
                            <a:rPr lang="en-US" sz="2800" dirty="0" err="1"/>
                            <a:t>Độ</a:t>
                          </a:r>
                          <a:r>
                            <a:rPr lang="en-US" sz="2800" dirty="0"/>
                            <a:t> </a:t>
                          </a:r>
                          <a:r>
                            <a:rPr lang="en-US" sz="2800" dirty="0" err="1"/>
                            <a:t>dài</a:t>
                          </a:r>
                          <a:r>
                            <a:rPr lang="en-US" sz="2800" dirty="0"/>
                            <a:t> </a:t>
                          </a:r>
                          <a:r>
                            <a:rPr lang="en-US" sz="2800" dirty="0" err="1"/>
                            <a:t>cạnh</a:t>
                          </a:r>
                          <a:endParaRPr lang="en-US" sz="2800" dirty="0"/>
                        </a:p>
                      </a:txBody>
                      <a:tcPr marT="34290" marB="34290" anchor="ctr"/>
                    </a:tc>
                    <a:tc>
                      <a:txBody>
                        <a:bodyPr/>
                        <a:lstStyle/>
                        <a:p>
                          <a:endParaRPr lang="en-VN"/>
                        </a:p>
                      </a:txBody>
                      <a:tcPr marT="34290" marB="34290" anchor="ctr">
                        <a:blipFill>
                          <a:blip r:embed="rId3"/>
                          <a:stretch>
                            <a:fillRect l="-100505" t="-179545" r="-101515" b="-329545"/>
                          </a:stretch>
                        </a:blipFill>
                      </a:tcPr>
                    </a:tc>
                    <a:tc>
                      <a:txBody>
                        <a:bodyPr/>
                        <a:lstStyle/>
                        <a:p>
                          <a:endParaRPr lang="en-VN"/>
                        </a:p>
                      </a:txBody>
                      <a:tcPr marT="34290" marB="34290" anchor="ctr">
                        <a:blipFill>
                          <a:blip r:embed="rId3"/>
                          <a:stretch>
                            <a:fillRect l="-200505" t="-179545" r="-1515" b="-329545"/>
                          </a:stretch>
                        </a:blipFill>
                      </a:tcPr>
                    </a:tc>
                    <a:extLst>
                      <a:ext uri="{0D108BD9-81ED-4DB2-BD59-A6C34878D82A}">
                        <a16:rowId xmlns:a16="http://schemas.microsoft.com/office/drawing/2014/main" val="10001"/>
                      </a:ext>
                    </a:extLst>
                  </a:tr>
                  <a:tr h="560070">
                    <a:tc>
                      <a:txBody>
                        <a:bodyPr/>
                        <a:lstStyle/>
                        <a:p>
                          <a:endParaRPr lang="en-VN"/>
                        </a:p>
                      </a:txBody>
                      <a:tcPr marT="34290" marB="34290" anchor="ctr">
                        <a:blipFill>
                          <a:blip r:embed="rId3"/>
                          <a:stretch>
                            <a:fillRect l="-505" t="-279545" r="-201515" b="-229545"/>
                          </a:stretch>
                        </a:blipFill>
                      </a:tcPr>
                    </a:tc>
                    <a:tc>
                      <a:txBody>
                        <a:bodyPr/>
                        <a:lstStyle/>
                        <a:p>
                          <a:pPr algn="ctr"/>
                          <a:endParaRPr lang="en-US" sz="2800"/>
                        </a:p>
                      </a:txBody>
                      <a:tcPr marT="34290" marB="34290" anchor="ctr"/>
                    </a:tc>
                    <a:tc>
                      <a:txBody>
                        <a:bodyPr/>
                        <a:lstStyle/>
                        <a:p>
                          <a:pPr algn="ctr"/>
                          <a:endParaRPr lang="en-US" sz="2800"/>
                        </a:p>
                      </a:txBody>
                      <a:tcPr marT="34290" marB="34290" anchor="ctr"/>
                    </a:tc>
                    <a:extLst>
                      <a:ext uri="{0D108BD9-81ED-4DB2-BD59-A6C34878D82A}">
                        <a16:rowId xmlns:a16="http://schemas.microsoft.com/office/drawing/2014/main" val="10002"/>
                      </a:ext>
                    </a:extLst>
                  </a:tr>
                  <a:tr h="560070">
                    <a:tc>
                      <a:txBody>
                        <a:bodyPr/>
                        <a:lstStyle/>
                        <a:p>
                          <a:endParaRPr lang="en-VN"/>
                        </a:p>
                      </a:txBody>
                      <a:tcPr marT="34290" marB="34290" anchor="ctr">
                        <a:blipFill>
                          <a:blip r:embed="rId3"/>
                          <a:stretch>
                            <a:fillRect l="-505" t="-371111" r="-201515" b="-124444"/>
                          </a:stretch>
                        </a:blipFill>
                      </a:tcPr>
                    </a:tc>
                    <a:tc>
                      <a:txBody>
                        <a:bodyPr/>
                        <a:lstStyle/>
                        <a:p>
                          <a:pPr algn="ctr"/>
                          <a:endParaRPr lang="en-US" sz="2800" dirty="0"/>
                        </a:p>
                      </a:txBody>
                      <a:tcPr marT="34290" marB="34290" anchor="ctr"/>
                    </a:tc>
                    <a:tc>
                      <a:txBody>
                        <a:bodyPr/>
                        <a:lstStyle/>
                        <a:p>
                          <a:pPr algn="ctr"/>
                          <a:endParaRPr lang="en-US" sz="2800"/>
                        </a:p>
                      </a:txBody>
                      <a:tcPr marT="34290" marB="34290" anchor="ctr"/>
                    </a:tc>
                    <a:extLst>
                      <a:ext uri="{0D108BD9-81ED-4DB2-BD59-A6C34878D82A}">
                        <a16:rowId xmlns:a16="http://schemas.microsoft.com/office/drawing/2014/main" val="10003"/>
                      </a:ext>
                    </a:extLst>
                  </a:tr>
                  <a:tr h="560070">
                    <a:tc>
                      <a:txBody>
                        <a:bodyPr/>
                        <a:lstStyle/>
                        <a:p>
                          <a:pPr algn="ctr"/>
                          <a:r>
                            <a:rPr lang="en-US" sz="2800" dirty="0" err="1"/>
                            <a:t>Thể</a:t>
                          </a:r>
                          <a:r>
                            <a:rPr lang="en-US" sz="2800" dirty="0"/>
                            <a:t> </a:t>
                          </a:r>
                          <a:r>
                            <a:rPr lang="en-US" sz="2800" dirty="0" err="1"/>
                            <a:t>tích</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mc:Choice xmlns:a14="http://schemas.microsoft.com/office/drawing/2010/main" Requires="a14">
          <p:sp>
            <p:nvSpPr>
              <p:cNvPr id="11" name="TextBox 10"/>
              <p:cNvSpPr txBox="1"/>
              <p:nvPr/>
            </p:nvSpPr>
            <p:spPr>
              <a:xfrm>
                <a:off x="3962400" y="2743525"/>
                <a:ext cx="1659878"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6">
                                  <a:lumMod val="75000"/>
                                </a:schemeClr>
                              </a:solidFill>
                              <a:latin typeface="Cambria Math" panose="02040503050406030204" pitchFamily="18" charset="0"/>
                            </a:rPr>
                          </m:ctrlPr>
                        </m:sSupPr>
                        <m:e>
                          <m:r>
                            <a:rPr lang="en-US" sz="2800" b="1" i="0" smtClean="0">
                              <a:solidFill>
                                <a:schemeClr val="accent6">
                                  <a:lumMod val="75000"/>
                                </a:schemeClr>
                              </a:solidFill>
                              <a:latin typeface="Cambria Math"/>
                            </a:rPr>
                            <m:t>𝟓𝟕𝟔</m:t>
                          </m:r>
                          <m:r>
                            <a:rPr lang="en-US" sz="2800" b="1" i="0" smtClean="0">
                              <a:solidFill>
                                <a:schemeClr val="accent6">
                                  <a:lumMod val="75000"/>
                                </a:schemeClr>
                              </a:solidFill>
                              <a:latin typeface="Cambria Math" panose="02040503050406030204" pitchFamily="18" charset="0"/>
                            </a:rPr>
                            <m:t> </m:t>
                          </m:r>
                          <m:r>
                            <a:rPr lang="en-US" sz="2800" b="1" i="0" smtClean="0">
                              <a:solidFill>
                                <a:schemeClr val="accent6">
                                  <a:lumMod val="75000"/>
                                </a:schemeClr>
                              </a:solidFill>
                              <a:latin typeface="Cambria Math"/>
                            </a:rPr>
                            <m:t>𝐜𝐦</m:t>
                          </m:r>
                        </m:e>
                        <m:sup>
                          <m:r>
                            <a:rPr lang="en-US" sz="2800" b="1" i="0" smtClean="0">
                              <a:solidFill>
                                <a:schemeClr val="accent6">
                                  <a:lumMod val="75000"/>
                                </a:schemeClr>
                              </a:solidFill>
                              <a:latin typeface="Cambria Math"/>
                            </a:rPr>
                            <m:t>𝟐</m:t>
                          </m:r>
                        </m:sup>
                      </m:sSup>
                    </m:oMath>
                  </m:oMathPara>
                </a14:m>
                <a:endParaRPr lang="en-US" sz="2800" b="1" dirty="0">
                  <a:solidFill>
                    <a:schemeClr val="accent6">
                      <a:lumMod val="75000"/>
                    </a:schemeClr>
                  </a:solidFill>
                </a:endParaRPr>
              </a:p>
            </p:txBody>
          </p:sp>
        </mc:Choice>
        <mc:Fallback>
          <p:sp>
            <p:nvSpPr>
              <p:cNvPr id="11" name="TextBox 10"/>
              <p:cNvSpPr txBox="1">
                <a:spLocks noRot="1" noChangeAspect="1" noMove="1" noResize="1" noEditPoints="1" noAdjustHandles="1" noChangeArrowheads="1" noChangeShapeType="1" noTextEdit="1"/>
              </p:cNvSpPr>
              <p:nvPr/>
            </p:nvSpPr>
            <p:spPr>
              <a:xfrm>
                <a:off x="3962400" y="2743525"/>
                <a:ext cx="1659878" cy="532966"/>
              </a:xfrm>
              <a:prstGeom prst="rect">
                <a:avLst/>
              </a:prstGeom>
              <a:blipFill>
                <a:blip r:embed="rId4"/>
                <a:stretch>
                  <a:fillRect b="-21429"/>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12" name="TextBox 11"/>
              <p:cNvSpPr txBox="1"/>
              <p:nvPr/>
            </p:nvSpPr>
            <p:spPr>
              <a:xfrm>
                <a:off x="6459231" y="3303466"/>
                <a:ext cx="1620315"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6">
                                  <a:lumMod val="75000"/>
                                </a:schemeClr>
                              </a:solidFill>
                              <a:latin typeface="Cambria Math" panose="02040503050406030204" pitchFamily="18" charset="0"/>
                            </a:rPr>
                          </m:ctrlPr>
                        </m:sSupPr>
                        <m:e>
                          <m:r>
                            <a:rPr lang="en-US" sz="2800" b="1" i="0" smtClean="0">
                              <a:solidFill>
                                <a:schemeClr val="accent6">
                                  <a:lumMod val="75000"/>
                                </a:schemeClr>
                              </a:solidFill>
                              <a:latin typeface="Cambria Math"/>
                            </a:rPr>
                            <m:t>𝟕𝟑</m:t>
                          </m:r>
                          <m:r>
                            <a:rPr lang="en-US" sz="2800" b="1" i="0" smtClean="0">
                              <a:solidFill>
                                <a:schemeClr val="accent6">
                                  <a:lumMod val="75000"/>
                                </a:schemeClr>
                              </a:solidFill>
                              <a:latin typeface="Cambria Math"/>
                            </a:rPr>
                            <m:t>,</m:t>
                          </m:r>
                          <m:r>
                            <a:rPr lang="en-US" sz="2800" b="1" i="0" smtClean="0">
                              <a:solidFill>
                                <a:schemeClr val="accent6">
                                  <a:lumMod val="75000"/>
                                </a:schemeClr>
                              </a:solidFill>
                              <a:latin typeface="Cambria Math"/>
                            </a:rPr>
                            <m:t>𝟓</m:t>
                          </m:r>
                          <m:r>
                            <a:rPr lang="en-US" sz="2800" b="1" i="0" smtClean="0">
                              <a:solidFill>
                                <a:schemeClr val="accent6">
                                  <a:lumMod val="75000"/>
                                </a:schemeClr>
                              </a:solidFill>
                              <a:latin typeface="Cambria Math" panose="02040503050406030204" pitchFamily="18" charset="0"/>
                            </a:rPr>
                            <m:t> </m:t>
                          </m:r>
                          <m:r>
                            <a:rPr lang="en-US" sz="2800" b="1" i="0" smtClean="0">
                              <a:solidFill>
                                <a:schemeClr val="accent6">
                                  <a:lumMod val="75000"/>
                                </a:schemeClr>
                              </a:solidFill>
                              <a:latin typeface="Cambria Math"/>
                            </a:rPr>
                            <m:t>𝐦</m:t>
                          </m:r>
                        </m:e>
                        <m:sup>
                          <m:r>
                            <a:rPr lang="en-US" sz="2800" b="1" i="0" smtClean="0">
                              <a:solidFill>
                                <a:schemeClr val="accent6">
                                  <a:lumMod val="75000"/>
                                </a:schemeClr>
                              </a:solidFill>
                              <a:latin typeface="Cambria Math"/>
                            </a:rPr>
                            <m:t>𝟐</m:t>
                          </m:r>
                        </m:sup>
                      </m:sSup>
                    </m:oMath>
                  </m:oMathPara>
                </a14:m>
                <a:endParaRPr lang="en-US" sz="2800" b="1" dirty="0">
                  <a:solidFill>
                    <a:schemeClr val="accent6">
                      <a:lumMod val="75000"/>
                    </a:schemeClr>
                  </a:solidFill>
                </a:endParaRPr>
              </a:p>
            </p:txBody>
          </p:sp>
        </mc:Choice>
        <mc:Fallback>
          <p:sp>
            <p:nvSpPr>
              <p:cNvPr id="12" name="TextBox 11"/>
              <p:cNvSpPr txBox="1">
                <a:spLocks noRot="1" noChangeAspect="1" noMove="1" noResize="1" noEditPoints="1" noAdjustHandles="1" noChangeArrowheads="1" noChangeShapeType="1" noTextEdit="1"/>
              </p:cNvSpPr>
              <p:nvPr/>
            </p:nvSpPr>
            <p:spPr>
              <a:xfrm>
                <a:off x="6459231" y="3303466"/>
                <a:ext cx="1620315" cy="532966"/>
              </a:xfrm>
              <a:prstGeom prst="rect">
                <a:avLst/>
              </a:prstGeom>
              <a:blipFill>
                <a:blip r:embed="rId5"/>
                <a:stretch>
                  <a:fillRect b="-23810"/>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3917401" y="3303466"/>
                <a:ext cx="1659878"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6">
                                  <a:lumMod val="75000"/>
                                </a:schemeClr>
                              </a:solidFill>
                              <a:latin typeface="Cambria Math" panose="02040503050406030204" pitchFamily="18" charset="0"/>
                            </a:rPr>
                          </m:ctrlPr>
                        </m:sSupPr>
                        <m:e>
                          <m:r>
                            <a:rPr lang="en-US" sz="2800" b="1" i="0" smtClean="0">
                              <a:solidFill>
                                <a:schemeClr val="accent6">
                                  <a:lumMod val="75000"/>
                                </a:schemeClr>
                              </a:solidFill>
                              <a:latin typeface="Cambria Math"/>
                            </a:rPr>
                            <m:t>𝟖𝟔𝟒</m:t>
                          </m:r>
                          <m:r>
                            <a:rPr lang="en-US" sz="2800" b="1" i="0" smtClean="0">
                              <a:solidFill>
                                <a:schemeClr val="accent6">
                                  <a:lumMod val="75000"/>
                                </a:schemeClr>
                              </a:solidFill>
                              <a:latin typeface="Cambria Math" panose="02040503050406030204" pitchFamily="18" charset="0"/>
                            </a:rPr>
                            <m:t> </m:t>
                          </m:r>
                          <m:r>
                            <a:rPr lang="en-US" sz="2800" b="1" i="0" smtClean="0">
                              <a:solidFill>
                                <a:schemeClr val="accent6">
                                  <a:lumMod val="75000"/>
                                </a:schemeClr>
                              </a:solidFill>
                              <a:latin typeface="Cambria Math"/>
                            </a:rPr>
                            <m:t>𝐜𝐦</m:t>
                          </m:r>
                        </m:e>
                        <m:sup>
                          <m:r>
                            <a:rPr lang="en-US" sz="2800" b="1" i="0" smtClean="0">
                              <a:solidFill>
                                <a:schemeClr val="accent6">
                                  <a:lumMod val="75000"/>
                                </a:schemeClr>
                              </a:solidFill>
                              <a:latin typeface="Cambria Math"/>
                            </a:rPr>
                            <m:t>𝟐</m:t>
                          </m:r>
                        </m:sup>
                      </m:sSup>
                    </m:oMath>
                  </m:oMathPara>
                </a14:m>
                <a:endParaRPr lang="en-US" sz="2800" b="1" dirty="0">
                  <a:solidFill>
                    <a:schemeClr val="accent6">
                      <a:lumMod val="75000"/>
                    </a:schemeClr>
                  </a:solidFill>
                </a:endParaRPr>
              </a:p>
            </p:txBody>
          </p:sp>
        </mc:Choice>
        <mc:Fallback>
          <p:sp>
            <p:nvSpPr>
              <p:cNvPr id="13" name="TextBox 12"/>
              <p:cNvSpPr txBox="1">
                <a:spLocks noRot="1" noChangeAspect="1" noMove="1" noResize="1" noEditPoints="1" noAdjustHandles="1" noChangeArrowheads="1" noChangeShapeType="1" noTextEdit="1"/>
              </p:cNvSpPr>
              <p:nvPr/>
            </p:nvSpPr>
            <p:spPr>
              <a:xfrm>
                <a:off x="3917401" y="3303466"/>
                <a:ext cx="1659878" cy="532966"/>
              </a:xfrm>
              <a:prstGeom prst="rect">
                <a:avLst/>
              </a:prstGeom>
              <a:blipFill>
                <a:blip r:embed="rId6"/>
                <a:stretch>
                  <a:fillRect b="-23810"/>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6553200" y="2743525"/>
                <a:ext cx="1271950"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6">
                                  <a:lumMod val="75000"/>
                                </a:schemeClr>
                              </a:solidFill>
                              <a:latin typeface="Cambria Math" panose="02040503050406030204" pitchFamily="18" charset="0"/>
                            </a:rPr>
                          </m:ctrlPr>
                        </m:sSupPr>
                        <m:e>
                          <m:r>
                            <a:rPr lang="en-US" sz="2800" b="1" i="0" smtClean="0">
                              <a:solidFill>
                                <a:schemeClr val="accent6">
                                  <a:lumMod val="75000"/>
                                </a:schemeClr>
                              </a:solidFill>
                              <a:latin typeface="Cambria Math"/>
                            </a:rPr>
                            <m:t>𝟒𝟗</m:t>
                          </m:r>
                          <m:r>
                            <a:rPr lang="en-US" sz="2800" b="1" i="0" smtClean="0">
                              <a:solidFill>
                                <a:schemeClr val="accent6">
                                  <a:lumMod val="75000"/>
                                </a:schemeClr>
                              </a:solidFill>
                              <a:latin typeface="Cambria Math" panose="02040503050406030204" pitchFamily="18" charset="0"/>
                            </a:rPr>
                            <m:t> </m:t>
                          </m:r>
                          <m:r>
                            <a:rPr lang="en-US" sz="2800" b="1" i="0" smtClean="0">
                              <a:solidFill>
                                <a:schemeClr val="accent6">
                                  <a:lumMod val="75000"/>
                                </a:schemeClr>
                              </a:solidFill>
                              <a:latin typeface="Cambria Math"/>
                            </a:rPr>
                            <m:t>𝐦</m:t>
                          </m:r>
                        </m:e>
                        <m:sup>
                          <m:r>
                            <a:rPr lang="en-US" sz="2800" b="1" i="0" smtClean="0">
                              <a:solidFill>
                                <a:schemeClr val="accent6">
                                  <a:lumMod val="75000"/>
                                </a:schemeClr>
                              </a:solidFill>
                              <a:latin typeface="Cambria Math"/>
                            </a:rPr>
                            <m:t>𝟐</m:t>
                          </m:r>
                        </m:sup>
                      </m:sSup>
                    </m:oMath>
                  </m:oMathPara>
                </a14:m>
                <a:endParaRPr lang="en-US" sz="2800" b="1" dirty="0">
                  <a:solidFill>
                    <a:schemeClr val="accent6">
                      <a:lumMod val="75000"/>
                    </a:schemeClr>
                  </a:solidFill>
                </a:endParaRPr>
              </a:p>
            </p:txBody>
          </p:sp>
        </mc:Choice>
        <mc:Fallback>
          <p:sp>
            <p:nvSpPr>
              <p:cNvPr id="14" name="TextBox 13"/>
              <p:cNvSpPr txBox="1">
                <a:spLocks noRot="1" noChangeAspect="1" noMove="1" noResize="1" noEditPoints="1" noAdjustHandles="1" noChangeArrowheads="1" noChangeShapeType="1" noTextEdit="1"/>
              </p:cNvSpPr>
              <p:nvPr/>
            </p:nvSpPr>
            <p:spPr>
              <a:xfrm>
                <a:off x="6553200" y="2743525"/>
                <a:ext cx="1271950" cy="532966"/>
              </a:xfrm>
              <a:prstGeom prst="rect">
                <a:avLst/>
              </a:prstGeom>
              <a:blipFill>
                <a:blip r:embed="rId7"/>
                <a:stretch>
                  <a:fillRect b="-21429"/>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15" name="TextBox 14"/>
              <p:cNvSpPr txBox="1"/>
              <p:nvPr/>
            </p:nvSpPr>
            <p:spPr>
              <a:xfrm>
                <a:off x="6248400" y="3836432"/>
                <a:ext cx="2049920"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6">
                                  <a:lumMod val="75000"/>
                                </a:schemeClr>
                              </a:solidFill>
                              <a:latin typeface="Cambria Math" panose="02040503050406030204" pitchFamily="18" charset="0"/>
                            </a:rPr>
                          </m:ctrlPr>
                        </m:sSupPr>
                        <m:e>
                          <m:r>
                            <a:rPr lang="en-US" sz="2800" b="1" i="0" smtClean="0">
                              <a:solidFill>
                                <a:schemeClr val="accent6">
                                  <a:lumMod val="75000"/>
                                </a:schemeClr>
                              </a:solidFill>
                              <a:latin typeface="Cambria Math"/>
                            </a:rPr>
                            <m:t>𝟒𝟐</m:t>
                          </m:r>
                          <m:r>
                            <a:rPr lang="en-US" sz="2800" b="1" i="0" smtClean="0">
                              <a:solidFill>
                                <a:schemeClr val="accent6">
                                  <a:lumMod val="75000"/>
                                </a:schemeClr>
                              </a:solidFill>
                              <a:latin typeface="Cambria Math"/>
                            </a:rPr>
                            <m:t>,</m:t>
                          </m:r>
                          <m:r>
                            <a:rPr lang="en-US" sz="2800" b="1" i="0" smtClean="0">
                              <a:solidFill>
                                <a:schemeClr val="accent6">
                                  <a:lumMod val="75000"/>
                                </a:schemeClr>
                              </a:solidFill>
                              <a:latin typeface="Cambria Math"/>
                            </a:rPr>
                            <m:t>𝟖𝟕𝟓</m:t>
                          </m:r>
                          <m:r>
                            <a:rPr lang="en-US" sz="2800" b="1" i="0" smtClean="0">
                              <a:solidFill>
                                <a:schemeClr val="accent6">
                                  <a:lumMod val="75000"/>
                                </a:schemeClr>
                              </a:solidFill>
                              <a:latin typeface="Cambria Math" panose="02040503050406030204" pitchFamily="18" charset="0"/>
                            </a:rPr>
                            <m:t> </m:t>
                          </m:r>
                          <m:r>
                            <a:rPr lang="en-US" sz="2800" b="1" i="0" smtClean="0">
                              <a:solidFill>
                                <a:schemeClr val="accent6">
                                  <a:lumMod val="75000"/>
                                </a:schemeClr>
                              </a:solidFill>
                              <a:latin typeface="Cambria Math"/>
                            </a:rPr>
                            <m:t>𝐦</m:t>
                          </m:r>
                        </m:e>
                        <m:sup>
                          <m:r>
                            <a:rPr lang="en-US" sz="2800" b="1" i="0" smtClean="0">
                              <a:solidFill>
                                <a:schemeClr val="accent6">
                                  <a:lumMod val="75000"/>
                                </a:schemeClr>
                              </a:solidFill>
                              <a:latin typeface="Cambria Math"/>
                            </a:rPr>
                            <m:t>𝟑</m:t>
                          </m:r>
                        </m:sup>
                      </m:sSup>
                    </m:oMath>
                  </m:oMathPara>
                </a14:m>
                <a:endParaRPr lang="en-US" sz="2800" b="1" dirty="0">
                  <a:solidFill>
                    <a:schemeClr val="accent6">
                      <a:lumMod val="75000"/>
                    </a:schemeClr>
                  </a:solidFill>
                </a:endParaRPr>
              </a:p>
            </p:txBody>
          </p:sp>
        </mc:Choice>
        <mc:Fallback>
          <p:sp>
            <p:nvSpPr>
              <p:cNvPr id="15" name="TextBox 14"/>
              <p:cNvSpPr txBox="1">
                <a:spLocks noRot="1" noChangeAspect="1" noMove="1" noResize="1" noEditPoints="1" noAdjustHandles="1" noChangeArrowheads="1" noChangeShapeType="1" noTextEdit="1"/>
              </p:cNvSpPr>
              <p:nvPr/>
            </p:nvSpPr>
            <p:spPr>
              <a:xfrm>
                <a:off x="6248400" y="3836432"/>
                <a:ext cx="2049920" cy="532966"/>
              </a:xfrm>
              <a:prstGeom prst="rect">
                <a:avLst/>
              </a:prstGeom>
              <a:blipFill>
                <a:blip r:embed="rId8"/>
                <a:stretch>
                  <a:fillRect b="-20455"/>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16" name="TextBox 15"/>
              <p:cNvSpPr txBox="1"/>
              <p:nvPr/>
            </p:nvSpPr>
            <p:spPr>
              <a:xfrm>
                <a:off x="3810000" y="3836432"/>
                <a:ext cx="1874679"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6">
                                  <a:lumMod val="75000"/>
                                </a:schemeClr>
                              </a:solidFill>
                              <a:latin typeface="Cambria Math" panose="02040503050406030204" pitchFamily="18" charset="0"/>
                            </a:rPr>
                          </m:ctrlPr>
                        </m:sSupPr>
                        <m:e>
                          <m:r>
                            <a:rPr lang="en-US" sz="2800" b="1" i="0" smtClean="0">
                              <a:solidFill>
                                <a:schemeClr val="accent6">
                                  <a:lumMod val="75000"/>
                                </a:schemeClr>
                              </a:solidFill>
                              <a:latin typeface="Cambria Math"/>
                            </a:rPr>
                            <m:t>𝟏𝟕𝟐𝟖</m:t>
                          </m:r>
                          <m:r>
                            <a:rPr lang="en-US" sz="2800" b="1" i="0" smtClean="0">
                              <a:solidFill>
                                <a:schemeClr val="accent6">
                                  <a:lumMod val="75000"/>
                                </a:schemeClr>
                              </a:solidFill>
                              <a:latin typeface="Cambria Math" panose="02040503050406030204" pitchFamily="18" charset="0"/>
                            </a:rPr>
                            <m:t> </m:t>
                          </m:r>
                          <m:r>
                            <a:rPr lang="en-US" sz="2800" b="1" i="0" smtClean="0">
                              <a:solidFill>
                                <a:schemeClr val="accent6">
                                  <a:lumMod val="75000"/>
                                </a:schemeClr>
                              </a:solidFill>
                              <a:latin typeface="Cambria Math"/>
                            </a:rPr>
                            <m:t>𝐜𝐦</m:t>
                          </m:r>
                        </m:e>
                        <m:sup>
                          <m:r>
                            <a:rPr lang="en-US" sz="2800" b="1" i="0" smtClean="0">
                              <a:solidFill>
                                <a:schemeClr val="accent6">
                                  <a:lumMod val="75000"/>
                                </a:schemeClr>
                              </a:solidFill>
                              <a:latin typeface="Cambria Math"/>
                            </a:rPr>
                            <m:t>𝟑</m:t>
                          </m:r>
                        </m:sup>
                      </m:sSup>
                    </m:oMath>
                  </m:oMathPara>
                </a14:m>
                <a:endParaRPr lang="en-US" sz="2800" b="1" dirty="0">
                  <a:solidFill>
                    <a:schemeClr val="accent6">
                      <a:lumMod val="75000"/>
                    </a:schemeClr>
                  </a:solidFill>
                </a:endParaRPr>
              </a:p>
            </p:txBody>
          </p:sp>
        </mc:Choice>
        <mc:Fallback>
          <p:sp>
            <p:nvSpPr>
              <p:cNvPr id="16" name="TextBox 15"/>
              <p:cNvSpPr txBox="1">
                <a:spLocks noRot="1" noChangeAspect="1" noMove="1" noResize="1" noEditPoints="1" noAdjustHandles="1" noChangeArrowheads="1" noChangeShapeType="1" noTextEdit="1"/>
              </p:cNvSpPr>
              <p:nvPr/>
            </p:nvSpPr>
            <p:spPr>
              <a:xfrm>
                <a:off x="3810000" y="3836432"/>
                <a:ext cx="1874679" cy="532966"/>
              </a:xfrm>
              <a:prstGeom prst="rect">
                <a:avLst/>
              </a:prstGeom>
              <a:blipFill>
                <a:blip r:embed="rId9"/>
                <a:stretch>
                  <a:fillRect b="-20455"/>
                </a:stretch>
              </a:blipFill>
            </p:spPr>
            <p:txBody>
              <a:bodyPr/>
              <a:lstStyle/>
              <a:p>
                <a:r>
                  <a:rPr lang="en-VN">
                    <a:noFill/>
                  </a:rPr>
                  <a:t> </a:t>
                </a:r>
              </a:p>
            </p:txBody>
          </p:sp>
        </mc:Fallback>
      </mc:AlternateContent>
      <p:sp>
        <p:nvSpPr>
          <p:cNvPr id="2" name="Rectangle 1"/>
          <p:cNvSpPr/>
          <p:nvPr/>
        </p:nvSpPr>
        <p:spPr>
          <a:xfrm>
            <a:off x="4412151" y="1528557"/>
            <a:ext cx="591830" cy="523220"/>
          </a:xfrm>
          <a:prstGeom prst="rect">
            <a:avLst/>
          </a:prstGeom>
        </p:spPr>
        <p:txBody>
          <a:bodyPr wrap="none">
            <a:spAutoFit/>
          </a:bodyPr>
          <a:lstStyle/>
          <a:p>
            <a:pPr algn="ctr"/>
            <a:r>
              <a:rPr lang="en-US" sz="2800" b="1" dirty="0">
                <a:solidFill>
                  <a:schemeClr val="bg1"/>
                </a:solidFill>
              </a:rPr>
              <a:t>(1)</a:t>
            </a:r>
          </a:p>
        </p:txBody>
      </p:sp>
      <p:sp>
        <p:nvSpPr>
          <p:cNvPr id="3" name="Rectangle 2"/>
          <p:cNvSpPr/>
          <p:nvPr/>
        </p:nvSpPr>
        <p:spPr>
          <a:xfrm>
            <a:off x="6853987" y="1504950"/>
            <a:ext cx="591830" cy="523220"/>
          </a:xfrm>
          <a:prstGeom prst="rect">
            <a:avLst/>
          </a:prstGeom>
        </p:spPr>
        <p:txBody>
          <a:bodyPr wrap="none">
            <a:spAutoFit/>
          </a:bodyPr>
          <a:lstStyle/>
          <a:p>
            <a:pPr algn="ctr"/>
            <a:r>
              <a:rPr lang="en-US" sz="2800" b="1" dirty="0">
                <a:solidFill>
                  <a:schemeClr val="bg1"/>
                </a:solidFill>
              </a:rPr>
              <a:t>(2)</a:t>
            </a:r>
          </a:p>
        </p:txBody>
      </p:sp>
    </p:spTree>
    <p:extLst>
      <p:ext uri="{BB962C8B-B14F-4D97-AF65-F5344CB8AC3E}">
        <p14:creationId xmlns:p14="http://schemas.microsoft.com/office/powerpoint/2010/main" val="9464578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矩形 24">
            <a:extLst>
              <a:ext uri="{FF2B5EF4-FFF2-40B4-BE49-F238E27FC236}">
                <a16:creationId xmlns:a16="http://schemas.microsoft.com/office/drawing/2014/main"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p:sp>
        <p:nvSpPr>
          <p:cNvPr id="2" name="Cube 1"/>
          <p:cNvSpPr/>
          <p:nvPr/>
        </p:nvSpPr>
        <p:spPr>
          <a:xfrm>
            <a:off x="685800" y="2541466"/>
            <a:ext cx="2667000" cy="1524000"/>
          </a:xfrm>
          <a:prstGeom prst="cub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ounded Rectangle 3"/>
              <p:cNvSpPr/>
              <p:nvPr/>
            </p:nvSpPr>
            <p:spPr>
              <a:xfrm>
                <a:off x="3810001" y="2048991"/>
                <a:ext cx="4952999"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663300"/>
                              </a:solidFill>
                              <a:effectLst>
                                <a:outerShdw blurRad="38100" dist="38100" dir="2700000" algn="tl">
                                  <a:srgbClr val="000000">
                                    <a:alpha val="43137"/>
                                  </a:srgbClr>
                                </a:outerShdw>
                              </a:effectLst>
                              <a:latin typeface="Cambria Math" panose="02040503050406030204" pitchFamily="18" charset="0"/>
                            </a:rPr>
                          </m:ctrlPr>
                        </m:sSubPr>
                        <m:e>
                          <m:r>
                            <m:rPr>
                              <m:sty m:val="p"/>
                            </m:rPr>
                            <a:rPr lang="en-US" sz="2800" b="0" i="0">
                              <a:solidFill>
                                <a:srgbClr val="663300"/>
                              </a:solidFill>
                              <a:effectLst>
                                <a:outerShdw blurRad="38100" dist="38100" dir="2700000" algn="tl">
                                  <a:srgbClr val="000000">
                                    <a:alpha val="43137"/>
                                  </a:srgbClr>
                                </a:outerShdw>
                              </a:effectLst>
                              <a:latin typeface="Cambria Math"/>
                            </a:rPr>
                            <m:t>S</m:t>
                          </m:r>
                        </m:e>
                        <m:sub>
                          <m:r>
                            <m:rPr>
                              <m:sty m:val="p"/>
                            </m:rPr>
                            <a:rPr lang="en-US" sz="2800" b="0" i="0">
                              <a:solidFill>
                                <a:srgbClr val="663300"/>
                              </a:solidFill>
                              <a:effectLst>
                                <a:outerShdw blurRad="38100" dist="38100" dir="2700000" algn="tl">
                                  <a:srgbClr val="000000">
                                    <a:alpha val="43137"/>
                                  </a:srgbClr>
                                </a:outerShdw>
                              </a:effectLst>
                              <a:latin typeface="Cambria Math"/>
                            </a:rPr>
                            <m:t>x</m:t>
                          </m:r>
                          <m:r>
                            <m:rPr>
                              <m:sty m:val="p"/>
                            </m:rPr>
                            <a:rPr lang="en-US" sz="2800" b="0" i="0" smtClean="0">
                              <a:solidFill>
                                <a:srgbClr val="663300"/>
                              </a:solidFill>
                              <a:effectLst>
                                <a:outerShdw blurRad="38100" dist="38100" dir="2700000" algn="tl">
                                  <a:srgbClr val="000000">
                                    <a:alpha val="43137"/>
                                  </a:srgbClr>
                                </a:outerShdw>
                              </a:effectLst>
                              <a:latin typeface="Cambria Math"/>
                            </a:rPr>
                            <m:t>q</m:t>
                          </m:r>
                        </m:sub>
                      </m:sSub>
                      <m:r>
                        <a:rPr lang="en-US" sz="2800" b="0" i="0" smtClean="0">
                          <a:solidFill>
                            <a:srgbClr val="663300"/>
                          </a:solidFill>
                          <a:effectLst>
                            <a:outerShdw blurRad="38100" dist="38100" dir="2700000" algn="tl">
                              <a:srgbClr val="000000">
                                <a:alpha val="43137"/>
                              </a:srgbClr>
                            </a:outerShdw>
                          </a:effectLst>
                          <a:latin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rPr>
                        <m:t>d</m:t>
                      </m:r>
                      <m:r>
                        <a:rPr lang="en-US" sz="2800" b="0" i="0" smtClean="0">
                          <a:solidFill>
                            <a:srgbClr val="663300"/>
                          </a:solidFill>
                          <a:effectLst>
                            <a:outerShdw blurRad="38100" dist="38100" dir="2700000" algn="tl">
                              <a:srgbClr val="000000">
                                <a:alpha val="43137"/>
                              </a:srgbClr>
                            </a:outerShdw>
                          </a:effectLst>
                          <a:latin typeface="Cambria Math"/>
                        </a:rPr>
                        <m:t>à</m:t>
                      </m:r>
                      <m:r>
                        <m:rPr>
                          <m:sty m:val="p"/>
                        </m:rPr>
                        <a:rPr lang="en-US" sz="2800" b="0" i="0" smtClean="0">
                          <a:solidFill>
                            <a:srgbClr val="663300"/>
                          </a:solidFill>
                          <a:effectLst>
                            <a:outerShdw blurRad="38100" dist="38100" dir="2700000" algn="tl">
                              <a:srgbClr val="000000">
                                <a:alpha val="43137"/>
                              </a:srgbClr>
                            </a:outerShdw>
                          </a:effectLst>
                          <a:latin typeface="Cambria Math"/>
                        </a:rPr>
                        <m:t>i</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r</m:t>
                      </m:r>
                      <m:r>
                        <a:rPr lang="en-US" sz="2800" b="0" i="0" smtClean="0">
                          <a:solidFill>
                            <a:srgbClr val="663300"/>
                          </a:solidFill>
                          <a:effectLst>
                            <a:outerShdw blurRad="38100" dist="38100" dir="2700000" algn="tl">
                              <a:srgbClr val="000000">
                                <a:alpha val="43137"/>
                              </a:srgbClr>
                            </a:outerShdw>
                          </a:effectLst>
                          <a:latin typeface="Cambria Math"/>
                          <a:ea typeface="Cambria Math"/>
                        </a:rPr>
                        <m:t>ộ</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ng</m:t>
                      </m:r>
                      <m:r>
                        <a:rPr lang="en-US" sz="2800" b="0" i="0" smtClean="0">
                          <a:solidFill>
                            <a:srgbClr val="663300"/>
                          </a:solidFill>
                          <a:effectLst>
                            <a:outerShdw blurRad="38100" dist="38100" dir="2700000" algn="tl">
                              <a:srgbClr val="000000">
                                <a:alpha val="43137"/>
                              </a:srgbClr>
                            </a:outerShdw>
                          </a:effectLst>
                          <a:latin typeface="Cambria Math"/>
                          <a:ea typeface="Cambria Math"/>
                        </a:rPr>
                        <m:t>)×2×</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cao</m:t>
                      </m:r>
                    </m:oMath>
                  </m:oMathPara>
                </a14:m>
                <a:endParaRPr lang="en-US" sz="2800" dirty="0">
                  <a:solidFill>
                    <a:srgbClr val="663300"/>
                  </a:solidFill>
                  <a:effectLst>
                    <a:outerShdw blurRad="38100" dist="38100" dir="2700000" algn="tl">
                      <a:srgbClr val="000000">
                        <a:alpha val="43137"/>
                      </a:srgbClr>
                    </a:outerShdw>
                  </a:effectLst>
                </a:endParaRPr>
              </a:p>
            </p:txBody>
          </p:sp>
        </mc:Choice>
        <mc:Fallback xmlns="">
          <p:sp>
            <p:nvSpPr>
              <p:cNvPr id="4" name="Rounded Rectangle 3"/>
              <p:cNvSpPr>
                <a:spLocks noRot="1" noChangeAspect="1" noMove="1" noResize="1" noEditPoints="1" noAdjustHandles="1" noChangeArrowheads="1" noChangeShapeType="1" noTextEdit="1"/>
              </p:cNvSpPr>
              <p:nvPr/>
            </p:nvSpPr>
            <p:spPr>
              <a:xfrm>
                <a:off x="3810001" y="2048991"/>
                <a:ext cx="4952999" cy="634425"/>
              </a:xfrm>
              <a:prstGeom prst="roundRect">
                <a:avLst/>
              </a:prstGeom>
              <a:blipFill rotWithShape="1">
                <a:blip r:embed="rId2"/>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ounded Rectangle 4"/>
              <p:cNvSpPr/>
              <p:nvPr/>
            </p:nvSpPr>
            <p:spPr>
              <a:xfrm>
                <a:off x="3810092" y="2968307"/>
                <a:ext cx="4951784"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663300"/>
                              </a:solidFill>
                              <a:effectLst>
                                <a:outerShdw blurRad="38100" dist="38100" dir="2700000" algn="tl">
                                  <a:srgbClr val="000000">
                                    <a:alpha val="43137"/>
                                  </a:srgbClr>
                                </a:outerShdw>
                              </a:effectLst>
                              <a:latin typeface="Cambria Math" panose="02040503050406030204" pitchFamily="18" charset="0"/>
                            </a:rPr>
                          </m:ctrlPr>
                        </m:sSubPr>
                        <m:e>
                          <m:r>
                            <m:rPr>
                              <m:sty m:val="p"/>
                            </m:rPr>
                            <a:rPr lang="en-US" sz="2800" b="0" i="0">
                              <a:solidFill>
                                <a:srgbClr val="663300"/>
                              </a:solidFill>
                              <a:effectLst>
                                <a:outerShdw blurRad="38100" dist="38100" dir="2700000" algn="tl">
                                  <a:srgbClr val="000000">
                                    <a:alpha val="43137"/>
                                  </a:srgbClr>
                                </a:outerShdw>
                              </a:effectLst>
                              <a:latin typeface="Cambria Math"/>
                            </a:rPr>
                            <m:t>S</m:t>
                          </m:r>
                        </m:e>
                        <m:sub>
                          <m:r>
                            <m:rPr>
                              <m:sty m:val="p"/>
                            </m:rPr>
                            <a:rPr lang="en-US" sz="2800" b="0" i="0" smtClean="0">
                              <a:solidFill>
                                <a:srgbClr val="663300"/>
                              </a:solidFill>
                              <a:effectLst>
                                <a:outerShdw blurRad="38100" dist="38100" dir="2700000" algn="tl">
                                  <a:srgbClr val="000000">
                                    <a:alpha val="43137"/>
                                  </a:srgbClr>
                                </a:outerShdw>
                              </a:effectLst>
                              <a:latin typeface="Cambria Math"/>
                            </a:rPr>
                            <m:t>tp</m:t>
                          </m:r>
                        </m:sub>
                      </m:sSub>
                      <m:r>
                        <a:rPr lang="en-US" sz="2800" b="0" i="0" smtClean="0">
                          <a:solidFill>
                            <a:srgbClr val="663300"/>
                          </a:solidFill>
                          <a:effectLst>
                            <a:outerShdw blurRad="38100" dist="38100" dir="2700000" algn="tl">
                              <a:srgbClr val="000000">
                                <a:alpha val="43137"/>
                              </a:srgbClr>
                            </a:outerShdw>
                          </a:effectLst>
                          <a:latin typeface="Cambria Math"/>
                        </a:rPr>
                        <m:t>=</m:t>
                      </m:r>
                      <m:sSub>
                        <m:sSubPr>
                          <m:ctrlPr>
                            <a:rPr lang="en-US" sz="2800" i="1">
                              <a:solidFill>
                                <a:srgbClr val="663300"/>
                              </a:solidFill>
                              <a:effectLst>
                                <a:outerShdw blurRad="38100" dist="38100" dir="2700000" algn="tl">
                                  <a:srgbClr val="000000">
                                    <a:alpha val="43137"/>
                                  </a:srgbClr>
                                </a:outerShdw>
                              </a:effectLst>
                              <a:latin typeface="Cambria Math" panose="02040503050406030204" pitchFamily="18" charset="0"/>
                            </a:rPr>
                          </m:ctrlPr>
                        </m:sSubPr>
                        <m:e>
                          <m:r>
                            <m:rPr>
                              <m:sty m:val="p"/>
                            </m:rPr>
                            <a:rPr lang="en-US" sz="2800" b="0" i="1">
                              <a:solidFill>
                                <a:srgbClr val="663300"/>
                              </a:solidFill>
                              <a:effectLst>
                                <a:outerShdw blurRad="38100" dist="38100" dir="2700000" algn="tl">
                                  <a:srgbClr val="000000">
                                    <a:alpha val="43137"/>
                                  </a:srgbClr>
                                </a:outerShdw>
                              </a:effectLst>
                              <a:latin typeface="Cambria Math"/>
                            </a:rPr>
                            <m:t>S</m:t>
                          </m:r>
                        </m:e>
                        <m:sub>
                          <m:r>
                            <m:rPr>
                              <m:sty m:val="p"/>
                            </m:rPr>
                            <a:rPr lang="en-US" sz="2800" b="0" i="1">
                              <a:solidFill>
                                <a:srgbClr val="663300"/>
                              </a:solidFill>
                              <a:effectLst>
                                <a:outerShdw blurRad="38100" dist="38100" dir="2700000" algn="tl">
                                  <a:srgbClr val="000000">
                                    <a:alpha val="43137"/>
                                  </a:srgbClr>
                                </a:outerShdw>
                              </a:effectLst>
                              <a:latin typeface="Cambria Math"/>
                            </a:rPr>
                            <m:t>xq</m:t>
                          </m:r>
                        </m:sub>
                      </m:sSub>
                      <m:r>
                        <a:rPr lang="en-US" sz="2800" b="0">
                          <a:solidFill>
                            <a:srgbClr val="663300"/>
                          </a:solidFill>
                          <a:effectLst>
                            <a:outerShdw blurRad="38100" dist="38100" dir="2700000" algn="tl">
                              <a:srgbClr val="000000">
                                <a:alpha val="43137"/>
                              </a:srgbClr>
                            </a:outerShdw>
                          </a:effectLst>
                          <a:latin typeface="Cambria Math"/>
                          <a:ea typeface="Cambria Math"/>
                        </a:rPr>
                        <m:t>+</m:t>
                      </m:r>
                      <m:sSub>
                        <m:sSubPr>
                          <m:ctrlPr>
                            <a:rPr lang="en-US" sz="2800" i="1">
                              <a:solidFill>
                                <a:srgbClr val="663300"/>
                              </a:solidFill>
                              <a:effectLst>
                                <a:outerShdw blurRad="38100" dist="38100" dir="2700000" algn="tl">
                                  <a:srgbClr val="000000">
                                    <a:alpha val="43137"/>
                                  </a:srgbClr>
                                </a:outerShdw>
                              </a:effectLst>
                              <a:latin typeface="Cambria Math" panose="02040503050406030204" pitchFamily="18" charset="0"/>
                            </a:rPr>
                          </m:ctrlPr>
                        </m:sSubPr>
                        <m:e>
                          <m:r>
                            <m:rPr>
                              <m:sty m:val="p"/>
                            </m:rPr>
                            <a:rPr lang="en-US" sz="2800" b="0" i="1">
                              <a:solidFill>
                                <a:srgbClr val="663300"/>
                              </a:solidFill>
                              <a:effectLst>
                                <a:outerShdw blurRad="38100" dist="38100" dir="2700000" algn="tl">
                                  <a:srgbClr val="000000">
                                    <a:alpha val="43137"/>
                                  </a:srgbClr>
                                </a:outerShdw>
                              </a:effectLst>
                              <a:latin typeface="Cambria Math"/>
                            </a:rPr>
                            <m:t>S</m:t>
                          </m:r>
                        </m:e>
                        <m:sub>
                          <m:r>
                            <a:rPr lang="en-US" sz="2800" b="0" i="1" smtClean="0">
                              <a:solidFill>
                                <a:srgbClr val="663300"/>
                              </a:solidFill>
                              <a:effectLst>
                                <a:outerShdw blurRad="38100" dist="38100" dir="2700000" algn="tl">
                                  <a:srgbClr val="000000">
                                    <a:alpha val="43137"/>
                                  </a:srgbClr>
                                </a:outerShdw>
                              </a:effectLst>
                              <a:latin typeface="Cambria Math"/>
                            </a:rPr>
                            <m:t>đá</m:t>
                          </m:r>
                          <m:r>
                            <a:rPr lang="en-US" sz="2800" b="0" i="1" smtClean="0">
                              <a:solidFill>
                                <a:srgbClr val="663300"/>
                              </a:solidFill>
                              <a:effectLst>
                                <a:outerShdw blurRad="38100" dist="38100" dir="2700000" algn="tl">
                                  <a:srgbClr val="000000">
                                    <a:alpha val="43137"/>
                                  </a:srgbClr>
                                </a:outerShdw>
                              </a:effectLst>
                              <a:latin typeface="Cambria Math"/>
                            </a:rPr>
                            <m:t>𝑦</m:t>
                          </m:r>
                        </m:sub>
                      </m:sSub>
                      <m:r>
                        <a:rPr lang="en-US" sz="2800" b="0" i="0" smtClean="0">
                          <a:solidFill>
                            <a:srgbClr val="663300"/>
                          </a:solidFill>
                          <a:effectLst>
                            <a:outerShdw blurRad="38100" dist="38100" dir="2700000" algn="tl">
                              <a:srgbClr val="000000">
                                <a:alpha val="43137"/>
                              </a:srgbClr>
                            </a:outerShdw>
                          </a:effectLst>
                          <a:latin typeface="Cambria Math"/>
                          <a:ea typeface="Cambria Math"/>
                        </a:rPr>
                        <m:t>×2</m:t>
                      </m:r>
                    </m:oMath>
                  </m:oMathPara>
                </a14:m>
                <a:endParaRPr lang="en-US" sz="2800" dirty="0">
                  <a:solidFill>
                    <a:srgbClr val="663300"/>
                  </a:solidFill>
                  <a:effectLst>
                    <a:outerShdw blurRad="38100" dist="38100" dir="2700000" algn="tl">
                      <a:srgbClr val="000000">
                        <a:alpha val="43137"/>
                      </a:srgbClr>
                    </a:outerShdw>
                  </a:effectLst>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3810092" y="2968307"/>
                <a:ext cx="4951784" cy="634425"/>
              </a:xfrm>
              <a:prstGeom prst="roundRect">
                <a:avLst/>
              </a:prstGeom>
              <a:blipFill rotWithShape="1">
                <a:blip r:embed="rId3"/>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p:cNvSpPr/>
              <p:nvPr/>
            </p:nvSpPr>
            <p:spPr>
              <a:xfrm>
                <a:off x="3843565" y="3887623"/>
                <a:ext cx="4918311"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sty m:val="p"/>
                        </m:rPr>
                        <a:rPr lang="en-US" sz="2800" b="0" i="0" smtClean="0">
                          <a:solidFill>
                            <a:srgbClr val="663300"/>
                          </a:solidFill>
                          <a:effectLst>
                            <a:outerShdw blurRad="38100" dist="38100" dir="2700000" algn="tl">
                              <a:srgbClr val="000000">
                                <a:alpha val="43137"/>
                              </a:srgbClr>
                            </a:outerShdw>
                          </a:effectLst>
                          <a:latin typeface="Cambria Math"/>
                        </a:rPr>
                        <m:t>V</m:t>
                      </m:r>
                      <m:r>
                        <a:rPr lang="en-US" sz="2800" b="0" i="0" smtClean="0">
                          <a:solidFill>
                            <a:srgbClr val="663300"/>
                          </a:solidFill>
                          <a:effectLst>
                            <a:outerShdw blurRad="38100" dist="38100" dir="2700000" algn="tl">
                              <a:srgbClr val="000000">
                                <a:alpha val="43137"/>
                              </a:srgbClr>
                            </a:outerShdw>
                          </a:effectLst>
                          <a:latin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rPr>
                        <m:t>d</m:t>
                      </m:r>
                      <m:r>
                        <a:rPr lang="en-US" sz="2800" b="0" i="0" smtClean="0">
                          <a:solidFill>
                            <a:srgbClr val="663300"/>
                          </a:solidFill>
                          <a:effectLst>
                            <a:outerShdw blurRad="38100" dist="38100" dir="2700000" algn="tl">
                              <a:srgbClr val="000000">
                                <a:alpha val="43137"/>
                              </a:srgbClr>
                            </a:outerShdw>
                          </a:effectLst>
                          <a:latin typeface="Cambria Math"/>
                        </a:rPr>
                        <m:t>à</m:t>
                      </m:r>
                      <m:r>
                        <m:rPr>
                          <m:sty m:val="p"/>
                        </m:rPr>
                        <a:rPr lang="en-US" sz="2800" b="0" i="0" smtClean="0">
                          <a:solidFill>
                            <a:srgbClr val="663300"/>
                          </a:solidFill>
                          <a:effectLst>
                            <a:outerShdw blurRad="38100" dist="38100" dir="2700000" algn="tl">
                              <a:srgbClr val="000000">
                                <a:alpha val="43137"/>
                              </a:srgbClr>
                            </a:outerShdw>
                          </a:effectLst>
                          <a:latin typeface="Cambria Math"/>
                        </a:rPr>
                        <m:t>i</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r</m:t>
                      </m:r>
                      <m:r>
                        <a:rPr lang="en-US" sz="2800" b="0" i="0" smtClean="0">
                          <a:solidFill>
                            <a:srgbClr val="663300"/>
                          </a:solidFill>
                          <a:effectLst>
                            <a:outerShdw blurRad="38100" dist="38100" dir="2700000" algn="tl">
                              <a:srgbClr val="000000">
                                <a:alpha val="43137"/>
                              </a:srgbClr>
                            </a:outerShdw>
                          </a:effectLst>
                          <a:latin typeface="Cambria Math"/>
                          <a:ea typeface="Cambria Math"/>
                        </a:rPr>
                        <m:t>ộ</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ng</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cao</m:t>
                      </m:r>
                    </m:oMath>
                  </m:oMathPara>
                </a14:m>
                <a:endParaRPr lang="en-US" sz="2800" dirty="0">
                  <a:solidFill>
                    <a:srgbClr val="663300"/>
                  </a:solidFill>
                  <a:effectLst>
                    <a:outerShdw blurRad="38100" dist="38100" dir="2700000" algn="tl">
                      <a:srgbClr val="000000">
                        <a:alpha val="43137"/>
                      </a:srgbClr>
                    </a:outerShdw>
                  </a:effectLst>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3843565" y="3887623"/>
                <a:ext cx="4918311" cy="634425"/>
              </a:xfrm>
              <a:prstGeom prst="roundRect">
                <a:avLst/>
              </a:prstGeom>
              <a:blipFill rotWithShape="1">
                <a:blip r:embed="rId4"/>
                <a:stretch>
                  <a:fillRect/>
                </a:stretch>
              </a:blipFill>
              <a:ln w="76200">
                <a:solidFill>
                  <a:srgbClr val="93CBED"/>
                </a:solidFill>
              </a:ln>
            </p:spPr>
            <p:txBody>
              <a:bodyPr/>
              <a:lstStyle/>
              <a:p>
                <a:r>
                  <a:rPr lang="en-US">
                    <a:noFill/>
                  </a:rPr>
                  <a:t> </a:t>
                </a:r>
              </a:p>
            </p:txBody>
          </p:sp>
        </mc:Fallback>
      </mc:AlternateContent>
      <p:sp>
        <p:nvSpPr>
          <p:cNvPr id="8" name="Rounded Rectangle 7"/>
          <p:cNvSpPr/>
          <p:nvPr/>
        </p:nvSpPr>
        <p:spPr>
          <a:xfrm>
            <a:off x="1866900" y="754285"/>
            <a:ext cx="5410200" cy="990156"/>
          </a:xfrm>
          <a:prstGeom prst="roundRect">
            <a:avLst/>
          </a:prstGeom>
          <a:solidFill>
            <a:schemeClr val="bg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93CBED"/>
                </a:solidFill>
                <a:latin typeface="#9Slide03 Arima Madurai ExtraBo" pitchFamily="2" charset="0"/>
                <a:cs typeface="#9Slide03 Arima Madurai ExtraBo" pitchFamily="2" charset="0"/>
              </a:rPr>
              <a:t>Bạn</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hãy</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nêu</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công</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thức</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tính</a:t>
            </a:r>
            <a:r>
              <a:rPr lang="en-US" sz="2400" b="1" dirty="0">
                <a:solidFill>
                  <a:srgbClr val="93CBED"/>
                </a:solidFill>
                <a:latin typeface="#9Slide03 Arima Madurai ExtraBo" pitchFamily="2" charset="0"/>
                <a:cs typeface="#9Slide03 Arima Madurai ExtraBo" pitchFamily="2" charset="0"/>
              </a:rPr>
              <a:t> DTXQ, DTTP, </a:t>
            </a:r>
            <a:r>
              <a:rPr lang="en-US" sz="2400" b="1" dirty="0" err="1">
                <a:solidFill>
                  <a:srgbClr val="93CBED"/>
                </a:solidFill>
                <a:latin typeface="#9Slide03 Arima Madurai ExtraBo" pitchFamily="2" charset="0"/>
                <a:cs typeface="#9Slide03 Arima Madurai ExtraBo" pitchFamily="2" charset="0"/>
              </a:rPr>
              <a:t>thể</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tích</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của</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hình</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hộp</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chữ</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nhật</a:t>
            </a:r>
            <a:endParaRPr lang="en-US" sz="2400" b="1" dirty="0">
              <a:solidFill>
                <a:srgbClr val="93CBED"/>
              </a:solidFill>
              <a:latin typeface="#9Slide03 Arima Madurai ExtraBo" pitchFamily="2" charset="0"/>
              <a:cs typeface="#9Slide03 Arima Madurai ExtraBo" pitchFamily="2" charset="0"/>
            </a:endParaRPr>
          </a:p>
        </p:txBody>
      </p:sp>
      <p:pic>
        <p:nvPicPr>
          <p:cNvPr id="10" name="Picture 9">
            <a:extLst>
              <a:ext uri="{FF2B5EF4-FFF2-40B4-BE49-F238E27FC236}">
                <a16:creationId xmlns:a16="http://schemas.microsoft.com/office/drawing/2014/main" id="{76687653-2EC0-6347-D75E-84DE1AF6054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000722" y="-121543"/>
            <a:ext cx="1142556" cy="1142556"/>
          </a:xfrm>
          <a:prstGeom prst="rect">
            <a:avLst/>
          </a:prstGeom>
        </p:spPr>
      </p:pic>
    </p:spTree>
    <p:extLst>
      <p:ext uri="{BB962C8B-B14F-4D97-AF65-F5344CB8AC3E}">
        <p14:creationId xmlns:p14="http://schemas.microsoft.com/office/powerpoint/2010/main" val="278675750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16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1118</TotalTime>
  <Words>787</Words>
  <Application>Microsoft Macintosh PowerPoint</Application>
  <PresentationFormat>On-screen Show (16:9)</PresentationFormat>
  <Paragraphs>165</Paragraphs>
  <Slides>16</Slides>
  <Notes>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#9Slide03 Ample</vt:lpstr>
      <vt:lpstr>#9Slide03 Cabin SemiBold</vt:lpstr>
      <vt:lpstr>#9Slide07 SVNPosterizer KG Inli</vt:lpstr>
      <vt:lpstr>Cambria Math</vt:lpstr>
      <vt:lpstr>Calibri Math</vt:lpstr>
      <vt:lpstr>Calibri</vt:lpstr>
      <vt:lpstr>#9Slide03 AmpleSoft Thin Thin</vt:lpstr>
      <vt:lpstr>#9Slide03 Arima Madurai ExtraBo</vt:lpstr>
      <vt:lpstr>KaiTi</vt:lpstr>
      <vt:lpstr>#9Slide03 AmpleSoft Bold</vt:lpstr>
      <vt:lpstr>Arial</vt:lpstr>
      <vt:lpstr>#9Slide07 Itim</vt:lpstr>
      <vt:lpstr>#9Slide03 Arima Madurai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Mai Nguyen</cp:lastModifiedBy>
  <cp:revision>59</cp:revision>
  <dcterms:created xsi:type="dcterms:W3CDTF">2022-04-03T13:31:22Z</dcterms:created>
  <dcterms:modified xsi:type="dcterms:W3CDTF">2022-04-22T16:53:12Z</dcterms:modified>
</cp:coreProperties>
</file>