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sldIdLst>
    <p:sldId id="464" r:id="rId3"/>
    <p:sldId id="467" r:id="rId4"/>
    <p:sldId id="468" r:id="rId5"/>
    <p:sldId id="469" r:id="rId6"/>
    <p:sldId id="284" r:id="rId7"/>
    <p:sldId id="290" r:id="rId8"/>
    <p:sldId id="291" r:id="rId9"/>
    <p:sldId id="292" r:id="rId10"/>
    <p:sldId id="293" r:id="rId11"/>
    <p:sldId id="294" r:id="rId12"/>
    <p:sldId id="465" r:id="rId13"/>
    <p:sldId id="466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7">
            <a:extLst>
              <a:ext uri="{FF2B5EF4-FFF2-40B4-BE49-F238E27FC236}">
                <a16:creationId xmlns:a16="http://schemas.microsoft.com/office/drawing/2014/main" id="{4EC975AE-0982-D1A9-5E85-96EA967639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34" y="1374776"/>
          <a:ext cx="12196233" cy="549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3" imgW="5120000" imgH="3725000" progId="Photoshop.Image.6">
                  <p:embed/>
                </p:oleObj>
              </mc:Choice>
              <mc:Fallback>
                <p:oleObj name="Image" r:id="rId3" imgW="5120000" imgH="3725000" progId="Photoshop.Image.6">
                  <p:embed/>
                  <p:pic>
                    <p:nvPicPr>
                      <p:cNvPr id="2" name="Object 17">
                        <a:extLst>
                          <a:ext uri="{FF2B5EF4-FFF2-40B4-BE49-F238E27FC236}">
                            <a16:creationId xmlns:a16="http://schemas.microsoft.com/office/drawing/2014/main" id="{4EC975AE-0982-D1A9-5E85-96EA967639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4" y="1374776"/>
                        <a:ext cx="12196233" cy="549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8">
            <a:extLst>
              <a:ext uri="{FF2B5EF4-FFF2-40B4-BE49-F238E27FC236}">
                <a16:creationId xmlns:a16="http://schemas.microsoft.com/office/drawing/2014/main" id="{5AB35307-30E3-BB5D-2DE1-097D7FA7901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1"/>
            <a:ext cx="12192000" cy="2403475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CE1F9951-3636-2614-1858-8AD7F2D45BA5}"/>
              </a:ext>
            </a:extLst>
          </p:cNvPr>
          <p:cNvSpPr>
            <a:spLocks/>
          </p:cNvSpPr>
          <p:nvPr/>
        </p:nvSpPr>
        <p:spPr bwMode="gray">
          <a:xfrm>
            <a:off x="3210984" y="1485900"/>
            <a:ext cx="8983133" cy="909638"/>
          </a:xfrm>
          <a:custGeom>
            <a:avLst/>
            <a:gdLst>
              <a:gd name="T0" fmla="*/ 0 w 4134"/>
              <a:gd name="T1" fmla="*/ 573 h 573"/>
              <a:gd name="T2" fmla="*/ 4134 w 4134"/>
              <a:gd name="T3" fmla="*/ 573 h 573"/>
              <a:gd name="T4" fmla="*/ 4134 w 4134"/>
              <a:gd name="T5" fmla="*/ 1 h 573"/>
              <a:gd name="T6" fmla="*/ 322 w 4134"/>
              <a:gd name="T7" fmla="*/ 0 h 573"/>
              <a:gd name="T8" fmla="*/ 0 w 4134"/>
              <a:gd name="T9" fmla="*/ 573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34" h="573">
                <a:moveTo>
                  <a:pt x="0" y="573"/>
                </a:moveTo>
                <a:lnTo>
                  <a:pt x="4134" y="573"/>
                </a:lnTo>
                <a:lnTo>
                  <a:pt x="4134" y="1"/>
                </a:lnTo>
                <a:lnTo>
                  <a:pt x="322" y="0"/>
                </a:lnTo>
                <a:lnTo>
                  <a:pt x="0" y="573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3176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5" name="Freeform 20">
            <a:extLst>
              <a:ext uri="{FF2B5EF4-FFF2-40B4-BE49-F238E27FC236}">
                <a16:creationId xmlns:a16="http://schemas.microsoft.com/office/drawing/2014/main" id="{053B02FD-47F4-B753-1D5F-F72970DA2640}"/>
              </a:ext>
            </a:extLst>
          </p:cNvPr>
          <p:cNvSpPr>
            <a:spLocks/>
          </p:cNvSpPr>
          <p:nvPr/>
        </p:nvSpPr>
        <p:spPr bwMode="gray">
          <a:xfrm>
            <a:off x="-8467" y="2393950"/>
            <a:ext cx="3225800" cy="458788"/>
          </a:xfrm>
          <a:custGeom>
            <a:avLst/>
            <a:gdLst>
              <a:gd name="T0" fmla="*/ 0 w 1634"/>
              <a:gd name="T1" fmla="*/ 0 h 289"/>
              <a:gd name="T2" fmla="*/ 2147483646 w 1634"/>
              <a:gd name="T3" fmla="*/ 0 h 289"/>
              <a:gd name="T4" fmla="*/ 2147483646 w 1634"/>
              <a:gd name="T5" fmla="*/ 2147483646 h 289"/>
              <a:gd name="T6" fmla="*/ 0 w 1634"/>
              <a:gd name="T7" fmla="*/ 2147483646 h 289"/>
              <a:gd name="T8" fmla="*/ 0 w 1634"/>
              <a:gd name="T9" fmla="*/ 0 h 2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34" h="289">
                <a:moveTo>
                  <a:pt x="0" y="0"/>
                </a:moveTo>
                <a:lnTo>
                  <a:pt x="1634" y="0"/>
                </a:lnTo>
                <a:lnTo>
                  <a:pt x="1456" y="289"/>
                </a:lnTo>
                <a:lnTo>
                  <a:pt x="0" y="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1800"/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7F4ED991-2818-5D39-F9F9-EE913C88C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47800"/>
            <a:ext cx="2133600" cy="7635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600" b="1">
                <a:solidFill>
                  <a:schemeClr val="tx2"/>
                </a:solidFill>
                <a:latin typeface="Verdana" pitchFamily="34" charset="0"/>
              </a:rPr>
              <a:t>Company</a:t>
            </a:r>
          </a:p>
          <a:p>
            <a:pPr algn="ctr" eaLnBrk="1" hangingPunct="1">
              <a:defRPr/>
            </a:pPr>
            <a:r>
              <a:rPr lang="en-US" altLang="en-US" sz="2800" b="1">
                <a:solidFill>
                  <a:schemeClr val="tx2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2400" y="1447802"/>
            <a:ext cx="8026400" cy="1012825"/>
          </a:xfrm>
        </p:spPr>
        <p:txBody>
          <a:bodyPr/>
          <a:lstStyle>
            <a:lvl1pPr>
              <a:defRPr i="1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438400" y="6334125"/>
            <a:ext cx="9448800" cy="3048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E4CC564-75CA-B0A5-BED7-FE370BE5E4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669088"/>
            <a:ext cx="2844800" cy="169862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20DD54E-6369-0786-D0E2-F0E8C77CAE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626225"/>
            <a:ext cx="3860800" cy="1968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CB21AD-CCEB-89B8-BD15-B4FEDF138E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42400" y="6654800"/>
            <a:ext cx="2844800" cy="1524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89DBBDE-E623-461B-AB87-D22821E6B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867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5F7C50-269B-559E-3837-6EFA923762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7704C8-2E7B-C74E-403A-712687D86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401FA4-D19B-1B0E-7861-D51807712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28FC2-2628-4992-8791-33F6837F17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171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67800" y="327042"/>
            <a:ext cx="2819400" cy="5921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27042"/>
            <a:ext cx="8255000" cy="5921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573B68-1150-1518-D7C1-C37E7E2143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7BAD67-7F5D-9B19-F6E4-2E2B042FE2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09627A-8F82-B092-0043-DA02D145ED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78D82-0129-4A1D-B260-173DEB75EC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64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759200" y="327042"/>
            <a:ext cx="8128000" cy="563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71600"/>
            <a:ext cx="53848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371600"/>
            <a:ext cx="53848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886200"/>
            <a:ext cx="53848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886200"/>
            <a:ext cx="53848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2DC270-6676-0070-9A08-AF6DDD577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6C6C2DC-B365-8CEA-1FD4-84BFDFD811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EE5FC2-1BFE-6FD5-F707-A10E33B3B7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421C5-A978-47EB-9D66-1F0F5137F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907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0" y="327042"/>
            <a:ext cx="8128000" cy="563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0"/>
            <a:ext cx="53848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371600"/>
            <a:ext cx="53848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886200"/>
            <a:ext cx="53848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8BA3F5A-2075-FCFD-66F4-39FBC399D1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24BF856-6E4E-531A-9619-F39BE7E88C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EB9A00B-B165-CA2D-42C7-4A241297FE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E13AC-52EB-4E92-8CAD-9D15D177F9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388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209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420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31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0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3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8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93B2FF-D577-D237-9E4D-3350979004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F2196C-BCE7-003C-2A5E-8A4C4A14FD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CBE820-9413-8B4E-4E26-7B116EB881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B2C97-7295-4918-AB28-4BF719B18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97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B1D51E-1D5F-4F3B-A570-E5B1E99B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58B6D-C064-4128-833C-C14A52E91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D34CA-50E5-4839-898C-C79B9068B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97732-0510-4C37-822F-DC4DE262A54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C3E65-F990-4729-93DF-40CF84219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570E9-92BB-4BF2-BDDC-77BD4EE50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165A3-3C4D-48C6-82E4-B9161DC34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43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D6B7B40-8EB0-4C27-9917-3169BDBFE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5400" y="0"/>
            <a:ext cx="12217400" cy="6840449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8203360-6A1D-4AA3-B2F9-4C24F34D9D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E6406C26-FFB6-4BE6-9FF4-EFC9FCA5DF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84" y="29629"/>
            <a:ext cx="3813993" cy="1759951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A1800209-970C-4F18-80B1-35B9E2453A3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A38C0A-6DE5-4206-BF24-A116253821D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2097792"/>
            <a:ext cx="12217400" cy="4792357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5125DA2-45A5-407A-9B87-CA80032B11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7199743" y="2121"/>
            <a:ext cx="2159226" cy="37890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AFE43094-3B46-4D36-82B1-0CAF93B572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8359690" y="34270"/>
            <a:ext cx="2309401" cy="405256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587CC3C-9377-4EA6-A631-6D8F7EAC11B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531024" y="17552"/>
            <a:ext cx="2673061" cy="469072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AB86F-1D4B-4DAE-8DDD-62338397E6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011" b="99326" l="205" r="98612">
                        <a14:foregroundMark x1="1138" y1="40056" x2="54119" y2="37753"/>
                        <a14:foregroundMark x1="54119" y1="37753" x2="70232" y2="38315"/>
                        <a14:foregroundMark x1="70232" y1="38315" x2="80792" y2="48202"/>
                        <a14:foregroundMark x1="80792" y1="48202" x2="93878" y2="87416"/>
                        <a14:foregroundMark x1="1047" y1="41854" x2="7419" y2="58652"/>
                        <a14:foregroundMark x1="7419" y1="58652" x2="78266" y2="80169"/>
                        <a14:foregroundMark x1="4165" y1="96404" x2="21051" y2="96404"/>
                        <a14:foregroundMark x1="21051" y1="96404" x2="90851" y2="82753"/>
                        <a14:foregroundMark x1="90851" y1="82753" x2="91989" y2="81461"/>
                        <a14:foregroundMark x1="97406" y1="44438" x2="98612" y2="92753"/>
                        <a14:foregroundMark x1="98612" y1="92753" x2="98020" y2="98202"/>
                        <a14:foregroundMark x1="37119" y1="33146" x2="57078" y2="28989"/>
                        <a14:foregroundMark x1="57078" y1="28989" x2="57283" y2="28989"/>
                        <a14:foregroundMark x1="67569" y1="32640" x2="87619" y2="32865"/>
                        <a14:foregroundMark x1="3641" y1="57022" x2="5303" y2="68371"/>
                        <a14:foregroundMark x1="21620" y1="48539" x2="9399" y2="76966"/>
                        <a14:foregroundMark x1="9399" y1="76966" x2="3846" y2="82753"/>
                        <a14:foregroundMark x1="3846" y1="82753" x2="3732" y2="82753"/>
                        <a14:foregroundMark x1="14975" y1="87416" x2="21006" y2="93820"/>
                        <a14:foregroundMark x1="16523" y1="74270" x2="18298" y2="85337"/>
                        <a14:foregroundMark x1="18298" y1="85337" x2="18298" y2="85337"/>
                        <a14:foregroundMark x1="25467" y1="63764" x2="7579" y2="85618"/>
                        <a14:foregroundMark x1="7579" y1="85618" x2="7579" y2="85618"/>
                        <a14:foregroundMark x1="2185" y1="79663" x2="2185" y2="79663"/>
                        <a14:foregroundMark x1="3641" y1="34157" x2="3641" y2="34157"/>
                        <a14:foregroundMark x1="3641" y1="34157" x2="32522" y2="27978"/>
                        <a14:foregroundMark x1="32522" y1="27978" x2="39395" y2="27978"/>
                        <a14:foregroundMark x1="751" y1="29213" x2="32772" y2="21292"/>
                        <a14:foregroundMark x1="33309" y1="21292" x2="36846" y2="21292"/>
                        <a14:foregroundMark x1="36846" y1="21292" x2="39076" y2="29775"/>
                        <a14:foregroundMark x1="39076" y1="29775" x2="39076" y2="29888"/>
                        <a14:foregroundMark x1="410" y1="34326" x2="410" y2="34326"/>
                        <a14:foregroundMark x1="205" y1="34326" x2="205" y2="34326"/>
                        <a14:foregroundMark x1="97155" y1="91404" x2="97155" y2="91404"/>
                        <a14:foregroundMark x1="96609" y1="99326" x2="96609" y2="99326"/>
                        <a14:foregroundMark x1="41193" y1="26517" x2="41193" y2="26517"/>
                        <a14:foregroundMark x1="40305" y1="28371" x2="39122" y2="21404"/>
                        <a14:foregroundMark x1="39122" y1="21404" x2="38553" y2="21011"/>
                        <a14:foregroundMark x1="40919" y1="23258" x2="40919" y2="23258"/>
                        <a14:foregroundMark x1="41898" y1="28708" x2="42513" y2="28708"/>
                        <a14:backgroundMark x1="23259" y1="26348" x2="23259" y2="26348"/>
                        <a14:backgroundMark x1="21734" y1="28034" x2="21734" y2="28034"/>
                        <a14:backgroundMark x1="24852" y1="26348" x2="24852" y2="26348"/>
                        <a14:backgroundMark x1="26081" y1="27191" x2="26081" y2="27191"/>
                        <a14:backgroundMark x1="27333" y1="26854" x2="27333" y2="26854"/>
                        <a14:backgroundMark x1="29131" y1="26685" x2="29131" y2="26685"/>
                        <a14:backgroundMark x1="30314" y1="26685" x2="30314" y2="26685"/>
                        <a14:backgroundMark x1="31702" y1="26180" x2="31702" y2="26180"/>
                        <a14:backgroundMark x1="33432" y1="26011" x2="33432" y2="26011"/>
                        <a14:backgroundMark x1="33022" y1="21685" x2="33022" y2="21685"/>
                        <a14:backgroundMark x1="30246" y1="22022" x2="30246" y2="22022"/>
                        <a14:backgroundMark x1="31566" y1="22022" x2="31566" y2="22022"/>
                        <a14:backgroundMark x1="32954" y1="22022" x2="32954" y2="22022"/>
                        <a14:backgroundMark x1="33022" y1="26180" x2="33022" y2="26180"/>
                        <a14:backgroundMark x1="22827" y1="23596" x2="22827" y2="23596"/>
                        <a14:backgroundMark x1="24556" y1="23090" x2="24556" y2="23090"/>
                        <a14:backgroundMark x1="27264" y1="22528" x2="27264" y2="22528"/>
                        <a14:backgroundMark x1="31361" y1="21011" x2="31361" y2="21011"/>
                        <a14:backgroundMark x1="13541" y1="28539" x2="13541" y2="28539"/>
                        <a14:backgroundMark x1="11948" y1="30449" x2="11948" y2="30449"/>
                        <a14:backgroundMark x1="10765" y1="29438" x2="10765" y2="29438"/>
                        <a14:backgroundMark x1="9308" y1="30281" x2="9308" y2="30281"/>
                        <a14:backgroundMark x1="7579" y1="30112" x2="7579" y2="30112"/>
                        <a14:backgroundMark x1="13541" y1="29045" x2="13814" y2="30955"/>
                        <a14:backgroundMark x1="10833" y1="29438" x2="10833" y2="29438"/>
                        <a14:backgroundMark x1="10560" y1="29944" x2="10560" y2="29944"/>
                        <a14:backgroundMark x1="9172" y1="29775" x2="9172" y2="29775"/>
                        <a14:backgroundMark x1="7715" y1="30449" x2="7715" y2="30449"/>
                        <a14:backgroundMark x1="14998" y1="28539" x2="14998" y2="28539"/>
                        <a14:backgroundMark x1="27970" y1="22753" x2="33295" y2="21348"/>
                        <a14:backgroundMark x1="33022" y1="21348" x2="23464" y2="21348"/>
                        <a14:backgroundMark x1="23464" y1="21348" x2="23464" y2="21348"/>
                        <a14:backgroundMark x1="28653" y1="27191" x2="28653" y2="27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43"/>
          <a:stretch/>
        </p:blipFill>
        <p:spPr>
          <a:xfrm>
            <a:off x="0" y="3048000"/>
            <a:ext cx="12217400" cy="37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8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1A897A-626F-4310-829D-F9BD0B377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386E4E-E0AC-42B7-9409-D5FF3260C9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24FE8A-E1A9-4B54-B389-DE20B8FFFE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BDEF3C-9650-404C-A9C6-7BE7319A97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699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4476F4-3792-4CB7-9FA2-E0CE4665E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5CF592-0CD3-416B-BB49-D4E7909D95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C61375-6C9D-403C-A39E-D6EDB1BED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1C533-3101-4CF1-9B5D-180904183A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55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E25A25-5B97-92E7-CAEF-910B76B811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DC54C3-AEAF-6256-82E5-7C9B080F87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74416A-CD52-DFFF-61F1-86A6DAC337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F59C3-B12E-4E03-A284-F1B8915A76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779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384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384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05637759-B003-9EC3-7B4E-1C8550903D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5C1735CC-8C21-DA50-133D-C42C254EA6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00076851-935B-9AC2-93C1-07CA34A25E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5A830-4523-477D-8175-0B507C7253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542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AEF4C10-86D2-4C4B-C0C1-18AE76268E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112D77-2E22-CA7D-0C54-CB030E853F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AF5A44E-6595-673E-94B3-6EA46F1A64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F9CF7-B375-47F4-A0D8-05D7AF554C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186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68CA746-15F7-FF5A-36B0-5905BB466C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5AB8E60-893A-C1AC-ACE2-3639762067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AED1D3C-089E-9329-44EC-23E6B6C7D9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C2A37-3054-4E33-8F5F-89715C322E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75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89F8050-964E-54AA-7797-2A12612183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036F30C-5D43-494D-4EA7-67334D379B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346F7A-8A0B-03B7-CFB6-FB21A4F10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6C704-1E28-42D8-82D5-7FE44B26DA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4262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CCF6789B-8BB0-2294-1921-348703E5AE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401C8F2A-208E-5A35-9F02-EAE3757DA4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0CD80407-BA76-EEBC-0AFE-86C9DDE43D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4022E-53B0-47C5-99C5-4DD4D56D15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542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C8DC7848-9DFC-2FD2-0CF2-BBCAADA41F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152C8261-8F65-3CA6-3AA5-6C46D79CB4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DBEF547A-5541-A649-2EA5-CE08AAE8D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EAC3-9188-44DC-8DAB-3211710ED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56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2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8">
            <a:extLst>
              <a:ext uri="{FF2B5EF4-FFF2-40B4-BE49-F238E27FC236}">
                <a16:creationId xmlns:a16="http://schemas.microsoft.com/office/drawing/2014/main" id="{D6ECC93E-F1B4-F814-2F44-13281C1F50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76184" y="2852738"/>
          <a:ext cx="8015816" cy="400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17" imgW="7606349" imgH="5066667" progId="Photoshop.Image.6">
                  <p:embed/>
                </p:oleObj>
              </mc:Choice>
              <mc:Fallback>
                <p:oleObj name="Image" r:id="rId17" imgW="7606349" imgH="5066667" progId="Photoshop.Image.6">
                  <p:embed/>
                  <p:pic>
                    <p:nvPicPr>
                      <p:cNvPr id="1026" name="Object 18">
                        <a:extLst>
                          <a:ext uri="{FF2B5EF4-FFF2-40B4-BE49-F238E27FC236}">
                            <a16:creationId xmlns:a16="http://schemas.microsoft.com/office/drawing/2014/main" id="{D6ECC93E-F1B4-F814-2F44-13281C1F50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6184" y="2852738"/>
                        <a:ext cx="8015816" cy="4005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5">
            <a:extLst>
              <a:ext uri="{FF2B5EF4-FFF2-40B4-BE49-F238E27FC236}">
                <a16:creationId xmlns:a16="http://schemas.microsoft.com/office/drawing/2014/main" id="{F62A82A2-8C97-3FD7-52D6-AD4276D476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"/>
          <a:ext cx="1219200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Image" r:id="rId19" imgW="6750000" imgH="1165000" progId="Photoshop.Image.6">
                  <p:embed/>
                </p:oleObj>
              </mc:Choice>
              <mc:Fallback>
                <p:oleObj name="Image" r:id="rId19" imgW="6750000" imgH="1165000" progId="Photoshop.Image.6">
                  <p:embed/>
                  <p:pic>
                    <p:nvPicPr>
                      <p:cNvPr id="1027" name="Object 15">
                        <a:extLst>
                          <a:ext uri="{FF2B5EF4-FFF2-40B4-BE49-F238E27FC236}">
                            <a16:creationId xmlns:a16="http://schemas.microsoft.com/office/drawing/2014/main" id="{F62A82A2-8C97-3FD7-52D6-AD4276D476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12192000" cy="98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Freeform 16">
            <a:extLst>
              <a:ext uri="{FF2B5EF4-FFF2-40B4-BE49-F238E27FC236}">
                <a16:creationId xmlns:a16="http://schemas.microsoft.com/office/drawing/2014/main" id="{B75EE123-02F9-7210-0A79-C07C18867EEA}"/>
              </a:ext>
            </a:extLst>
          </p:cNvPr>
          <p:cNvSpPr>
            <a:spLocks/>
          </p:cNvSpPr>
          <p:nvPr/>
        </p:nvSpPr>
        <p:spPr bwMode="gray">
          <a:xfrm>
            <a:off x="2832101" y="260351"/>
            <a:ext cx="9370484" cy="720725"/>
          </a:xfrm>
          <a:custGeom>
            <a:avLst/>
            <a:gdLst>
              <a:gd name="T0" fmla="*/ 0 w 4134"/>
              <a:gd name="T1" fmla="*/ 657 h 657"/>
              <a:gd name="T2" fmla="*/ 4134 w 4134"/>
              <a:gd name="T3" fmla="*/ 657 h 657"/>
              <a:gd name="T4" fmla="*/ 4134 w 4134"/>
              <a:gd name="T5" fmla="*/ 0 h 657"/>
              <a:gd name="T6" fmla="*/ 401 w 4134"/>
              <a:gd name="T7" fmla="*/ 1 h 657"/>
              <a:gd name="T8" fmla="*/ 0 w 4134"/>
              <a:gd name="T9" fmla="*/ 657 h 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34" h="657">
                <a:moveTo>
                  <a:pt x="0" y="657"/>
                </a:moveTo>
                <a:lnTo>
                  <a:pt x="4134" y="657"/>
                </a:lnTo>
                <a:lnTo>
                  <a:pt x="4134" y="0"/>
                </a:lnTo>
                <a:lnTo>
                  <a:pt x="401" y="1"/>
                </a:lnTo>
                <a:lnTo>
                  <a:pt x="0" y="657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/>
          </a:p>
        </p:txBody>
      </p:sp>
      <p:sp>
        <p:nvSpPr>
          <p:cNvPr id="1029" name="Freeform 17">
            <a:extLst>
              <a:ext uri="{FF2B5EF4-FFF2-40B4-BE49-F238E27FC236}">
                <a16:creationId xmlns:a16="http://schemas.microsoft.com/office/drawing/2014/main" id="{CC109682-B506-475F-5B9D-5A2F785A2810}"/>
              </a:ext>
            </a:extLst>
          </p:cNvPr>
          <p:cNvSpPr>
            <a:spLocks/>
          </p:cNvSpPr>
          <p:nvPr/>
        </p:nvSpPr>
        <p:spPr bwMode="ltGray">
          <a:xfrm>
            <a:off x="1" y="981076"/>
            <a:ext cx="2832100" cy="288925"/>
          </a:xfrm>
          <a:custGeom>
            <a:avLst/>
            <a:gdLst>
              <a:gd name="T0" fmla="*/ 0 w 1338"/>
              <a:gd name="T1" fmla="*/ 0 h 182"/>
              <a:gd name="T2" fmla="*/ 2147483646 w 1338"/>
              <a:gd name="T3" fmla="*/ 0 h 182"/>
              <a:gd name="T4" fmla="*/ 2147483646 w 1338"/>
              <a:gd name="T5" fmla="*/ 2147483646 h 182"/>
              <a:gd name="T6" fmla="*/ 0 w 1338"/>
              <a:gd name="T7" fmla="*/ 2147483646 h 182"/>
              <a:gd name="T8" fmla="*/ 0 w 1338"/>
              <a:gd name="T9" fmla="*/ 0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38" h="182">
                <a:moveTo>
                  <a:pt x="0" y="0"/>
                </a:moveTo>
                <a:lnTo>
                  <a:pt x="1338" y="0"/>
                </a:lnTo>
                <a:lnTo>
                  <a:pt x="1138" y="182"/>
                </a:lnTo>
                <a:lnTo>
                  <a:pt x="0" y="18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1800"/>
          </a:p>
        </p:txBody>
      </p:sp>
      <p:sp>
        <p:nvSpPr>
          <p:cNvPr id="1030" name="Rectangle 3">
            <a:extLst>
              <a:ext uri="{FF2B5EF4-FFF2-40B4-BE49-F238E27FC236}">
                <a16:creationId xmlns:a16="http://schemas.microsoft.com/office/drawing/2014/main" id="{AC271093-1A3B-484D-856D-8EE02631A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55E6A4-BFE7-726D-0567-AAC843AD158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00801"/>
            <a:ext cx="3352800" cy="3206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5666B0C9-EF9C-74CC-6916-CC270F6C909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924800" y="6400801"/>
            <a:ext cx="3657600" cy="3206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BB81492-F68A-1DFD-6C8C-53628BDD34D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70400" y="6400801"/>
            <a:ext cx="2844800" cy="3206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421704-E7EF-4235-ACEA-679B8560D5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4" name="Rectangle 2">
            <a:extLst>
              <a:ext uri="{FF2B5EF4-FFF2-40B4-BE49-F238E27FC236}">
                <a16:creationId xmlns:a16="http://schemas.microsoft.com/office/drawing/2014/main" id="{82047086-EAF2-51B1-2736-2C508D83BF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white">
          <a:xfrm>
            <a:off x="3759200" y="327026"/>
            <a:ext cx="81280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5" name="Text Box 13">
            <a:extLst>
              <a:ext uri="{FF2B5EF4-FFF2-40B4-BE49-F238E27FC236}">
                <a16:creationId xmlns:a16="http://schemas.microsoft.com/office/drawing/2014/main" id="{03743551-FED8-0499-9542-F620E318B1A2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-241300" y="962025"/>
            <a:ext cx="28448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400" b="1">
                <a:solidFill>
                  <a:schemeClr val="bg1"/>
                </a:solidFill>
                <a:latin typeface="Verdana" pitchFamily="34" charset="0"/>
              </a:rPr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279034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j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76265C45-8E4A-4FC8-89E7-53A5437BED3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3971A5-77A2-4E2F-9E50-80A93A201878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-5467350" y="-1676400"/>
            <a:ext cx="1238250" cy="123825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D40130-EF83-4EF0-A71C-92C5ABBA0015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13792200" y="8058150"/>
            <a:ext cx="1238250" cy="123825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811BE1-C4DC-4A60-A0C5-5F7B7161A97B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5029200" y="8105775"/>
            <a:ext cx="1238250" cy="12382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60845B-6648-4AE6-A49E-9085A26141D1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13792200" y="-2928640"/>
            <a:ext cx="1238250" cy="1238250"/>
          </a:xfrm>
          <a:prstGeom prst="ellipse">
            <a:avLst/>
          </a:prstGeom>
          <a:blipFill dpi="0" rotWithShape="0">
            <a:blip r:embed="rId1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3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0.svg"/><Relationship Id="rId12" Type="http://schemas.openxmlformats.org/officeDocument/2006/relationships/image" Target="../media/image25.svg"/><Relationship Id="rId17" Type="http://schemas.openxmlformats.org/officeDocument/2006/relationships/image" Target="../media/image30.sv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:a16="http://schemas.microsoft.com/office/drawing/2014/main" id="{E8843640-9FB5-4590-A325-80373D49B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2" name="Picture 20">
            <a:extLst>
              <a:ext uri="{FF2B5EF4-FFF2-40B4-BE49-F238E27FC236}">
                <a16:creationId xmlns:a16="http://schemas.microsoft.com/office/drawing/2014/main" id="{4BBAF98F-59F1-4630-B285-23F952FA5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4970" y="4850488"/>
            <a:ext cx="8327543" cy="204629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4" y="212329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-255875"/>
            <a:ext cx="4910533" cy="6858000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794B0A7C-6B72-42A3-AF77-0D38664EAF9B}"/>
              </a:ext>
            </a:extLst>
          </p:cNvPr>
          <p:cNvSpPr/>
          <p:nvPr/>
        </p:nvSpPr>
        <p:spPr>
          <a:xfrm>
            <a:off x="1491811" y="70227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FBF3470B-7DF6-42B6-B755-38E7F8479AAE}"/>
              </a:ext>
            </a:extLst>
          </p:cNvPr>
          <p:cNvSpPr/>
          <p:nvPr/>
        </p:nvSpPr>
        <p:spPr>
          <a:xfrm>
            <a:off x="1491811" y="70227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E0767DB5-1A3E-438D-A209-0CC8F67D4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26218" y="-1226342"/>
            <a:ext cx="609600" cy="609600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8AFFBB0C-34CC-4DB3-904D-0A9F8BE679D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147730" y="2978020"/>
            <a:ext cx="5094441" cy="3763519"/>
          </a:xfrm>
          <a:prstGeom prst="rect">
            <a:avLst/>
          </a:prstGeom>
        </p:spPr>
      </p:pic>
      <p:pic>
        <p:nvPicPr>
          <p:cNvPr id="34" name="Picture 23">
            <a:extLst>
              <a:ext uri="{FF2B5EF4-FFF2-40B4-BE49-F238E27FC236}">
                <a16:creationId xmlns:a16="http://schemas.microsoft.com/office/drawing/2014/main" id="{3D105F35-8651-4AEB-9702-117D8FE94E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108763" y="2619545"/>
            <a:ext cx="2504884" cy="4114800"/>
          </a:xfrm>
          <a:prstGeom prst="rect">
            <a:avLst/>
          </a:prstGeom>
        </p:spPr>
      </p:pic>
      <p:pic>
        <p:nvPicPr>
          <p:cNvPr id="50" name="图片 114">
            <a:extLst>
              <a:ext uri="{FF2B5EF4-FFF2-40B4-BE49-F238E27FC236}">
                <a16:creationId xmlns:a16="http://schemas.microsoft.com/office/drawing/2014/main" id="{DD504C86-B995-4687-BBEE-077956C5A8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86760" y="5066171"/>
            <a:ext cx="6146986" cy="1555188"/>
          </a:xfrm>
          <a:prstGeom prst="rect">
            <a:avLst/>
          </a:prstGeom>
        </p:spPr>
      </p:pic>
      <p:pic>
        <p:nvPicPr>
          <p:cNvPr id="33" name="Picture 21">
            <a:extLst>
              <a:ext uri="{FF2B5EF4-FFF2-40B4-BE49-F238E27FC236}">
                <a16:creationId xmlns:a16="http://schemas.microsoft.com/office/drawing/2014/main" id="{36149496-BF2C-44E6-8746-DA9D64A905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96482" y="5716561"/>
            <a:ext cx="8327543" cy="1111194"/>
          </a:xfrm>
          <a:prstGeom prst="rect">
            <a:avLst/>
          </a:prstGeom>
        </p:spPr>
      </p:pic>
      <p:pic>
        <p:nvPicPr>
          <p:cNvPr id="43" name="Picture 18">
            <a:extLst>
              <a:ext uri="{FF2B5EF4-FFF2-40B4-BE49-F238E27FC236}">
                <a16:creationId xmlns:a16="http://schemas.microsoft.com/office/drawing/2014/main" id="{D8D827C4-C0AF-4E55-99CB-03C3B34101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92894" y="2871153"/>
            <a:ext cx="3228913" cy="378758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A3CD44C-5046-418E-9E2B-FD3621F5DFDA}"/>
              </a:ext>
            </a:extLst>
          </p:cNvPr>
          <p:cNvSpPr/>
          <p:nvPr/>
        </p:nvSpPr>
        <p:spPr>
          <a:xfrm>
            <a:off x="8160665" y="6152942"/>
            <a:ext cx="512091" cy="293150"/>
          </a:xfrm>
          <a:prstGeom prst="rect">
            <a:avLst/>
          </a:prstGeom>
          <a:solidFill>
            <a:srgbClr val="FCF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13A1E88B-E7B0-4972-962E-41BAE167153E}"/>
              </a:ext>
            </a:extLst>
          </p:cNvPr>
          <p:cNvSpPr txBox="1"/>
          <p:nvPr/>
        </p:nvSpPr>
        <p:spPr>
          <a:xfrm>
            <a:off x="2936019" y="-5066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0" u="none" strike="noStrike" kern="1200" normalizeH="0" baseline="0" noProof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Showcard" panose="02040603050506020204" pitchFamily="18" charset="0"/>
                <a:ea typeface="思源黑体 CN Bold" panose="020B0800000000000000" pitchFamily="34" charset="-122"/>
                <a:cs typeface="+mn-cs"/>
              </a:rPr>
              <a:t>TOÁN</a:t>
            </a:r>
            <a:endParaRPr kumimoji="0" lang="zh-CN" altLang="en-US" sz="4400" i="0" u="none" strike="noStrike" kern="1200" normalizeH="0" baseline="0" noProof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UTM Showcard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" name="文本框 46">
            <a:extLst>
              <a:ext uri="{FF2B5EF4-FFF2-40B4-BE49-F238E27FC236}">
                <a16:creationId xmlns:a16="http://schemas.microsoft.com/office/drawing/2014/main" id="{C066C779-5C48-D724-8B9E-1E867C0F3852}"/>
              </a:ext>
            </a:extLst>
          </p:cNvPr>
          <p:cNvSpPr txBox="1"/>
          <p:nvPr/>
        </p:nvSpPr>
        <p:spPr>
          <a:xfrm>
            <a:off x="2221524" y="691216"/>
            <a:ext cx="8014294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LUYỆN TẬP CHUNG</a:t>
            </a:r>
            <a:endParaRPr kumimoji="0" lang="zh-CN" altLang="en-US" sz="6000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46">
            <a:extLst>
              <a:ext uri="{FF2B5EF4-FFF2-40B4-BE49-F238E27FC236}">
                <a16:creationId xmlns:a16="http://schemas.microsoft.com/office/drawing/2014/main" id="{8DAD64DE-5C88-BA38-2163-32E99BAA1D18}"/>
              </a:ext>
            </a:extLst>
          </p:cNvPr>
          <p:cNvSpPr txBox="1"/>
          <p:nvPr/>
        </p:nvSpPr>
        <p:spPr>
          <a:xfrm>
            <a:off x="2936019" y="166128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0" u="none" strike="noStrike" kern="1200" normalizeH="0" baseline="0" noProof="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Showcard" panose="02040603050506020204" pitchFamily="18" charset="0"/>
                <a:ea typeface="思源黑体 CN Bold" panose="020B0800000000000000" pitchFamily="34" charset="-122"/>
                <a:cs typeface="+mn-cs"/>
              </a:rPr>
              <a:t>Trang 144 - 145</a:t>
            </a:r>
            <a:endParaRPr kumimoji="0" lang="zh-CN" altLang="en-US" sz="4400" i="0" u="none" strike="noStrike" kern="1200" normalizeH="0" baseline="0" noProof="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UTM Showcard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1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Rectangle 3">
            <a:extLst>
              <a:ext uri="{FF2B5EF4-FFF2-40B4-BE49-F238E27FC236}">
                <a16:creationId xmlns:a16="http://schemas.microsoft.com/office/drawing/2014/main" id="{DC0B39E2-3E59-D291-37CA-865BE842C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23191" y="-21626"/>
            <a:ext cx="12192000" cy="116335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u="sng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  <a:r>
              <a:rPr lang="en-US" altLang="en-US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ca nô đi từ A đến B với vận tốc 12 km/giờ. Ca nô khởi hành lúc 7 giờ 30 phút và đến B lúc 11 giờ 15 phút. Tính độ dài quãng đường AB.</a:t>
            </a:r>
          </a:p>
        </p:txBody>
      </p:sp>
      <p:sp>
        <p:nvSpPr>
          <p:cNvPr id="69636" name="Text Box 6">
            <a:extLst>
              <a:ext uri="{FF2B5EF4-FFF2-40B4-BE49-F238E27FC236}">
                <a16:creationId xmlns:a16="http://schemas.microsoft.com/office/drawing/2014/main" id="{DD84F85F-6CF7-2340-B367-866C84C8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196005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38C8F96-1461-CBB8-E23E-85E7423F7BA6}"/>
              </a:ext>
            </a:extLst>
          </p:cNvPr>
          <p:cNvGrpSpPr/>
          <p:nvPr/>
        </p:nvGrpSpPr>
        <p:grpSpPr>
          <a:xfrm>
            <a:off x="2312505" y="2101958"/>
            <a:ext cx="7566990" cy="238539"/>
            <a:chOff x="2252870" y="4452730"/>
            <a:chExt cx="7566990" cy="238539"/>
          </a:xfrm>
        </p:grpSpPr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424AC2BD-A78D-C9F7-B92A-1C653EF107C5}"/>
                </a:ext>
              </a:extLst>
            </p:cNvPr>
            <p:cNvCxnSpPr/>
            <p:nvPr/>
          </p:nvCxnSpPr>
          <p:spPr>
            <a:xfrm>
              <a:off x="2352261" y="4572000"/>
              <a:ext cx="7321826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7A7818F-68F6-7607-0D70-BD330D3D5080}"/>
                </a:ext>
              </a:extLst>
            </p:cNvPr>
            <p:cNvSpPr/>
            <p:nvPr/>
          </p:nvSpPr>
          <p:spPr>
            <a:xfrm>
              <a:off x="2252870" y="4452730"/>
              <a:ext cx="198782" cy="2385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F53414BC-219F-D67B-B26F-B719EAAE6439}"/>
                </a:ext>
              </a:extLst>
            </p:cNvPr>
            <p:cNvSpPr/>
            <p:nvPr/>
          </p:nvSpPr>
          <p:spPr>
            <a:xfrm>
              <a:off x="9621078" y="4452730"/>
              <a:ext cx="198782" cy="2385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98F38E9-2305-DE4E-1F70-6B2F8D2D8B27}"/>
              </a:ext>
            </a:extLst>
          </p:cNvPr>
          <p:cNvSpPr txBox="1"/>
          <p:nvPr/>
        </p:nvSpPr>
        <p:spPr>
          <a:xfrm>
            <a:off x="1944758" y="2048109"/>
            <a:ext cx="6427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CF7D96B-C510-8BD9-74BE-90F23E68821D}"/>
              </a:ext>
            </a:extLst>
          </p:cNvPr>
          <p:cNvSpPr txBox="1"/>
          <p:nvPr/>
        </p:nvSpPr>
        <p:spPr>
          <a:xfrm>
            <a:off x="9780104" y="2038374"/>
            <a:ext cx="6427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49">
            <a:extLst>
              <a:ext uri="{FF2B5EF4-FFF2-40B4-BE49-F238E27FC236}">
                <a16:creationId xmlns:a16="http://schemas.microsoft.com/office/drawing/2014/main" id="{CBAB452C-97D1-8C70-6485-64A85A604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540" y="1624355"/>
            <a:ext cx="22864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 giờ 30 phút</a:t>
            </a:r>
          </a:p>
        </p:txBody>
      </p:sp>
      <p:sp>
        <p:nvSpPr>
          <p:cNvPr id="35" name="Ngoặc móc Phải 34">
            <a:extLst>
              <a:ext uri="{FF2B5EF4-FFF2-40B4-BE49-F238E27FC236}">
                <a16:creationId xmlns:a16="http://schemas.microsoft.com/office/drawing/2014/main" id="{201BBF3B-7648-1549-160C-6AF30845303E}"/>
              </a:ext>
            </a:extLst>
          </p:cNvPr>
          <p:cNvSpPr/>
          <p:nvPr/>
        </p:nvSpPr>
        <p:spPr>
          <a:xfrm rot="16200000" flipH="1" flipV="1">
            <a:off x="5887212" y="-1123960"/>
            <a:ext cx="435657" cy="7350124"/>
          </a:xfrm>
          <a:prstGeom prst="rightBrace">
            <a:avLst/>
          </a:prstGeom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6" name="Text Box 49">
            <a:extLst>
              <a:ext uri="{FF2B5EF4-FFF2-40B4-BE49-F238E27FC236}">
                <a16:creationId xmlns:a16="http://schemas.microsoft.com/office/drawing/2014/main" id="{C529CCFD-ACE7-F9FF-0F39-EA8CD7AF2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044" y="2673157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 km</a:t>
            </a:r>
          </a:p>
        </p:txBody>
      </p:sp>
      <p:sp>
        <p:nvSpPr>
          <p:cNvPr id="37" name="Text Box 49">
            <a:extLst>
              <a:ext uri="{FF2B5EF4-FFF2-40B4-BE49-F238E27FC236}">
                <a16:creationId xmlns:a16="http://schemas.microsoft.com/office/drawing/2014/main" id="{E348E9FD-2D3C-D5E9-9DE7-D6B0A61B4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552" y="1556242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en-US" altLang="vi-VN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?giờ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C6342FE-10FC-4995-80AA-877CD08E1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044" y="3148054"/>
            <a:ext cx="1436462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u="sng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altLang="en-US" b="1" kern="0" dirty="0">
              <a:ln w="0"/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1EC78C-A6E4-1381-9F73-703C24B00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958" y="3609550"/>
            <a:ext cx="4593556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đi của ca nô: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59F4448-675F-F628-310D-41FFD7E1E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456" y="4060196"/>
            <a:ext cx="7954810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giờ 15 phút – 7 giờ 30 phút = 3 giờ 45 phút 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FBD5A03-31CD-138F-6B20-C0AA226C1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160" y="5013357"/>
            <a:ext cx="4792354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 AB dài là: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CA2A789-7214-701A-8420-62E6E42A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454" y="5528087"/>
            <a:ext cx="3711850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x 3,75 = 45 (km)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1EE628A-8115-41B9-5A3C-0E607CDAE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044" y="6128886"/>
            <a:ext cx="3289642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45km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4E6EEA90-018B-648B-F4F8-8D5F187BEDCC}"/>
              </a:ext>
            </a:extLst>
          </p:cNvPr>
          <p:cNvSpPr txBox="1"/>
          <p:nvPr/>
        </p:nvSpPr>
        <p:spPr>
          <a:xfrm flipH="1">
            <a:off x="9455258" y="1646285"/>
            <a:ext cx="2286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giờ 15 phút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8481460-D188-4F51-AA42-E0DEC4EA8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653" y="4521943"/>
            <a:ext cx="5368798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Đổi: 3 giờ 45 phút = 3,75 giờ</a:t>
            </a:r>
          </a:p>
        </p:txBody>
      </p:sp>
      <p:sp>
        <p:nvSpPr>
          <p:cNvPr id="6" name="Text Box 49">
            <a:extLst>
              <a:ext uri="{FF2B5EF4-FFF2-40B4-BE49-F238E27FC236}">
                <a16:creationId xmlns:a16="http://schemas.microsoft.com/office/drawing/2014/main" id="{5DB0102D-1073-BDC2-E544-736B9F5BA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170" y="1624355"/>
            <a:ext cx="15095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en-US" altLang="vi-VN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</a:t>
            </a:r>
            <a:r>
              <a:rPr kumimoji="0" lang="en-US" altLang="vi-VN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hành </a:t>
            </a:r>
            <a:r>
              <a:rPr kumimoji="0" lang="en-US" altLang="vi-V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</a:t>
            </a:r>
          </a:p>
        </p:txBody>
      </p:sp>
      <p:sp>
        <p:nvSpPr>
          <p:cNvPr id="13" name="Text Box 49">
            <a:extLst>
              <a:ext uri="{FF2B5EF4-FFF2-40B4-BE49-F238E27FC236}">
                <a16:creationId xmlns:a16="http://schemas.microsoft.com/office/drawing/2014/main" id="{47D63614-3960-2485-325A-52CEF8030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6293" y="1636672"/>
            <a:ext cx="22864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kumimoji="0" lang="en-US" altLang="vi-VN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 </a:t>
            </a:r>
            <a:r>
              <a:rPr kumimoji="0" lang="en-US" altLang="vi-V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877410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/>
      <p:bldP spid="253955" grpId="1" build="p"/>
      <p:bldP spid="19" grpId="0"/>
      <p:bldP spid="20" grpId="0"/>
      <p:bldP spid="25" grpId="0"/>
      <p:bldP spid="35" grpId="0" animBg="1"/>
      <p:bldP spid="36" grpId="0"/>
      <p:bldP spid="37" grpId="0"/>
      <p:bldP spid="3" grpId="0" build="p"/>
      <p:bldP spid="3" grpId="1"/>
      <p:bldP spid="4" grpId="0" build="p"/>
      <p:bldP spid="4" grpId="1"/>
      <p:bldP spid="5" grpId="0" build="p"/>
      <p:bldP spid="5" grpId="1"/>
      <p:bldP spid="7" grpId="0" build="p"/>
      <p:bldP spid="7" grpId="1"/>
      <p:bldP spid="8" grpId="0" build="p"/>
      <p:bldP spid="8" grpId="1"/>
      <p:bldP spid="9" grpId="0" build="p"/>
      <p:bldP spid="9" grpId="1"/>
      <p:bldP spid="33" grpId="0"/>
      <p:bldP spid="2" grpId="0" build="p"/>
      <p:bldP spid="2" grpId="1"/>
      <p:bldP spid="6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Rectangle 3">
            <a:extLst>
              <a:ext uri="{FF2B5EF4-FFF2-40B4-BE49-F238E27FC236}">
                <a16:creationId xmlns:a16="http://schemas.microsoft.com/office/drawing/2014/main" id="{DC0B39E2-3E59-D291-37CA-865BE842C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329825"/>
            <a:ext cx="12192000" cy="116335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u="sng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altLang="en-US" sz="3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200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con ngựa chạy đua trên quãng đường 15km hết 20 phút. Tính vận tốc của con ngựa đó với đơn vị đo là m/phút?</a:t>
            </a:r>
          </a:p>
        </p:txBody>
      </p:sp>
      <p:sp>
        <p:nvSpPr>
          <p:cNvPr id="69636" name="Text Box 6">
            <a:extLst>
              <a:ext uri="{FF2B5EF4-FFF2-40B4-BE49-F238E27FC236}">
                <a16:creationId xmlns:a16="http://schemas.microsoft.com/office/drawing/2014/main" id="{DD84F85F-6CF7-2340-B367-866C84C8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196005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C6342FE-10FC-4995-80AA-877CD08E1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840" y="1788926"/>
            <a:ext cx="1436462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u="sng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altLang="en-US" b="1" kern="0" dirty="0">
              <a:ln w="0"/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FBD5A03-31CD-138F-6B20-C0AA226C1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723" y="3101676"/>
            <a:ext cx="4792354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của con ngựa đó là: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CA2A789-7214-701A-8420-62E6E42A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974" y="3695248"/>
            <a:ext cx="4988993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15000 : 20 = 750(m/phút)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1EE628A-8115-41B9-5A3C-0E607CDAE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442" y="4288820"/>
            <a:ext cx="4038031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750 m/phút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8481460-D188-4F51-AA42-E0DEC4EA8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992" y="2508104"/>
            <a:ext cx="5368798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Đổi: 15km = 15 000m</a:t>
            </a: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522FD8B4-21DA-AAC5-EE9A-9C53DE420B55}"/>
              </a:ext>
            </a:extLst>
          </p:cNvPr>
          <p:cNvCxnSpPr/>
          <p:nvPr/>
        </p:nvCxnSpPr>
        <p:spPr>
          <a:xfrm>
            <a:off x="3599543" y="2046514"/>
            <a:ext cx="0" cy="37446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3">
            <a:extLst>
              <a:ext uri="{FF2B5EF4-FFF2-40B4-BE49-F238E27FC236}">
                <a16:creationId xmlns:a16="http://schemas.microsoft.com/office/drawing/2014/main" id="{9DEC8C6B-470D-CEC4-24FB-DDB47F450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668" y="1773254"/>
            <a:ext cx="1436462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u="sng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endParaRPr lang="en-US" altLang="en-US" b="1" kern="0" dirty="0">
              <a:ln w="0"/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B7B8664D-0F75-48AB-E6ED-570D83253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30" y="2564971"/>
            <a:ext cx="1941365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s: 15km 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0827414A-B865-9D04-1C43-3013F36B5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029" y="3026467"/>
            <a:ext cx="1941365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t: 20 phút 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8982CFE8-4931-C7FC-8EB1-9002C01AB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01" y="3487963"/>
            <a:ext cx="2680295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v: …m/phút?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F7F93497-24C3-42CB-73F8-D49803872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520" y="2575428"/>
            <a:ext cx="1941365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….m?</a:t>
            </a:r>
          </a:p>
        </p:txBody>
      </p:sp>
    </p:spTree>
    <p:extLst>
      <p:ext uri="{BB962C8B-B14F-4D97-AF65-F5344CB8AC3E}">
        <p14:creationId xmlns:p14="http://schemas.microsoft.com/office/powerpoint/2010/main" val="1717766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/>
      <p:bldP spid="253955" grpId="1" build="p"/>
      <p:bldP spid="3" grpId="0" build="p"/>
      <p:bldP spid="7" grpId="0" build="p"/>
      <p:bldP spid="7" grpId="1"/>
      <p:bldP spid="8" grpId="0" build="p"/>
      <p:bldP spid="8" grpId="1"/>
      <p:bldP spid="9" grpId="0" build="p"/>
      <p:bldP spid="9" grpId="1"/>
      <p:bldP spid="2" grpId="0" build="p"/>
      <p:bldP spid="2" grpId="1"/>
      <p:bldP spid="12" grpId="0" build="p"/>
      <p:bldP spid="14" grpId="0" build="p"/>
      <p:bldP spid="14" grpId="1"/>
      <p:bldP spid="21" grpId="0" build="p"/>
      <p:bldP spid="21" grpId="1"/>
      <p:bldP spid="22" grpId="0" build="p"/>
      <p:bldP spid="22" grpId="1"/>
      <p:bldP spid="23" grpId="0" build="p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Rectangle 3">
            <a:extLst>
              <a:ext uri="{FF2B5EF4-FFF2-40B4-BE49-F238E27FC236}">
                <a16:creationId xmlns:a16="http://schemas.microsoft.com/office/drawing/2014/main" id="{DC0B39E2-3E59-D291-37CA-865BE842C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-8835"/>
            <a:ext cx="12192000" cy="1256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u="sng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  <a:r>
              <a:rPr lang="en-US" altLang="en-US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thành phố A và B cách nhau 135km. Một xe máy đi từ A đến B với vận tốc 42km/giờ. Hỏi sau khi khởi hành 2 giờ 30 phút xe máy còn cách B bao nhiêu ki – lô – mét ?</a:t>
            </a:r>
          </a:p>
        </p:txBody>
      </p:sp>
      <p:sp>
        <p:nvSpPr>
          <p:cNvPr id="69636" name="Text Box 6">
            <a:extLst>
              <a:ext uri="{FF2B5EF4-FFF2-40B4-BE49-F238E27FC236}">
                <a16:creationId xmlns:a16="http://schemas.microsoft.com/office/drawing/2014/main" id="{DD84F85F-6CF7-2340-B367-866C84C8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196005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C6342FE-10FC-4995-80AA-877CD08E1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717" y="3160374"/>
            <a:ext cx="1436462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u="sng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altLang="en-US" b="1" kern="0" dirty="0">
              <a:ln w="0"/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FBD5A03-31CD-138F-6B20-C0AA226C1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165" y="4145720"/>
            <a:ext cx="4792354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 xe máy đi là: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CA2A789-7214-701A-8420-62E6E42A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6081" y="4590646"/>
            <a:ext cx="4988993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x 2,5 = 105(km)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1EE628A-8115-41B9-5A3C-0E607CDAE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654" y="6110213"/>
            <a:ext cx="4038031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30km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8481460-D188-4F51-AA42-E0DEC4EA8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766" y="3718417"/>
            <a:ext cx="5368798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Đổi: 2 giờ 30 phút = 2,5 giờ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C182000D-8A3E-C4E3-FB82-49BA5B77750F}"/>
              </a:ext>
            </a:extLst>
          </p:cNvPr>
          <p:cNvGrpSpPr/>
          <p:nvPr/>
        </p:nvGrpSpPr>
        <p:grpSpPr>
          <a:xfrm>
            <a:off x="2281719" y="2029088"/>
            <a:ext cx="7566990" cy="238539"/>
            <a:chOff x="2252870" y="4452730"/>
            <a:chExt cx="7566990" cy="238539"/>
          </a:xfrm>
        </p:grpSpPr>
        <p:cxnSp>
          <p:nvCxnSpPr>
            <p:cNvPr id="6" name="Đường nối Thẳng 5">
              <a:extLst>
                <a:ext uri="{FF2B5EF4-FFF2-40B4-BE49-F238E27FC236}">
                  <a16:creationId xmlns:a16="http://schemas.microsoft.com/office/drawing/2014/main" id="{660CE53B-1357-B565-C861-BCDE13C5F9E3}"/>
                </a:ext>
              </a:extLst>
            </p:cNvPr>
            <p:cNvCxnSpPr/>
            <p:nvPr/>
          </p:nvCxnSpPr>
          <p:spPr>
            <a:xfrm>
              <a:off x="2352261" y="4572000"/>
              <a:ext cx="7321826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5EAED6CF-15B3-9AB1-543A-9D29C1C5DC1C}"/>
                </a:ext>
              </a:extLst>
            </p:cNvPr>
            <p:cNvSpPr/>
            <p:nvPr/>
          </p:nvSpPr>
          <p:spPr>
            <a:xfrm>
              <a:off x="2252870" y="4452730"/>
              <a:ext cx="198782" cy="2385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EE2F9647-2808-64F2-A982-4C159495A6C5}"/>
                </a:ext>
              </a:extLst>
            </p:cNvPr>
            <p:cNvSpPr/>
            <p:nvPr/>
          </p:nvSpPr>
          <p:spPr>
            <a:xfrm>
              <a:off x="9621078" y="4452730"/>
              <a:ext cx="198782" cy="2385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BDA038D-2865-3069-5E8F-F0F3892AA878}"/>
              </a:ext>
            </a:extLst>
          </p:cNvPr>
          <p:cNvSpPr txBox="1"/>
          <p:nvPr/>
        </p:nvSpPr>
        <p:spPr>
          <a:xfrm>
            <a:off x="1913972" y="1975239"/>
            <a:ext cx="6427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155ACFF-01BE-DE5D-EEA1-3CF4FB4C646C}"/>
              </a:ext>
            </a:extLst>
          </p:cNvPr>
          <p:cNvSpPr txBox="1"/>
          <p:nvPr/>
        </p:nvSpPr>
        <p:spPr>
          <a:xfrm>
            <a:off x="9810890" y="1975238"/>
            <a:ext cx="6427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49">
            <a:extLst>
              <a:ext uri="{FF2B5EF4-FFF2-40B4-BE49-F238E27FC236}">
                <a16:creationId xmlns:a16="http://schemas.microsoft.com/office/drawing/2014/main" id="{859F7DF0-6DFA-F92F-116E-536BD3A14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2101" y="2346133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 km</a:t>
            </a:r>
          </a:p>
        </p:txBody>
      </p:sp>
      <p:sp>
        <p:nvSpPr>
          <p:cNvPr id="20" name="Text Box 49">
            <a:extLst>
              <a:ext uri="{FF2B5EF4-FFF2-40B4-BE49-F238E27FC236}">
                <a16:creationId xmlns:a16="http://schemas.microsoft.com/office/drawing/2014/main" id="{F5BE8347-0D0D-4664-0DE7-64F668293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322" y="1585999"/>
            <a:ext cx="25057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en-US" altLang="vi-VN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2 giờ</a:t>
            </a:r>
            <a:r>
              <a:rPr kumimoji="0" lang="en-US" altLang="vi-VN" sz="2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30 phút</a:t>
            </a:r>
            <a:endParaRPr kumimoji="0" lang="en-US" alt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A5B1A989-9786-EC8C-ED8B-6DC6518F206D}"/>
              </a:ext>
            </a:extLst>
          </p:cNvPr>
          <p:cNvGrpSpPr/>
          <p:nvPr/>
        </p:nvGrpSpPr>
        <p:grpSpPr>
          <a:xfrm flipH="1">
            <a:off x="29384" y="1113867"/>
            <a:ext cx="2560949" cy="1034490"/>
            <a:chOff x="9561838" y="3580446"/>
            <a:chExt cx="2560949" cy="1034490"/>
          </a:xfrm>
        </p:grpSpPr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0E881D8A-59DB-47D6-523F-56E0B3C58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561838" y="3580446"/>
              <a:ext cx="1423815" cy="1034490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76DCB88F-ECEF-14D9-62FE-FFDA65E64A8D}"/>
                </a:ext>
              </a:extLst>
            </p:cNvPr>
            <p:cNvSpPr txBox="1"/>
            <p:nvPr/>
          </p:nvSpPr>
          <p:spPr>
            <a:xfrm flipH="1">
              <a:off x="10488355" y="3654412"/>
              <a:ext cx="1634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 km/giờ</a:t>
              </a:r>
            </a:p>
          </p:txBody>
        </p:sp>
      </p:grp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8EA02B05-0E32-6E3E-8A6E-85B01F3A2055}"/>
              </a:ext>
            </a:extLst>
          </p:cNvPr>
          <p:cNvCxnSpPr/>
          <p:nvPr/>
        </p:nvCxnSpPr>
        <p:spPr>
          <a:xfrm>
            <a:off x="7055602" y="1978174"/>
            <a:ext cx="0" cy="3403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0AC4A424-8953-3349-AB3D-ED6F18EAD5BC}"/>
              </a:ext>
            </a:extLst>
          </p:cNvPr>
          <p:cNvSpPr txBox="1"/>
          <p:nvPr/>
        </p:nvSpPr>
        <p:spPr>
          <a:xfrm>
            <a:off x="6918717" y="2359051"/>
            <a:ext cx="6427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Ngoặc ôm Phải 33">
            <a:extLst>
              <a:ext uri="{FF2B5EF4-FFF2-40B4-BE49-F238E27FC236}">
                <a16:creationId xmlns:a16="http://schemas.microsoft.com/office/drawing/2014/main" id="{882562AE-1C8F-56B0-E852-833D081F986B}"/>
              </a:ext>
            </a:extLst>
          </p:cNvPr>
          <p:cNvSpPr/>
          <p:nvPr/>
        </p:nvSpPr>
        <p:spPr>
          <a:xfrm rot="16200000" flipH="1" flipV="1">
            <a:off x="4723416" y="43837"/>
            <a:ext cx="106505" cy="4592335"/>
          </a:xfrm>
          <a:prstGeom prst="rightBracket">
            <a:avLst/>
          </a:prstGeom>
          <a:ln w="2857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Ngoặc ôm Phải 34">
            <a:extLst>
              <a:ext uri="{FF2B5EF4-FFF2-40B4-BE49-F238E27FC236}">
                <a16:creationId xmlns:a16="http://schemas.microsoft.com/office/drawing/2014/main" id="{8BDD450D-8582-8180-8E72-B2E52DE57C6B}"/>
              </a:ext>
            </a:extLst>
          </p:cNvPr>
          <p:cNvSpPr/>
          <p:nvPr/>
        </p:nvSpPr>
        <p:spPr>
          <a:xfrm rot="16200000" flipH="1" flipV="1">
            <a:off x="8331177" y="1032562"/>
            <a:ext cx="121977" cy="2673129"/>
          </a:xfrm>
          <a:prstGeom prst="rightBracket">
            <a:avLst/>
          </a:prstGeom>
          <a:ln w="2857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Text Box 49">
            <a:extLst>
              <a:ext uri="{FF2B5EF4-FFF2-40B4-BE49-F238E27FC236}">
                <a16:creationId xmlns:a16="http://schemas.microsoft.com/office/drawing/2014/main" id="{795941E8-7D1F-60CB-FEDF-5B6399CFE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242" y="2361503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 km</a:t>
            </a:r>
          </a:p>
        </p:txBody>
      </p:sp>
      <p:sp>
        <p:nvSpPr>
          <p:cNvPr id="37" name="Ngoặc móc Phải 36">
            <a:extLst>
              <a:ext uri="{FF2B5EF4-FFF2-40B4-BE49-F238E27FC236}">
                <a16:creationId xmlns:a16="http://schemas.microsoft.com/office/drawing/2014/main" id="{FEBE9753-BB58-0B72-674F-84F83E14EC64}"/>
              </a:ext>
            </a:extLst>
          </p:cNvPr>
          <p:cNvSpPr/>
          <p:nvPr/>
        </p:nvSpPr>
        <p:spPr>
          <a:xfrm rot="5400000">
            <a:off x="5611991" y="-866270"/>
            <a:ext cx="944291" cy="7289191"/>
          </a:xfrm>
          <a:prstGeom prst="rightBrace">
            <a:avLst>
              <a:gd name="adj1" fmla="val 8333"/>
              <a:gd name="adj2" fmla="val 494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Text Box 49">
            <a:extLst>
              <a:ext uri="{FF2B5EF4-FFF2-40B4-BE49-F238E27FC236}">
                <a16:creationId xmlns:a16="http://schemas.microsoft.com/office/drawing/2014/main" id="{E8EA0717-93E1-77E9-07E2-9D46400B5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6081" y="3171897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135 km</a:t>
            </a: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CBD83540-DDCA-5DA1-E82A-2D021474E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829" y="5040838"/>
            <a:ext cx="5566825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máy còn cách B số km là: </a:t>
            </a:r>
          </a:p>
        </p:txBody>
      </p:sp>
      <p:sp>
        <p:nvSpPr>
          <p:cNvPr id="40" name="Rectangle 3">
            <a:extLst>
              <a:ext uri="{FF2B5EF4-FFF2-40B4-BE49-F238E27FC236}">
                <a16:creationId xmlns:a16="http://schemas.microsoft.com/office/drawing/2014/main" id="{5DA7AC23-0F60-979F-8AB5-886CE838A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744" y="5539171"/>
            <a:ext cx="4988993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 – 105 = 30(km)</a:t>
            </a:r>
          </a:p>
        </p:txBody>
      </p:sp>
    </p:spTree>
    <p:extLst>
      <p:ext uri="{BB962C8B-B14F-4D97-AF65-F5344CB8AC3E}">
        <p14:creationId xmlns:p14="http://schemas.microsoft.com/office/powerpoint/2010/main" val="2983920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39258 -0.0032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/>
      <p:bldP spid="253955" grpId="1" build="p"/>
      <p:bldP spid="3" grpId="0" build="p"/>
      <p:bldP spid="7" grpId="0" build="p"/>
      <p:bldP spid="7" grpId="1"/>
      <p:bldP spid="8" grpId="0" build="p"/>
      <p:bldP spid="8" grpId="1"/>
      <p:bldP spid="9" grpId="0" build="p"/>
      <p:bldP spid="9" grpId="1"/>
      <p:bldP spid="2" grpId="0" build="p"/>
      <p:bldP spid="2" grpId="1"/>
      <p:bldP spid="15" grpId="0"/>
      <p:bldP spid="16" grpId="0"/>
      <p:bldP spid="19" grpId="0"/>
      <p:bldP spid="20" grpId="0"/>
      <p:bldP spid="34" grpId="0" animBg="1"/>
      <p:bldP spid="35" grpId="0" animBg="1"/>
      <p:bldP spid="36" grpId="0"/>
      <p:bldP spid="37" grpId="0" animBg="1"/>
      <p:bldP spid="38" grpId="0"/>
      <p:bldP spid="39" grpId="0" build="p"/>
      <p:bldP spid="39" grpId="1"/>
      <p:bldP spid="40" grpId="0" build="p"/>
      <p:bldP spid="4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6">
            <a:extLst>
              <a:ext uri="{FF2B5EF4-FFF2-40B4-BE49-F238E27FC236}">
                <a16:creationId xmlns:a16="http://schemas.microsoft.com/office/drawing/2014/main" id="{DD84F85F-6CF7-2340-B367-866C84C8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58140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B59CC41-E833-9144-0E23-2DB6363D5AB3}"/>
              </a:ext>
            </a:extLst>
          </p:cNvPr>
          <p:cNvSpPr txBox="1"/>
          <p:nvPr/>
        </p:nvSpPr>
        <p:spPr>
          <a:xfrm>
            <a:off x="450572" y="1868556"/>
            <a:ext cx="70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>
                  <a:noFill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Công thức tính thời gian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DD8035A-ECDB-7568-CC6F-3C6A423100F9}"/>
                  </a:ext>
                </a:extLst>
              </p:cNvPr>
              <p:cNvSpPr txBox="1"/>
              <p:nvPr/>
            </p:nvSpPr>
            <p:spPr>
              <a:xfrm>
                <a:off x="450570" y="2994903"/>
                <a:ext cx="70369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n w="0">
                      <a:noFill/>
                    </a:ln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20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320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endParaRPr lang="en-US" sz="3200" dirty="0">
                  <a:ln w="0">
                    <a:noFill/>
                  </a:ln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DD8035A-ECDB-7568-CC6F-3C6A42310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70" y="2994903"/>
                <a:ext cx="7036905" cy="584775"/>
              </a:xfrm>
              <a:prstGeom prst="rect">
                <a:avLst/>
              </a:prstGeom>
              <a:blipFill>
                <a:blip r:embed="rId4"/>
                <a:stretch>
                  <a:fillRect l="-2253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5A0EF03-21D0-F953-D2AF-DE72B22C14E0}"/>
                  </a:ext>
                </a:extLst>
              </p:cNvPr>
              <p:cNvSpPr txBox="1"/>
              <p:nvPr/>
            </p:nvSpPr>
            <p:spPr>
              <a:xfrm>
                <a:off x="450571" y="3667495"/>
                <a:ext cx="70369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n w="0">
                      <a:noFill/>
                    </a:ln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20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320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lang="en-US" sz="3200" dirty="0">
                  <a:ln w="0">
                    <a:noFill/>
                  </a:ln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5A0EF03-21D0-F953-D2AF-DE72B22C1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71" y="3667495"/>
                <a:ext cx="7036905" cy="584775"/>
              </a:xfrm>
              <a:prstGeom prst="rect">
                <a:avLst/>
              </a:prstGeom>
              <a:blipFill>
                <a:blip r:embed="rId5"/>
                <a:stretch>
                  <a:fillRect l="-2253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F76FA190-1BC1-FBCA-4B87-7C0C783328E6}"/>
                  </a:ext>
                </a:extLst>
              </p:cNvPr>
              <p:cNvSpPr txBox="1"/>
              <p:nvPr/>
            </p:nvSpPr>
            <p:spPr>
              <a:xfrm>
                <a:off x="450572" y="4340087"/>
                <a:ext cx="70369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n w="0">
                      <a:noFill/>
                    </a:ln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20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320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lang="en-US" sz="3200" dirty="0">
                  <a:ln w="0">
                    <a:noFill/>
                  </a:ln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F76FA190-1BC1-FBCA-4B87-7C0C78332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72" y="4340087"/>
                <a:ext cx="7036905" cy="584775"/>
              </a:xfrm>
              <a:prstGeom prst="rect">
                <a:avLst/>
              </a:prstGeom>
              <a:blipFill>
                <a:blip r:embed="rId6"/>
                <a:stretch>
                  <a:fillRect l="-2253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D2B8CEE9-29A4-E63F-4E19-6C75EFE2B012}"/>
              </a:ext>
            </a:extLst>
          </p:cNvPr>
          <p:cNvSpPr/>
          <p:nvPr/>
        </p:nvSpPr>
        <p:spPr>
          <a:xfrm>
            <a:off x="327594" y="2994903"/>
            <a:ext cx="649356" cy="6725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noFill/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8771C867-84B9-93B3-ADBD-E389F5581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846" y="5367338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Oval 16">
            <a:extLst>
              <a:ext uri="{FF2B5EF4-FFF2-40B4-BE49-F238E27FC236}">
                <a16:creationId xmlns:a16="http://schemas.microsoft.com/office/drawing/2014/main" id="{6DF3B23C-36D6-FE2E-6732-0FCD2C26F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0858" y="5372100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17">
            <a:extLst>
              <a:ext uri="{FF2B5EF4-FFF2-40B4-BE49-F238E27FC236}">
                <a16:creationId xmlns:a16="http://schemas.microsoft.com/office/drawing/2014/main" id="{7F21404B-11D9-87A3-5D0A-7BA5CD25D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3558" y="5359400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Oval 18">
            <a:extLst>
              <a:ext uri="{FF2B5EF4-FFF2-40B4-BE49-F238E27FC236}">
                <a16:creationId xmlns:a16="http://schemas.microsoft.com/office/drawing/2014/main" id="{9592DCBD-EB23-7F6F-EE8D-44AB4422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2608" y="5346700"/>
            <a:ext cx="83502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19">
            <a:extLst>
              <a:ext uri="{FF2B5EF4-FFF2-40B4-BE49-F238E27FC236}">
                <a16:creationId xmlns:a16="http://schemas.microsoft.com/office/drawing/2014/main" id="{0A8A599A-16F7-B896-8429-E3BC0DA30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846" y="5341938"/>
            <a:ext cx="822325" cy="8604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20">
            <a:extLst>
              <a:ext uri="{FF2B5EF4-FFF2-40B4-BE49-F238E27FC236}">
                <a16:creationId xmlns:a16="http://schemas.microsoft.com/office/drawing/2014/main" id="{37F481C3-E731-5534-8AD2-2323D37A8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158" y="5346700"/>
            <a:ext cx="822325" cy="8604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AutoShape 21">
            <a:extLst>
              <a:ext uri="{FF2B5EF4-FFF2-40B4-BE49-F238E27FC236}">
                <a16:creationId xmlns:a16="http://schemas.microsoft.com/office/drawing/2014/main" id="{66E5A466-C7BE-C254-5EA1-FEC2D329D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620" y="5392738"/>
            <a:ext cx="2017363" cy="838200"/>
          </a:xfrm>
          <a:prstGeom prst="octagon">
            <a:avLst>
              <a:gd name="adj" fmla="val 2928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4400" dirty="0" err="1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dirty="0">
              <a:ln w="0">
                <a:noFill/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633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50"/>
                            </p:stCondLst>
                            <p:childTnLst>
                              <p:par>
                                <p:cTn id="45" presetID="4" presetClass="exit" presetSubtype="16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4" grpId="0" animBg="1" autoUpdateAnimBg="0"/>
      <p:bldP spid="21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  <p:bldP spid="30" grpId="0" animBg="1"/>
      <p:bldP spid="3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6">
            <a:extLst>
              <a:ext uri="{FF2B5EF4-FFF2-40B4-BE49-F238E27FC236}">
                <a16:creationId xmlns:a16="http://schemas.microsoft.com/office/drawing/2014/main" id="{DD84F85F-6CF7-2340-B367-866C84C8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58140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B59CC41-E833-9144-0E23-2DB6363D5AB3}"/>
              </a:ext>
            </a:extLst>
          </p:cNvPr>
          <p:cNvSpPr txBox="1"/>
          <p:nvPr/>
        </p:nvSpPr>
        <p:spPr>
          <a:xfrm>
            <a:off x="-1657" y="1829868"/>
            <a:ext cx="12042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3200" dirty="0">
                <a:ln w="0">
                  <a:noFill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đi xe đạp trong 2,5 giờ với vận tốc 12km/giờ. Quãng đường người đó đi được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DD8035A-ECDB-7568-CC6F-3C6A423100F9}"/>
                  </a:ext>
                </a:extLst>
              </p:cNvPr>
              <p:cNvSpPr txBox="1"/>
              <p:nvPr/>
            </p:nvSpPr>
            <p:spPr>
              <a:xfrm>
                <a:off x="450570" y="2994903"/>
                <a:ext cx="70369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n w="0">
                      <a:noFill/>
                    </a:ln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24</m:t>
                    </m:r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𝑘𝑚</m:t>
                    </m:r>
                  </m:oMath>
                </a14:m>
                <a:endParaRPr lang="en-US" sz="3200" dirty="0">
                  <a:ln w="0">
                    <a:noFill/>
                  </a:ln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DD8035A-ECDB-7568-CC6F-3C6A42310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70" y="2994903"/>
                <a:ext cx="7036905" cy="584775"/>
              </a:xfrm>
              <a:prstGeom prst="rect">
                <a:avLst/>
              </a:prstGeom>
              <a:blipFill>
                <a:blip r:embed="rId4"/>
                <a:stretch>
                  <a:fillRect l="-2253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5A0EF03-21D0-F953-D2AF-DE72B22C14E0}"/>
                  </a:ext>
                </a:extLst>
              </p:cNvPr>
              <p:cNvSpPr txBox="1"/>
              <p:nvPr/>
            </p:nvSpPr>
            <p:spPr>
              <a:xfrm>
                <a:off x="450571" y="3667495"/>
                <a:ext cx="70369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n w="0">
                      <a:noFill/>
                    </a:ln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𝑘𝑚</m:t>
                    </m:r>
                  </m:oMath>
                </a14:m>
                <a:endParaRPr lang="en-US" sz="3200" dirty="0">
                  <a:ln w="0">
                    <a:noFill/>
                  </a:ln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5A0EF03-21D0-F953-D2AF-DE72B22C1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71" y="3667495"/>
                <a:ext cx="7036905" cy="584775"/>
              </a:xfrm>
              <a:prstGeom prst="rect">
                <a:avLst/>
              </a:prstGeom>
              <a:blipFill>
                <a:blip r:embed="rId5"/>
                <a:stretch>
                  <a:fillRect l="-2253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F76FA190-1BC1-FBCA-4B87-7C0C783328E6}"/>
                  </a:ext>
                </a:extLst>
              </p:cNvPr>
              <p:cNvSpPr txBox="1"/>
              <p:nvPr/>
            </p:nvSpPr>
            <p:spPr>
              <a:xfrm>
                <a:off x="450572" y="4340087"/>
                <a:ext cx="70369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n w="0">
                      <a:noFill/>
                    </a:ln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18</m:t>
                    </m:r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𝑘𝑚</m:t>
                    </m:r>
                  </m:oMath>
                </a14:m>
                <a:endParaRPr lang="en-US" sz="3200" dirty="0">
                  <a:ln w="0">
                    <a:noFill/>
                  </a:ln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F76FA190-1BC1-FBCA-4B87-7C0C78332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72" y="4340087"/>
                <a:ext cx="7036905" cy="584775"/>
              </a:xfrm>
              <a:prstGeom prst="rect">
                <a:avLst/>
              </a:prstGeom>
              <a:blipFill>
                <a:blip r:embed="rId6"/>
                <a:stretch>
                  <a:fillRect l="-2253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D2B8CEE9-29A4-E63F-4E19-6C75EFE2B012}"/>
              </a:ext>
            </a:extLst>
          </p:cNvPr>
          <p:cNvSpPr/>
          <p:nvPr/>
        </p:nvSpPr>
        <p:spPr>
          <a:xfrm>
            <a:off x="342108" y="3667495"/>
            <a:ext cx="649356" cy="6725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noFill/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8771C867-84B9-93B3-ADBD-E389F5581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846" y="5367338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Oval 16">
            <a:extLst>
              <a:ext uri="{FF2B5EF4-FFF2-40B4-BE49-F238E27FC236}">
                <a16:creationId xmlns:a16="http://schemas.microsoft.com/office/drawing/2014/main" id="{6DF3B23C-36D6-FE2E-6732-0FCD2C26F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0858" y="5372100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17">
            <a:extLst>
              <a:ext uri="{FF2B5EF4-FFF2-40B4-BE49-F238E27FC236}">
                <a16:creationId xmlns:a16="http://schemas.microsoft.com/office/drawing/2014/main" id="{7F21404B-11D9-87A3-5D0A-7BA5CD25D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3558" y="5359400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Oval 18">
            <a:extLst>
              <a:ext uri="{FF2B5EF4-FFF2-40B4-BE49-F238E27FC236}">
                <a16:creationId xmlns:a16="http://schemas.microsoft.com/office/drawing/2014/main" id="{9592DCBD-EB23-7F6F-EE8D-44AB4422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2608" y="5346700"/>
            <a:ext cx="83502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19">
            <a:extLst>
              <a:ext uri="{FF2B5EF4-FFF2-40B4-BE49-F238E27FC236}">
                <a16:creationId xmlns:a16="http://schemas.microsoft.com/office/drawing/2014/main" id="{0A8A599A-16F7-B896-8429-E3BC0DA30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846" y="5341938"/>
            <a:ext cx="822325" cy="8604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20">
            <a:extLst>
              <a:ext uri="{FF2B5EF4-FFF2-40B4-BE49-F238E27FC236}">
                <a16:creationId xmlns:a16="http://schemas.microsoft.com/office/drawing/2014/main" id="{37F481C3-E731-5534-8AD2-2323D37A8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158" y="5346700"/>
            <a:ext cx="822325" cy="8604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AutoShape 21">
            <a:extLst>
              <a:ext uri="{FF2B5EF4-FFF2-40B4-BE49-F238E27FC236}">
                <a16:creationId xmlns:a16="http://schemas.microsoft.com/office/drawing/2014/main" id="{66E5A466-C7BE-C254-5EA1-FEC2D329D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620" y="5392738"/>
            <a:ext cx="2017363" cy="838200"/>
          </a:xfrm>
          <a:prstGeom prst="octagon">
            <a:avLst>
              <a:gd name="adj" fmla="val 2928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4400" dirty="0" err="1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dirty="0">
              <a:ln w="0">
                <a:noFill/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9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50"/>
                            </p:stCondLst>
                            <p:childTnLst>
                              <p:par>
                                <p:cTn id="45" presetID="4" presetClass="exit" presetSubtype="16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4" grpId="0" animBg="1" autoUpdateAnimBg="0"/>
      <p:bldP spid="21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  <p:bldP spid="30" grpId="0" animBg="1"/>
      <p:bldP spid="3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6">
            <a:extLst>
              <a:ext uri="{FF2B5EF4-FFF2-40B4-BE49-F238E27FC236}">
                <a16:creationId xmlns:a16="http://schemas.microsoft.com/office/drawing/2014/main" id="{DD84F85F-6CF7-2340-B367-866C84C8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58140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B59CC41-E833-9144-0E23-2DB6363D5AB3}"/>
              </a:ext>
            </a:extLst>
          </p:cNvPr>
          <p:cNvSpPr txBox="1"/>
          <p:nvPr/>
        </p:nvSpPr>
        <p:spPr>
          <a:xfrm>
            <a:off x="-1657" y="1829868"/>
            <a:ext cx="12042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3200" dirty="0">
                <a:ln w="0">
                  <a:noFill/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xe lửa đi được quãng đường 105km với vận tốc 35km/giờ. Thời gian xe lửa đã đi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DD8035A-ECDB-7568-CC6F-3C6A423100F9}"/>
                  </a:ext>
                </a:extLst>
              </p:cNvPr>
              <p:cNvSpPr txBox="1"/>
              <p:nvPr/>
            </p:nvSpPr>
            <p:spPr>
              <a:xfrm>
                <a:off x="450570" y="2994903"/>
                <a:ext cx="70369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n w="0">
                      <a:noFill/>
                    </a:ln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𝑔𝑖</m:t>
                    </m:r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ờ</m:t>
                    </m:r>
                  </m:oMath>
                </a14:m>
                <a:endParaRPr lang="en-US" sz="3200" dirty="0">
                  <a:ln w="0">
                    <a:noFill/>
                  </a:ln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EDD8035A-ECDB-7568-CC6F-3C6A42310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70" y="2994903"/>
                <a:ext cx="7036905" cy="584775"/>
              </a:xfrm>
              <a:prstGeom prst="rect">
                <a:avLst/>
              </a:prstGeom>
              <a:blipFill>
                <a:blip r:embed="rId4"/>
                <a:stretch>
                  <a:fillRect l="-2253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5A0EF03-21D0-F953-D2AF-DE72B22C14E0}"/>
                  </a:ext>
                </a:extLst>
              </p:cNvPr>
              <p:cNvSpPr txBox="1"/>
              <p:nvPr/>
            </p:nvSpPr>
            <p:spPr>
              <a:xfrm>
                <a:off x="450571" y="3667495"/>
                <a:ext cx="70369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n w="0">
                      <a:noFill/>
                    </a:ln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3,5 </m:t>
                    </m:r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𝑔𝑖</m:t>
                    </m:r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ờ</m:t>
                    </m:r>
                  </m:oMath>
                </a14:m>
                <a:endParaRPr lang="en-US" sz="3200" dirty="0">
                  <a:ln w="0">
                    <a:noFill/>
                  </a:ln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5A0EF03-21D0-F953-D2AF-DE72B22C1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71" y="3667495"/>
                <a:ext cx="7036905" cy="584775"/>
              </a:xfrm>
              <a:prstGeom prst="rect">
                <a:avLst/>
              </a:prstGeom>
              <a:blipFill>
                <a:blip r:embed="rId5"/>
                <a:stretch>
                  <a:fillRect l="-2253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F76FA190-1BC1-FBCA-4B87-7C0C783328E6}"/>
                  </a:ext>
                </a:extLst>
              </p:cNvPr>
              <p:cNvSpPr txBox="1"/>
              <p:nvPr/>
            </p:nvSpPr>
            <p:spPr>
              <a:xfrm>
                <a:off x="450572" y="4340087"/>
                <a:ext cx="70369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n w="0">
                      <a:noFill/>
                    </a:ln>
                    <a:solidFill>
                      <a:sysClr val="windowText" lastClr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3 </m:t>
                    </m:r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𝑔𝑖</m:t>
                    </m:r>
                    <m:r>
                      <a:rPr lang="en-US" sz="3200" b="0" i="1" smtClean="0">
                        <a:ln w="0"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ờ</m:t>
                    </m:r>
                  </m:oMath>
                </a14:m>
                <a:endParaRPr lang="en-US" sz="3200" dirty="0">
                  <a:ln w="0">
                    <a:noFill/>
                  </a:ln>
                  <a:solidFill>
                    <a:sysClr val="windowText" lastClr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F76FA190-1BC1-FBCA-4B87-7C0C78332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72" y="4340087"/>
                <a:ext cx="7036905" cy="584775"/>
              </a:xfrm>
              <a:prstGeom prst="rect">
                <a:avLst/>
              </a:prstGeom>
              <a:blipFill>
                <a:blip r:embed="rId6"/>
                <a:stretch>
                  <a:fillRect l="-2253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D2B8CEE9-29A4-E63F-4E19-6C75EFE2B012}"/>
              </a:ext>
            </a:extLst>
          </p:cNvPr>
          <p:cNvSpPr/>
          <p:nvPr/>
        </p:nvSpPr>
        <p:spPr>
          <a:xfrm>
            <a:off x="313079" y="4262940"/>
            <a:ext cx="649356" cy="6725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noFill/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8771C867-84B9-93B3-ADBD-E389F5581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846" y="5367338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Oval 16">
            <a:extLst>
              <a:ext uri="{FF2B5EF4-FFF2-40B4-BE49-F238E27FC236}">
                <a16:creationId xmlns:a16="http://schemas.microsoft.com/office/drawing/2014/main" id="{6DF3B23C-36D6-FE2E-6732-0FCD2C26F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0858" y="5372100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17">
            <a:extLst>
              <a:ext uri="{FF2B5EF4-FFF2-40B4-BE49-F238E27FC236}">
                <a16:creationId xmlns:a16="http://schemas.microsoft.com/office/drawing/2014/main" id="{7F21404B-11D9-87A3-5D0A-7BA5CD25D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3558" y="5359400"/>
            <a:ext cx="84137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Oval 18">
            <a:extLst>
              <a:ext uri="{FF2B5EF4-FFF2-40B4-BE49-F238E27FC236}">
                <a16:creationId xmlns:a16="http://schemas.microsoft.com/office/drawing/2014/main" id="{9592DCBD-EB23-7F6F-EE8D-44AB4422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2608" y="5346700"/>
            <a:ext cx="835025" cy="857250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Oval 19">
            <a:extLst>
              <a:ext uri="{FF2B5EF4-FFF2-40B4-BE49-F238E27FC236}">
                <a16:creationId xmlns:a16="http://schemas.microsoft.com/office/drawing/2014/main" id="{0A8A599A-16F7-B896-8429-E3BC0DA30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846" y="5341938"/>
            <a:ext cx="822325" cy="8604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20">
            <a:extLst>
              <a:ext uri="{FF2B5EF4-FFF2-40B4-BE49-F238E27FC236}">
                <a16:creationId xmlns:a16="http://schemas.microsoft.com/office/drawing/2014/main" id="{37F481C3-E731-5534-8AD2-2323D37A8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158" y="5346700"/>
            <a:ext cx="822325" cy="860425"/>
          </a:xfrm>
          <a:prstGeom prst="ellipse">
            <a:avLst/>
          </a:prstGeom>
          <a:gradFill rotWithShape="1">
            <a:gsLst>
              <a:gs pos="0">
                <a:srgbClr val="FF6600"/>
              </a:gs>
              <a:gs pos="50000">
                <a:schemeClr val="bg1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60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AutoShape 21">
            <a:extLst>
              <a:ext uri="{FF2B5EF4-FFF2-40B4-BE49-F238E27FC236}">
                <a16:creationId xmlns:a16="http://schemas.microsoft.com/office/drawing/2014/main" id="{66E5A466-C7BE-C254-5EA1-FEC2D329D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3620" y="5392738"/>
            <a:ext cx="2017363" cy="838200"/>
          </a:xfrm>
          <a:prstGeom prst="octagon">
            <a:avLst>
              <a:gd name="adj" fmla="val 2928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4400" dirty="0" err="1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>
                  <a:noFill/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dirty="0">
              <a:ln w="0">
                <a:noFill/>
              </a:ln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922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59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9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50"/>
                            </p:stCondLst>
                            <p:childTnLst>
                              <p:par>
                                <p:cTn id="45" presetID="4" presetClass="exit" presetSubtype="16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4" grpId="0" animBg="1" autoUpdateAnimBg="0"/>
      <p:bldP spid="21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  <p:bldP spid="30" grpId="0" animBg="1"/>
      <p:bldP spid="3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Rectangle 3">
            <a:extLst>
              <a:ext uri="{FF2B5EF4-FFF2-40B4-BE49-F238E27FC236}">
                <a16:creationId xmlns:a16="http://schemas.microsoft.com/office/drawing/2014/main" id="{DC0B39E2-3E59-D291-37CA-865BE842C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0985" y="1295399"/>
            <a:ext cx="11582398" cy="149915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u="sng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en-US" sz="320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200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 AB dài 180km. Một ô tô đi từ A đến B với vận tốc 54 km/giờ, cùng lúc đó một xe máy đi từ B đến A với vận tốc 36 km/giờ. Hỏi kể từ lúc bắt đầu đi, sau mấy giờ ô tô gặp xe máy?</a:t>
            </a:r>
          </a:p>
        </p:txBody>
      </p:sp>
      <p:sp>
        <p:nvSpPr>
          <p:cNvPr id="69636" name="Text Box 6">
            <a:extLst>
              <a:ext uri="{FF2B5EF4-FFF2-40B4-BE49-F238E27FC236}">
                <a16:creationId xmlns:a16="http://schemas.microsoft.com/office/drawing/2014/main" id="{DD84F85F-6CF7-2340-B367-866C84C8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58140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14C58BE-E913-2595-AB44-07A3EDD3E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654" y="1303684"/>
            <a:ext cx="2716695" cy="634241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dài 180km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A8F8F896-ECB5-3B72-1D5E-972F65D61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461" y="1727855"/>
            <a:ext cx="2133600" cy="634241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km/giờ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7FDF58F-C293-369C-D6A0-B1F2B9F42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06" y="2169578"/>
            <a:ext cx="2140225" cy="634241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km/giờ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36F0DB3-0369-782B-1ED3-C144EDC06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080" y="2169578"/>
            <a:ext cx="5287615" cy="634241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mấy giờ ô tô gặp xe máy?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38C8F96-1461-CBB8-E23E-85E7423F7BA6}"/>
              </a:ext>
            </a:extLst>
          </p:cNvPr>
          <p:cNvGrpSpPr/>
          <p:nvPr/>
        </p:nvGrpSpPr>
        <p:grpSpPr>
          <a:xfrm>
            <a:off x="2286001" y="4496424"/>
            <a:ext cx="7566990" cy="238539"/>
            <a:chOff x="2252870" y="4452730"/>
            <a:chExt cx="7566990" cy="238539"/>
          </a:xfrm>
        </p:grpSpPr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424AC2BD-A78D-C9F7-B92A-1C653EF107C5}"/>
                </a:ext>
              </a:extLst>
            </p:cNvPr>
            <p:cNvCxnSpPr/>
            <p:nvPr/>
          </p:nvCxnSpPr>
          <p:spPr>
            <a:xfrm>
              <a:off x="2352261" y="4572000"/>
              <a:ext cx="7321826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7A7818F-68F6-7607-0D70-BD330D3D5080}"/>
                </a:ext>
              </a:extLst>
            </p:cNvPr>
            <p:cNvSpPr/>
            <p:nvPr/>
          </p:nvSpPr>
          <p:spPr>
            <a:xfrm>
              <a:off x="2252870" y="4452730"/>
              <a:ext cx="198782" cy="2385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F53414BC-219F-D67B-B26F-B719EAAE6439}"/>
                </a:ext>
              </a:extLst>
            </p:cNvPr>
            <p:cNvSpPr/>
            <p:nvPr/>
          </p:nvSpPr>
          <p:spPr>
            <a:xfrm>
              <a:off x="9621078" y="4452730"/>
              <a:ext cx="198782" cy="2385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98F38E9-2305-DE4E-1F70-6B2F8D2D8B27}"/>
              </a:ext>
            </a:extLst>
          </p:cNvPr>
          <p:cNvSpPr txBox="1"/>
          <p:nvPr/>
        </p:nvSpPr>
        <p:spPr>
          <a:xfrm>
            <a:off x="1918254" y="4442575"/>
            <a:ext cx="6427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CF7D96B-C510-8BD9-74BE-90F23E68821D}"/>
              </a:ext>
            </a:extLst>
          </p:cNvPr>
          <p:cNvSpPr txBox="1"/>
          <p:nvPr/>
        </p:nvSpPr>
        <p:spPr>
          <a:xfrm>
            <a:off x="9753600" y="4432840"/>
            <a:ext cx="6427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3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ACE9F1A5-80E1-5488-A7E3-E11EA537E00B}"/>
              </a:ext>
            </a:extLst>
          </p:cNvPr>
          <p:cNvCxnSpPr/>
          <p:nvPr/>
        </p:nvCxnSpPr>
        <p:spPr>
          <a:xfrm>
            <a:off x="6692349" y="4464632"/>
            <a:ext cx="0" cy="3021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52">
            <a:extLst>
              <a:ext uri="{FF2B5EF4-FFF2-40B4-BE49-F238E27FC236}">
                <a16:creationId xmlns:a16="http://schemas.microsoft.com/office/drawing/2014/main" id="{8235F39C-CE3D-88F5-BF98-5B5A24928F96}"/>
              </a:ext>
            </a:extLst>
          </p:cNvPr>
          <p:cNvGrpSpPr>
            <a:grpSpLocks/>
          </p:cNvGrpSpPr>
          <p:nvPr/>
        </p:nvGrpSpPr>
        <p:grpSpPr bwMode="auto">
          <a:xfrm>
            <a:off x="301626" y="3660124"/>
            <a:ext cx="2101850" cy="815975"/>
            <a:chOff x="932" y="3085"/>
            <a:chExt cx="1324" cy="514"/>
          </a:xfrm>
        </p:grpSpPr>
        <p:pic>
          <p:nvPicPr>
            <p:cNvPr id="24" name="Picture 22" descr="CAR025">
              <a:extLst>
                <a:ext uri="{FF2B5EF4-FFF2-40B4-BE49-F238E27FC236}">
                  <a16:creationId xmlns:a16="http://schemas.microsoft.com/office/drawing/2014/main" id="{5098B1A2-E05C-2B9E-D222-52C56CD28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264"/>
              <a:ext cx="672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49">
              <a:extLst>
                <a:ext uri="{FF2B5EF4-FFF2-40B4-BE49-F238E27FC236}">
                  <a16:creationId xmlns:a16="http://schemas.microsoft.com/office/drawing/2014/main" id="{CBAB452C-97D1-8C70-6485-64A85A604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2" y="3085"/>
              <a:ext cx="107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54km/giờ</a:t>
              </a: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43F76B8D-B649-F897-5467-9429E368DF0D}"/>
              </a:ext>
            </a:extLst>
          </p:cNvPr>
          <p:cNvGrpSpPr/>
          <p:nvPr/>
        </p:nvGrpSpPr>
        <p:grpSpPr>
          <a:xfrm>
            <a:off x="9599938" y="3590471"/>
            <a:ext cx="2560949" cy="1034490"/>
            <a:chOff x="9561838" y="3580446"/>
            <a:chExt cx="2560949" cy="1034490"/>
          </a:xfrm>
        </p:grpSpPr>
        <p:pic>
          <p:nvPicPr>
            <p:cNvPr id="32" name="Hình ảnh 31">
              <a:extLst>
                <a:ext uri="{FF2B5EF4-FFF2-40B4-BE49-F238E27FC236}">
                  <a16:creationId xmlns:a16="http://schemas.microsoft.com/office/drawing/2014/main" id="{747E7FD3-7839-C857-8E5A-90EB5127C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561838" y="3580446"/>
              <a:ext cx="1423815" cy="1034490"/>
            </a:xfrm>
            <a:prstGeom prst="rect">
              <a:avLst/>
            </a:prstGeom>
          </p:spPr>
        </p:pic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4E6EEA90-018B-648B-F4F8-8D5F187BEDCC}"/>
                </a:ext>
              </a:extLst>
            </p:cNvPr>
            <p:cNvSpPr txBox="1"/>
            <p:nvPr/>
          </p:nvSpPr>
          <p:spPr>
            <a:xfrm flipH="1">
              <a:off x="10488355" y="3654412"/>
              <a:ext cx="1634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 km/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Ngoặc móc Phải 34">
            <a:extLst>
              <a:ext uri="{FF2B5EF4-FFF2-40B4-BE49-F238E27FC236}">
                <a16:creationId xmlns:a16="http://schemas.microsoft.com/office/drawing/2014/main" id="{201BBF3B-7648-1549-160C-6AF30845303E}"/>
              </a:ext>
            </a:extLst>
          </p:cNvPr>
          <p:cNvSpPr/>
          <p:nvPr/>
        </p:nvSpPr>
        <p:spPr>
          <a:xfrm rot="16200000" flipH="1" flipV="1">
            <a:off x="5860708" y="1270506"/>
            <a:ext cx="435657" cy="7350124"/>
          </a:xfrm>
          <a:prstGeom prst="rightBrace">
            <a:avLst/>
          </a:prstGeom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Text Box 49">
            <a:extLst>
              <a:ext uri="{FF2B5EF4-FFF2-40B4-BE49-F238E27FC236}">
                <a16:creationId xmlns:a16="http://schemas.microsoft.com/office/drawing/2014/main" id="{C529CCFD-ACE7-F9FF-0F39-EA8CD7AF2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612" y="5163397"/>
            <a:ext cx="1905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180km</a:t>
            </a:r>
          </a:p>
        </p:txBody>
      </p:sp>
      <p:sp>
        <p:nvSpPr>
          <p:cNvPr id="37" name="Text Box 49">
            <a:extLst>
              <a:ext uri="{FF2B5EF4-FFF2-40B4-BE49-F238E27FC236}">
                <a16:creationId xmlns:a16="http://schemas.microsoft.com/office/drawing/2014/main" id="{E348E9FD-2D3C-D5E9-9DE7-D6B0A61B4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9849" y="2978236"/>
            <a:ext cx="1905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 = ?giờ</a:t>
            </a:r>
          </a:p>
        </p:txBody>
      </p:sp>
      <p:sp>
        <p:nvSpPr>
          <p:cNvPr id="38" name="Text Box 49">
            <a:extLst>
              <a:ext uri="{FF2B5EF4-FFF2-40B4-BE49-F238E27FC236}">
                <a16:creationId xmlns:a16="http://schemas.microsoft.com/office/drawing/2014/main" id="{9A774EF9-7704-E709-6047-19B270799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232" y="4577763"/>
            <a:ext cx="1905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 nhau</a:t>
            </a:r>
          </a:p>
        </p:txBody>
      </p:sp>
    </p:spTree>
    <p:extLst>
      <p:ext uri="{BB962C8B-B14F-4D97-AF65-F5344CB8AC3E}">
        <p14:creationId xmlns:p14="http://schemas.microsoft.com/office/powerpoint/2010/main" val="4293095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3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1018 L 0.3457 0.026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81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-0.26524 0.0062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/>
      <p:bldP spid="253955" grpId="1" build="p"/>
      <p:bldP spid="10" grpId="0" build="p"/>
      <p:bldP spid="10" grpId="1"/>
      <p:bldP spid="11" grpId="0" build="p"/>
      <p:bldP spid="11" grpId="1"/>
      <p:bldP spid="12" grpId="0" build="p"/>
      <p:bldP spid="12" grpId="1"/>
      <p:bldP spid="13" grpId="0" build="p"/>
      <p:bldP spid="13" grpId="1"/>
      <p:bldP spid="19" grpId="0"/>
      <p:bldP spid="20" grpId="0"/>
      <p:bldP spid="35" grpId="0" animBg="1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Rectangle 3">
            <a:extLst>
              <a:ext uri="{FF2B5EF4-FFF2-40B4-BE49-F238E27FC236}">
                <a16:creationId xmlns:a16="http://schemas.microsoft.com/office/drawing/2014/main" id="{DC0B39E2-3E59-D291-37CA-865BE842C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1" y="22987"/>
            <a:ext cx="11582398" cy="116335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u="sng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en-US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 AB dài 180km. Một ô tô đi từ A đến B với vận tốc 54 km/giờ, cùng lúc đó một xe máy đi từ B đến A với vận tốc 36 km/giờ. Hỏi kể từ lúc bắt đầu đi, sau mấy giờ ô tô gặp xe máy?</a:t>
            </a:r>
          </a:p>
        </p:txBody>
      </p:sp>
      <p:sp>
        <p:nvSpPr>
          <p:cNvPr id="69636" name="Text Box 6">
            <a:extLst>
              <a:ext uri="{FF2B5EF4-FFF2-40B4-BE49-F238E27FC236}">
                <a16:creationId xmlns:a16="http://schemas.microsoft.com/office/drawing/2014/main" id="{DD84F85F-6CF7-2340-B367-866C84C8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196005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38C8F96-1461-CBB8-E23E-85E7423F7BA6}"/>
              </a:ext>
            </a:extLst>
          </p:cNvPr>
          <p:cNvGrpSpPr/>
          <p:nvPr/>
        </p:nvGrpSpPr>
        <p:grpSpPr>
          <a:xfrm>
            <a:off x="2312505" y="2101958"/>
            <a:ext cx="7566990" cy="238539"/>
            <a:chOff x="2252870" y="4452730"/>
            <a:chExt cx="7566990" cy="238539"/>
          </a:xfrm>
        </p:grpSpPr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424AC2BD-A78D-C9F7-B92A-1C653EF107C5}"/>
                </a:ext>
              </a:extLst>
            </p:cNvPr>
            <p:cNvCxnSpPr/>
            <p:nvPr/>
          </p:nvCxnSpPr>
          <p:spPr>
            <a:xfrm>
              <a:off x="2352261" y="4572000"/>
              <a:ext cx="7321826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7A7818F-68F6-7607-0D70-BD330D3D5080}"/>
                </a:ext>
              </a:extLst>
            </p:cNvPr>
            <p:cNvSpPr/>
            <p:nvPr/>
          </p:nvSpPr>
          <p:spPr>
            <a:xfrm>
              <a:off x="2252870" y="4452730"/>
              <a:ext cx="198782" cy="2385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F53414BC-219F-D67B-B26F-B719EAAE6439}"/>
                </a:ext>
              </a:extLst>
            </p:cNvPr>
            <p:cNvSpPr/>
            <p:nvPr/>
          </p:nvSpPr>
          <p:spPr>
            <a:xfrm>
              <a:off x="9621078" y="4452730"/>
              <a:ext cx="198782" cy="2385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98F38E9-2305-DE4E-1F70-6B2F8D2D8B27}"/>
              </a:ext>
            </a:extLst>
          </p:cNvPr>
          <p:cNvSpPr txBox="1"/>
          <p:nvPr/>
        </p:nvSpPr>
        <p:spPr>
          <a:xfrm>
            <a:off x="1944758" y="2048109"/>
            <a:ext cx="6427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CF7D96B-C510-8BD9-74BE-90F23E68821D}"/>
              </a:ext>
            </a:extLst>
          </p:cNvPr>
          <p:cNvSpPr txBox="1"/>
          <p:nvPr/>
        </p:nvSpPr>
        <p:spPr>
          <a:xfrm>
            <a:off x="9780104" y="2038374"/>
            <a:ext cx="6427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ACE9F1A5-80E1-5488-A7E3-E11EA537E00B}"/>
              </a:ext>
            </a:extLst>
          </p:cNvPr>
          <p:cNvCxnSpPr/>
          <p:nvPr/>
        </p:nvCxnSpPr>
        <p:spPr>
          <a:xfrm>
            <a:off x="6718853" y="2070166"/>
            <a:ext cx="0" cy="3021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52">
            <a:extLst>
              <a:ext uri="{FF2B5EF4-FFF2-40B4-BE49-F238E27FC236}">
                <a16:creationId xmlns:a16="http://schemas.microsoft.com/office/drawing/2014/main" id="{8235F39C-CE3D-88F5-BF98-5B5A24928F96}"/>
              </a:ext>
            </a:extLst>
          </p:cNvPr>
          <p:cNvGrpSpPr>
            <a:grpSpLocks/>
          </p:cNvGrpSpPr>
          <p:nvPr/>
        </p:nvGrpSpPr>
        <p:grpSpPr bwMode="auto">
          <a:xfrm>
            <a:off x="328130" y="1265658"/>
            <a:ext cx="2101850" cy="815975"/>
            <a:chOff x="932" y="3085"/>
            <a:chExt cx="1324" cy="514"/>
          </a:xfrm>
        </p:grpSpPr>
        <p:pic>
          <p:nvPicPr>
            <p:cNvPr id="24" name="Picture 22" descr="CAR025">
              <a:extLst>
                <a:ext uri="{FF2B5EF4-FFF2-40B4-BE49-F238E27FC236}">
                  <a16:creationId xmlns:a16="http://schemas.microsoft.com/office/drawing/2014/main" id="{5098B1A2-E05C-2B9E-D222-52C56CD28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264"/>
              <a:ext cx="672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49">
              <a:extLst>
                <a:ext uri="{FF2B5EF4-FFF2-40B4-BE49-F238E27FC236}">
                  <a16:creationId xmlns:a16="http://schemas.microsoft.com/office/drawing/2014/main" id="{CBAB452C-97D1-8C70-6485-64A85A604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2" y="3085"/>
              <a:ext cx="107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54km/giờ</a:t>
              </a: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43F76B8D-B649-F897-5467-9429E368DF0D}"/>
              </a:ext>
            </a:extLst>
          </p:cNvPr>
          <p:cNvGrpSpPr/>
          <p:nvPr/>
        </p:nvGrpSpPr>
        <p:grpSpPr>
          <a:xfrm>
            <a:off x="9626442" y="1196005"/>
            <a:ext cx="2560949" cy="1034490"/>
            <a:chOff x="9561838" y="3580446"/>
            <a:chExt cx="2560949" cy="1034490"/>
          </a:xfrm>
        </p:grpSpPr>
        <p:pic>
          <p:nvPicPr>
            <p:cNvPr id="32" name="Hình ảnh 31">
              <a:extLst>
                <a:ext uri="{FF2B5EF4-FFF2-40B4-BE49-F238E27FC236}">
                  <a16:creationId xmlns:a16="http://schemas.microsoft.com/office/drawing/2014/main" id="{747E7FD3-7839-C857-8E5A-90EB5127C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561838" y="3580446"/>
              <a:ext cx="1423815" cy="1034490"/>
            </a:xfrm>
            <a:prstGeom prst="rect">
              <a:avLst/>
            </a:prstGeom>
          </p:spPr>
        </p:pic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4E6EEA90-018B-648B-F4F8-8D5F187BEDCC}"/>
                </a:ext>
              </a:extLst>
            </p:cNvPr>
            <p:cNvSpPr txBox="1"/>
            <p:nvPr/>
          </p:nvSpPr>
          <p:spPr>
            <a:xfrm flipH="1">
              <a:off x="10488355" y="3654412"/>
              <a:ext cx="1634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 km/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Ngoặc móc Phải 34">
            <a:extLst>
              <a:ext uri="{FF2B5EF4-FFF2-40B4-BE49-F238E27FC236}">
                <a16:creationId xmlns:a16="http://schemas.microsoft.com/office/drawing/2014/main" id="{201BBF3B-7648-1549-160C-6AF30845303E}"/>
              </a:ext>
            </a:extLst>
          </p:cNvPr>
          <p:cNvSpPr/>
          <p:nvPr/>
        </p:nvSpPr>
        <p:spPr>
          <a:xfrm rot="16200000" flipH="1" flipV="1">
            <a:off x="5887212" y="-1123960"/>
            <a:ext cx="435657" cy="7350124"/>
          </a:xfrm>
          <a:prstGeom prst="rightBrace">
            <a:avLst/>
          </a:prstGeom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6" name="Text Box 49">
            <a:extLst>
              <a:ext uri="{FF2B5EF4-FFF2-40B4-BE49-F238E27FC236}">
                <a16:creationId xmlns:a16="http://schemas.microsoft.com/office/drawing/2014/main" id="{C529CCFD-ACE7-F9FF-0F39-EA8CD7AF2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116" y="2768931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180km</a:t>
            </a:r>
          </a:p>
        </p:txBody>
      </p:sp>
      <p:sp>
        <p:nvSpPr>
          <p:cNvPr id="37" name="Text Box 49">
            <a:extLst>
              <a:ext uri="{FF2B5EF4-FFF2-40B4-BE49-F238E27FC236}">
                <a16:creationId xmlns:a16="http://schemas.microsoft.com/office/drawing/2014/main" id="{E348E9FD-2D3C-D5E9-9DE7-D6B0A61B4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304" y="1310308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 = ?giờ</a:t>
            </a:r>
          </a:p>
        </p:txBody>
      </p:sp>
      <p:sp>
        <p:nvSpPr>
          <p:cNvPr id="38" name="Text Box 49">
            <a:extLst>
              <a:ext uri="{FF2B5EF4-FFF2-40B4-BE49-F238E27FC236}">
                <a16:creationId xmlns:a16="http://schemas.microsoft.com/office/drawing/2014/main" id="{9A774EF9-7704-E709-6047-19B270799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736" y="2183297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 nhau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C6342FE-10FC-4995-80AA-877CD08E1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044" y="3148054"/>
            <a:ext cx="1436462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u="sng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altLang="en-US" b="1" kern="0" dirty="0">
              <a:ln w="0"/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1EC78C-A6E4-1381-9F73-703C24B00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180" y="3609719"/>
            <a:ext cx="9878560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mỗi giờ, cả ô tô và xe máy đi được quãng đường là: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59F4448-675F-F628-310D-41FFD7E1E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486" y="4147952"/>
            <a:ext cx="2523020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+ 36 = 90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2942B21-E4C6-EE8E-5252-13B1631D2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169" y="4134720"/>
            <a:ext cx="1227893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(km)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FBD5A03-31CD-138F-6B20-C0AA226C1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180" y="4596216"/>
            <a:ext cx="9878560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đi để ô tô gặp xe máy là: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CA2A789-7214-701A-8420-62E6E42A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4534" y="5108679"/>
            <a:ext cx="3289642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: 90 = 2 (giờ)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1EE628A-8115-41B9-5A3C-0E607CDAE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939" y="5684324"/>
            <a:ext cx="3289642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2 giờ</a:t>
            </a:r>
          </a:p>
        </p:txBody>
      </p:sp>
    </p:spTree>
    <p:extLst>
      <p:ext uri="{BB962C8B-B14F-4D97-AF65-F5344CB8AC3E}">
        <p14:creationId xmlns:p14="http://schemas.microsoft.com/office/powerpoint/2010/main" val="468024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/>
      <p:bldP spid="3" grpId="0" build="p"/>
      <p:bldP spid="3" grpId="1"/>
      <p:bldP spid="4" grpId="0" build="p"/>
      <p:bldP spid="4" grpId="1"/>
      <p:bldP spid="5" grpId="0" build="p"/>
      <p:bldP spid="5" grpId="1"/>
      <p:bldP spid="6" grpId="0" build="p"/>
      <p:bldP spid="6" grpId="1"/>
      <p:bldP spid="7" grpId="0" build="p"/>
      <p:bldP spid="7" grpId="1"/>
      <p:bldP spid="8" grpId="0" build="p"/>
      <p:bldP spid="8" grpId="1"/>
      <p:bldP spid="9" grpId="0" build="p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Nhóm 17">
            <a:extLst>
              <a:ext uri="{FF2B5EF4-FFF2-40B4-BE49-F238E27FC236}">
                <a16:creationId xmlns:a16="http://schemas.microsoft.com/office/drawing/2014/main" id="{138C8F96-1461-CBB8-E23E-85E7423F7BA6}"/>
              </a:ext>
            </a:extLst>
          </p:cNvPr>
          <p:cNvGrpSpPr/>
          <p:nvPr/>
        </p:nvGrpSpPr>
        <p:grpSpPr>
          <a:xfrm>
            <a:off x="2312505" y="972410"/>
            <a:ext cx="7566990" cy="238539"/>
            <a:chOff x="2252870" y="4452730"/>
            <a:chExt cx="7566990" cy="238539"/>
          </a:xfrm>
        </p:grpSpPr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424AC2BD-A78D-C9F7-B92A-1C653EF107C5}"/>
                </a:ext>
              </a:extLst>
            </p:cNvPr>
            <p:cNvCxnSpPr/>
            <p:nvPr/>
          </p:nvCxnSpPr>
          <p:spPr>
            <a:xfrm>
              <a:off x="2352261" y="4572000"/>
              <a:ext cx="7321826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7A7818F-68F6-7607-0D70-BD330D3D5080}"/>
                </a:ext>
              </a:extLst>
            </p:cNvPr>
            <p:cNvSpPr/>
            <p:nvPr/>
          </p:nvSpPr>
          <p:spPr>
            <a:xfrm>
              <a:off x="2252870" y="4452730"/>
              <a:ext cx="198782" cy="2385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F53414BC-219F-D67B-B26F-B719EAAE6439}"/>
                </a:ext>
              </a:extLst>
            </p:cNvPr>
            <p:cNvSpPr/>
            <p:nvPr/>
          </p:nvSpPr>
          <p:spPr>
            <a:xfrm>
              <a:off x="9621078" y="4452730"/>
              <a:ext cx="198782" cy="2385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98F38E9-2305-DE4E-1F70-6B2F8D2D8B27}"/>
              </a:ext>
            </a:extLst>
          </p:cNvPr>
          <p:cNvSpPr txBox="1"/>
          <p:nvPr/>
        </p:nvSpPr>
        <p:spPr>
          <a:xfrm>
            <a:off x="1944758" y="918561"/>
            <a:ext cx="6427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CF7D96B-C510-8BD9-74BE-90F23E68821D}"/>
              </a:ext>
            </a:extLst>
          </p:cNvPr>
          <p:cNvSpPr txBox="1"/>
          <p:nvPr/>
        </p:nvSpPr>
        <p:spPr>
          <a:xfrm>
            <a:off x="9780104" y="908826"/>
            <a:ext cx="6427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ACE9F1A5-80E1-5488-A7E3-E11EA537E00B}"/>
              </a:ext>
            </a:extLst>
          </p:cNvPr>
          <p:cNvCxnSpPr/>
          <p:nvPr/>
        </p:nvCxnSpPr>
        <p:spPr>
          <a:xfrm>
            <a:off x="6718853" y="940618"/>
            <a:ext cx="0" cy="3021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52">
            <a:extLst>
              <a:ext uri="{FF2B5EF4-FFF2-40B4-BE49-F238E27FC236}">
                <a16:creationId xmlns:a16="http://schemas.microsoft.com/office/drawing/2014/main" id="{8235F39C-CE3D-88F5-BF98-5B5A24928F96}"/>
              </a:ext>
            </a:extLst>
          </p:cNvPr>
          <p:cNvGrpSpPr>
            <a:grpSpLocks/>
          </p:cNvGrpSpPr>
          <p:nvPr/>
        </p:nvGrpSpPr>
        <p:grpSpPr bwMode="auto">
          <a:xfrm>
            <a:off x="328130" y="136110"/>
            <a:ext cx="2101850" cy="815975"/>
            <a:chOff x="932" y="3085"/>
            <a:chExt cx="1324" cy="514"/>
          </a:xfrm>
        </p:grpSpPr>
        <p:pic>
          <p:nvPicPr>
            <p:cNvPr id="24" name="Picture 22" descr="CAR025">
              <a:extLst>
                <a:ext uri="{FF2B5EF4-FFF2-40B4-BE49-F238E27FC236}">
                  <a16:creationId xmlns:a16="http://schemas.microsoft.com/office/drawing/2014/main" id="{5098B1A2-E05C-2B9E-D222-52C56CD28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264"/>
              <a:ext cx="672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49">
              <a:extLst>
                <a:ext uri="{FF2B5EF4-FFF2-40B4-BE49-F238E27FC236}">
                  <a16:creationId xmlns:a16="http://schemas.microsoft.com/office/drawing/2014/main" id="{CBAB452C-97D1-8C70-6485-64A85A604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2" y="3085"/>
              <a:ext cx="107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54km/giờ</a:t>
              </a: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43F76B8D-B649-F897-5467-9429E368DF0D}"/>
              </a:ext>
            </a:extLst>
          </p:cNvPr>
          <p:cNvGrpSpPr/>
          <p:nvPr/>
        </p:nvGrpSpPr>
        <p:grpSpPr>
          <a:xfrm>
            <a:off x="9626442" y="66457"/>
            <a:ext cx="2560949" cy="1034490"/>
            <a:chOff x="9561838" y="3580446"/>
            <a:chExt cx="2560949" cy="1034490"/>
          </a:xfrm>
        </p:grpSpPr>
        <p:pic>
          <p:nvPicPr>
            <p:cNvPr id="32" name="Hình ảnh 31">
              <a:extLst>
                <a:ext uri="{FF2B5EF4-FFF2-40B4-BE49-F238E27FC236}">
                  <a16:creationId xmlns:a16="http://schemas.microsoft.com/office/drawing/2014/main" id="{747E7FD3-7839-C857-8E5A-90EB5127C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561838" y="3580446"/>
              <a:ext cx="1423815" cy="1034490"/>
            </a:xfrm>
            <a:prstGeom prst="rect">
              <a:avLst/>
            </a:prstGeom>
          </p:spPr>
        </p:pic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4E6EEA90-018B-648B-F4F8-8D5F187BEDCC}"/>
                </a:ext>
              </a:extLst>
            </p:cNvPr>
            <p:cNvSpPr txBox="1"/>
            <p:nvPr/>
          </p:nvSpPr>
          <p:spPr>
            <a:xfrm flipH="1">
              <a:off x="10488355" y="3654412"/>
              <a:ext cx="1634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 km/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Ngoặc móc Phải 34">
            <a:extLst>
              <a:ext uri="{FF2B5EF4-FFF2-40B4-BE49-F238E27FC236}">
                <a16:creationId xmlns:a16="http://schemas.microsoft.com/office/drawing/2014/main" id="{201BBF3B-7648-1549-160C-6AF30845303E}"/>
              </a:ext>
            </a:extLst>
          </p:cNvPr>
          <p:cNvSpPr/>
          <p:nvPr/>
        </p:nvSpPr>
        <p:spPr>
          <a:xfrm rot="16200000" flipH="1" flipV="1">
            <a:off x="5887212" y="-2253508"/>
            <a:ext cx="435657" cy="7350124"/>
          </a:xfrm>
          <a:prstGeom prst="rightBrace">
            <a:avLst/>
          </a:prstGeom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6" name="Text Box 49">
            <a:extLst>
              <a:ext uri="{FF2B5EF4-FFF2-40B4-BE49-F238E27FC236}">
                <a16:creationId xmlns:a16="http://schemas.microsoft.com/office/drawing/2014/main" id="{C529CCFD-ACE7-F9FF-0F39-EA8CD7AF2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116" y="1639383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180km</a:t>
            </a:r>
          </a:p>
        </p:txBody>
      </p:sp>
      <p:sp>
        <p:nvSpPr>
          <p:cNvPr id="37" name="Text Box 49">
            <a:extLst>
              <a:ext uri="{FF2B5EF4-FFF2-40B4-BE49-F238E27FC236}">
                <a16:creationId xmlns:a16="http://schemas.microsoft.com/office/drawing/2014/main" id="{E348E9FD-2D3C-D5E9-9DE7-D6B0A61B4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304" y="180760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 = ?giờ</a:t>
            </a:r>
          </a:p>
        </p:txBody>
      </p:sp>
      <p:sp>
        <p:nvSpPr>
          <p:cNvPr id="38" name="Text Box 49">
            <a:extLst>
              <a:ext uri="{FF2B5EF4-FFF2-40B4-BE49-F238E27FC236}">
                <a16:creationId xmlns:a16="http://schemas.microsoft.com/office/drawing/2014/main" id="{9A774EF9-7704-E709-6047-19B270799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736" y="1053749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 nhau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C6342FE-10FC-4995-80AA-877CD08E1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044" y="2018506"/>
            <a:ext cx="1436462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u="sng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altLang="en-US" b="1" kern="0" dirty="0">
              <a:ln w="0"/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1EC78C-A6E4-1381-9F73-703C24B00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180" y="2480171"/>
            <a:ext cx="9878560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mỗi giờ, cả ô tô và xe máy đi được quãng đường là: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59F4448-675F-F628-310D-41FFD7E1E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149" y="3004819"/>
            <a:ext cx="2954357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  +   36 = 90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2942B21-E4C6-EE8E-5252-13B1631D2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169" y="3005172"/>
            <a:ext cx="1227893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(km)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FBD5A03-31CD-138F-6B20-C0AA226C1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816" y="3523234"/>
            <a:ext cx="6458648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đi để ô tô gặp xe máy là: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CA2A789-7214-701A-8420-62E6E42A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161" y="4022653"/>
            <a:ext cx="3289642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 : 90 = 2 (giờ)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1EE628A-8115-41B9-5A3C-0E607CDAE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044" y="4672097"/>
            <a:ext cx="3289642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2 giờ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BD343DE-A7F0-99C4-A1DF-BE976F4E6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222" y="2501080"/>
            <a:ext cx="5070105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vận tốc của hai xe là: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2BD2E9E-CEBB-49E6-59FD-9DB77A33C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3535" y="3000213"/>
            <a:ext cx="1650537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(km/giờ)</a:t>
            </a:r>
          </a:p>
        </p:txBody>
      </p: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FC0F8515-4E62-DBD5-00EA-EBDF614DC1CB}"/>
              </a:ext>
            </a:extLst>
          </p:cNvPr>
          <p:cNvCxnSpPr/>
          <p:nvPr/>
        </p:nvCxnSpPr>
        <p:spPr>
          <a:xfrm>
            <a:off x="3913094" y="3515881"/>
            <a:ext cx="0" cy="393587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7DF5A723-9397-ED0A-DE6E-3261C005C21D}"/>
              </a:ext>
            </a:extLst>
          </p:cNvPr>
          <p:cNvCxnSpPr/>
          <p:nvPr/>
        </p:nvCxnSpPr>
        <p:spPr>
          <a:xfrm>
            <a:off x="5166044" y="3515880"/>
            <a:ext cx="0" cy="393587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 Box 49">
            <a:extLst>
              <a:ext uri="{FF2B5EF4-FFF2-40B4-BE49-F238E27FC236}">
                <a16:creationId xmlns:a16="http://schemas.microsoft.com/office/drawing/2014/main" id="{C36FCFDB-0D20-9936-6140-BCF32DDE1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3519" y="3810686"/>
            <a:ext cx="17129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tốc của ô tô 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(v</a:t>
            </a:r>
            <a:r>
              <a:rPr kumimoji="0" lang="en-US" altLang="vi-VN" sz="2400" b="0" i="0" u="none" strike="noStrike" kern="1200" cap="none" spc="0" normalizeH="0" baseline="-2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26" name="Text Box 49">
            <a:extLst>
              <a:ext uri="{FF2B5EF4-FFF2-40B4-BE49-F238E27FC236}">
                <a16:creationId xmlns:a16="http://schemas.microsoft.com/office/drawing/2014/main" id="{A075B026-B92F-AC74-29CA-5F4183135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93" y="3868062"/>
            <a:ext cx="17129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tốc của xe máy 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(v</a:t>
            </a:r>
            <a:r>
              <a:rPr kumimoji="0" lang="en-US" altLang="vi-VN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68327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6" grpId="1"/>
      <p:bldP spid="7" grpId="0"/>
      <p:bldP spid="8" grpId="0"/>
      <p:bldP spid="9" grpId="0"/>
      <p:bldP spid="10" grpId="0"/>
      <p:bldP spid="11" grpId="0"/>
      <p:bldP spid="21" grpId="0"/>
      <p:bldP spid="21" grpId="1"/>
      <p:bldP spid="26" grpId="0"/>
      <p:bldP spid="2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6">
            <a:extLst>
              <a:ext uri="{FF2B5EF4-FFF2-40B4-BE49-F238E27FC236}">
                <a16:creationId xmlns:a16="http://schemas.microsoft.com/office/drawing/2014/main" id="{DD84F85F-6CF7-2340-B367-866C84C8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581401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9E80C7C-FE7B-20A1-BAEE-F5CD6207E19E}"/>
              </a:ext>
            </a:extLst>
          </p:cNvPr>
          <p:cNvSpPr txBox="1"/>
          <p:nvPr/>
        </p:nvSpPr>
        <p:spPr>
          <a:xfrm>
            <a:off x="114315" y="294010"/>
            <a:ext cx="11963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thời gian gặp nhau của hai chuyển động ngược chiều cùng lúc ta làm mấy bước?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91F3CB61-C599-6FD4-D9D8-E4FBC582D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547232"/>
            <a:ext cx="112014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 tính thời gian gặp nhau của  hai chuyển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động ngược chiều cùng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lúc</a:t>
            </a: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ta làm như sau:</a:t>
            </a: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vi-VN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Bước 1</a:t>
            </a: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Tìm tổng vận tốc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 = v</a:t>
            </a:r>
            <a:r>
              <a:rPr kumimoji="0" lang="en-US" altLang="vi-VN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altLang="vi-VN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v</a:t>
            </a:r>
            <a:r>
              <a:rPr kumimoji="0" lang="en-US" altLang="vi-VN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kumimoji="0" lang="en-US" altLang="vi-VN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Bước 2</a:t>
            </a: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Tìm thời gian gặp</a:t>
            </a:r>
            <a:r>
              <a:rPr lang="en-US" altLang="vi-VN" b="1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 nhau</a:t>
            </a:r>
            <a:endParaRPr kumimoji="0" lang="en-US" altLang="vi-V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en-US" altLang="vi-VN" b="1" i="1" u="none" strike="noStrike" kern="1200" cap="none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</a:t>
            </a:r>
            <a:r>
              <a:rPr kumimoji="0" lang="en-US" altLang="vi-VN" b="1" i="1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nhau </a:t>
            </a:r>
            <a:r>
              <a:rPr kumimoji="0" lang="en-US" altLang="vi-VN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s : v</a:t>
            </a:r>
            <a:endParaRPr kumimoji="0" lang="en-US" altLang="vi-VN" b="1" i="1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968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5" name="Rectangle 3">
            <a:extLst>
              <a:ext uri="{FF2B5EF4-FFF2-40B4-BE49-F238E27FC236}">
                <a16:creationId xmlns:a16="http://schemas.microsoft.com/office/drawing/2014/main" id="{DC0B39E2-3E59-D291-37CA-865BE842C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1" y="22987"/>
            <a:ext cx="11174505" cy="116335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u="sng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en-US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dirty="0">
                <a:ln w="0"/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 AB dài 276km. Hai ô tô khởi hành cùng một lúc, một xe đi từ A đến B với vận tốc 42 km/giờ, một xe đi từ B đến A với vận tốc 50 km/giờ. Hỏi kể từ lúc bắt đầu đi, sau mấy giờ hai ô tô gặp nhau?</a:t>
            </a:r>
          </a:p>
        </p:txBody>
      </p:sp>
      <p:sp>
        <p:nvSpPr>
          <p:cNvPr id="69636" name="Text Box 6">
            <a:extLst>
              <a:ext uri="{FF2B5EF4-FFF2-40B4-BE49-F238E27FC236}">
                <a16:creationId xmlns:a16="http://schemas.microsoft.com/office/drawing/2014/main" id="{DD84F85F-6CF7-2340-B367-866C84C8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196005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accent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4D4D4D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138C8F96-1461-CBB8-E23E-85E7423F7BA6}"/>
              </a:ext>
            </a:extLst>
          </p:cNvPr>
          <p:cNvGrpSpPr/>
          <p:nvPr/>
        </p:nvGrpSpPr>
        <p:grpSpPr>
          <a:xfrm>
            <a:off x="2312505" y="2101958"/>
            <a:ext cx="7566990" cy="238539"/>
            <a:chOff x="2252870" y="4452730"/>
            <a:chExt cx="7566990" cy="238539"/>
          </a:xfrm>
        </p:grpSpPr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424AC2BD-A78D-C9F7-B92A-1C653EF107C5}"/>
                </a:ext>
              </a:extLst>
            </p:cNvPr>
            <p:cNvCxnSpPr/>
            <p:nvPr/>
          </p:nvCxnSpPr>
          <p:spPr>
            <a:xfrm>
              <a:off x="2352261" y="4572000"/>
              <a:ext cx="7321826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87A7818F-68F6-7607-0D70-BD330D3D5080}"/>
                </a:ext>
              </a:extLst>
            </p:cNvPr>
            <p:cNvSpPr/>
            <p:nvPr/>
          </p:nvSpPr>
          <p:spPr>
            <a:xfrm>
              <a:off x="2252870" y="4452730"/>
              <a:ext cx="198782" cy="2385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F53414BC-219F-D67B-B26F-B719EAAE6439}"/>
                </a:ext>
              </a:extLst>
            </p:cNvPr>
            <p:cNvSpPr/>
            <p:nvPr/>
          </p:nvSpPr>
          <p:spPr>
            <a:xfrm>
              <a:off x="9621078" y="4452730"/>
              <a:ext cx="198782" cy="2385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98F38E9-2305-DE4E-1F70-6B2F8D2D8B27}"/>
              </a:ext>
            </a:extLst>
          </p:cNvPr>
          <p:cNvSpPr txBox="1"/>
          <p:nvPr/>
        </p:nvSpPr>
        <p:spPr>
          <a:xfrm>
            <a:off x="1944758" y="2048109"/>
            <a:ext cx="6427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CF7D96B-C510-8BD9-74BE-90F23E68821D}"/>
              </a:ext>
            </a:extLst>
          </p:cNvPr>
          <p:cNvSpPr txBox="1"/>
          <p:nvPr/>
        </p:nvSpPr>
        <p:spPr>
          <a:xfrm>
            <a:off x="9780104" y="2038374"/>
            <a:ext cx="6427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ACE9F1A5-80E1-5488-A7E3-E11EA537E00B}"/>
              </a:ext>
            </a:extLst>
          </p:cNvPr>
          <p:cNvCxnSpPr/>
          <p:nvPr/>
        </p:nvCxnSpPr>
        <p:spPr>
          <a:xfrm>
            <a:off x="6718853" y="2070166"/>
            <a:ext cx="0" cy="3021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52">
            <a:extLst>
              <a:ext uri="{FF2B5EF4-FFF2-40B4-BE49-F238E27FC236}">
                <a16:creationId xmlns:a16="http://schemas.microsoft.com/office/drawing/2014/main" id="{8235F39C-CE3D-88F5-BF98-5B5A24928F96}"/>
              </a:ext>
            </a:extLst>
          </p:cNvPr>
          <p:cNvGrpSpPr>
            <a:grpSpLocks/>
          </p:cNvGrpSpPr>
          <p:nvPr/>
        </p:nvGrpSpPr>
        <p:grpSpPr bwMode="auto">
          <a:xfrm>
            <a:off x="328130" y="1265658"/>
            <a:ext cx="2101850" cy="815975"/>
            <a:chOff x="932" y="3085"/>
            <a:chExt cx="1324" cy="514"/>
          </a:xfrm>
        </p:grpSpPr>
        <p:pic>
          <p:nvPicPr>
            <p:cNvPr id="24" name="Picture 22" descr="CAR025">
              <a:extLst>
                <a:ext uri="{FF2B5EF4-FFF2-40B4-BE49-F238E27FC236}">
                  <a16:creationId xmlns:a16="http://schemas.microsoft.com/office/drawing/2014/main" id="{5098B1A2-E05C-2B9E-D222-52C56CD28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3264"/>
              <a:ext cx="672" cy="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49">
              <a:extLst>
                <a:ext uri="{FF2B5EF4-FFF2-40B4-BE49-F238E27FC236}">
                  <a16:creationId xmlns:a16="http://schemas.microsoft.com/office/drawing/2014/main" id="{CBAB452C-97D1-8C70-6485-64A85A604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2" y="3085"/>
              <a:ext cx="107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42km/giờ</a:t>
              </a:r>
            </a:p>
          </p:txBody>
        </p:sp>
      </p:grpSp>
      <p:sp>
        <p:nvSpPr>
          <p:cNvPr id="35" name="Ngoặc móc Phải 34">
            <a:extLst>
              <a:ext uri="{FF2B5EF4-FFF2-40B4-BE49-F238E27FC236}">
                <a16:creationId xmlns:a16="http://schemas.microsoft.com/office/drawing/2014/main" id="{201BBF3B-7648-1549-160C-6AF30845303E}"/>
              </a:ext>
            </a:extLst>
          </p:cNvPr>
          <p:cNvSpPr/>
          <p:nvPr/>
        </p:nvSpPr>
        <p:spPr>
          <a:xfrm rot="16200000" flipH="1" flipV="1">
            <a:off x="5887212" y="-1123960"/>
            <a:ext cx="435657" cy="7350124"/>
          </a:xfrm>
          <a:prstGeom prst="rightBrace">
            <a:avLst/>
          </a:prstGeom>
          <a:ln w="38100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36" name="Text Box 49">
            <a:extLst>
              <a:ext uri="{FF2B5EF4-FFF2-40B4-BE49-F238E27FC236}">
                <a16:creationId xmlns:a16="http://schemas.microsoft.com/office/drawing/2014/main" id="{C529CCFD-ACE7-F9FF-0F39-EA8CD7AF2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044" y="2673157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276km</a:t>
            </a:r>
          </a:p>
        </p:txBody>
      </p:sp>
      <p:sp>
        <p:nvSpPr>
          <p:cNvPr id="37" name="Text Box 49">
            <a:extLst>
              <a:ext uri="{FF2B5EF4-FFF2-40B4-BE49-F238E27FC236}">
                <a16:creationId xmlns:a16="http://schemas.microsoft.com/office/drawing/2014/main" id="{E348E9FD-2D3C-D5E9-9DE7-D6B0A61B4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304" y="1310308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 = ?giờ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C6342FE-10FC-4995-80AA-877CD08E1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044" y="3148054"/>
            <a:ext cx="1436462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u="sng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altLang="en-US" b="1" kern="0" dirty="0">
              <a:ln w="0"/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1EC78C-A6E4-1381-9F73-703C24B00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958" y="3609550"/>
            <a:ext cx="4593556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vận tốc hai xe là: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59F4448-675F-F628-310D-41FFD7E1E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944" y="4102883"/>
            <a:ext cx="3871818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+ 50 = 92 (km/giờ)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FBD5A03-31CD-138F-6B20-C0AA226C1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456" y="4612266"/>
            <a:ext cx="9878560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đi để hai ô tô gặp nhau là: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CA2A789-7214-701A-8420-62E6E42A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032" y="5107536"/>
            <a:ext cx="3289642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 : 92 = 3 (giờ)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1EE628A-8115-41B9-5A3C-0E607CDAE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939" y="5684324"/>
            <a:ext cx="3289642" cy="54652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kern="0" dirty="0">
                <a:ln w="0"/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3 giờ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7BD73943-8957-B9B3-0BF8-DF89CA10CE19}"/>
              </a:ext>
            </a:extLst>
          </p:cNvPr>
          <p:cNvGrpSpPr/>
          <p:nvPr/>
        </p:nvGrpSpPr>
        <p:grpSpPr>
          <a:xfrm>
            <a:off x="9636124" y="913334"/>
            <a:ext cx="2748720" cy="1714500"/>
            <a:chOff x="9596228" y="963560"/>
            <a:chExt cx="2748720" cy="1714500"/>
          </a:xfrm>
        </p:grpSpPr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4E6EEA90-018B-648B-F4F8-8D5F187BEDCC}"/>
                </a:ext>
              </a:extLst>
            </p:cNvPr>
            <p:cNvSpPr txBox="1"/>
            <p:nvPr/>
          </p:nvSpPr>
          <p:spPr>
            <a:xfrm flipH="1">
              <a:off x="10710516" y="1310307"/>
              <a:ext cx="1634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 km/giờ</a:t>
              </a:r>
            </a:p>
          </p:txBody>
        </p: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23C5A066-B6A6-1B36-E012-DC0895F03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6228" y="963560"/>
              <a:ext cx="1714500" cy="1714500"/>
            </a:xfrm>
            <a:prstGeom prst="rect">
              <a:avLst/>
            </a:prstGeom>
          </p:spPr>
        </p:pic>
      </p:grpSp>
      <p:sp>
        <p:nvSpPr>
          <p:cNvPr id="12" name="Text Box 49">
            <a:extLst>
              <a:ext uri="{FF2B5EF4-FFF2-40B4-BE49-F238E27FC236}">
                <a16:creationId xmlns:a16="http://schemas.microsoft.com/office/drawing/2014/main" id="{21FD60BA-1A97-FDE0-B22B-174141B05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2132" y="2236173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Gặp nhau</a:t>
            </a:r>
          </a:p>
        </p:txBody>
      </p:sp>
    </p:spTree>
    <p:extLst>
      <p:ext uri="{BB962C8B-B14F-4D97-AF65-F5344CB8AC3E}">
        <p14:creationId xmlns:p14="http://schemas.microsoft.com/office/powerpoint/2010/main" val="3259955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5" grpId="0" build="p"/>
      <p:bldP spid="19" grpId="0"/>
      <p:bldP spid="20" grpId="0"/>
      <p:bldP spid="35" grpId="0" animBg="1"/>
      <p:bldP spid="36" grpId="0"/>
      <p:bldP spid="37" grpId="0"/>
      <p:bldP spid="3" grpId="0" build="p"/>
      <p:bldP spid="4" grpId="0" build="p"/>
      <p:bldP spid="4" grpId="1"/>
      <p:bldP spid="5" grpId="0" build="p"/>
      <p:bldP spid="5" grpId="1"/>
      <p:bldP spid="7" grpId="0" build="p"/>
      <p:bldP spid="7" grpId="1"/>
      <p:bldP spid="8" grpId="0" build="p"/>
      <p:bldP spid="8" grpId="1"/>
      <p:bldP spid="9" grpId="0" build="p"/>
      <p:bldP spid="9" grpId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db2004c042l">
  <a:themeElements>
    <a:clrScheme name="cdb2004c042l 3">
      <a:dk1>
        <a:srgbClr val="4D4D4D"/>
      </a:dk1>
      <a:lt1>
        <a:srgbClr val="FFFFFF"/>
      </a:lt1>
      <a:dk2>
        <a:srgbClr val="FFFFFF"/>
      </a:dk2>
      <a:lt2>
        <a:srgbClr val="B2B2B2"/>
      </a:lt2>
      <a:accent1>
        <a:srgbClr val="058089"/>
      </a:accent1>
      <a:accent2>
        <a:srgbClr val="99CC00"/>
      </a:accent2>
      <a:accent3>
        <a:srgbClr val="FFFFFF"/>
      </a:accent3>
      <a:accent4>
        <a:srgbClr val="404040"/>
      </a:accent4>
      <a:accent5>
        <a:srgbClr val="AAC0C4"/>
      </a:accent5>
      <a:accent6>
        <a:srgbClr val="8AB900"/>
      </a:accent6>
      <a:hlink>
        <a:srgbClr val="2CA9D0"/>
      </a:hlink>
      <a:folHlink>
        <a:srgbClr val="4841D9"/>
      </a:folHlink>
    </a:clrScheme>
    <a:fontScheme name="cdb2004c042l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c042l 1">
        <a:dk1>
          <a:srgbClr val="333333"/>
        </a:dk1>
        <a:lt1>
          <a:srgbClr val="FFFFFF"/>
        </a:lt1>
        <a:dk2>
          <a:srgbClr val="FFFFFF"/>
        </a:dk2>
        <a:lt2>
          <a:srgbClr val="B2B2B2"/>
        </a:lt2>
        <a:accent1>
          <a:srgbClr val="202AAE"/>
        </a:accent1>
        <a:accent2>
          <a:srgbClr val="CC5D36"/>
        </a:accent2>
        <a:accent3>
          <a:srgbClr val="FFFFFF"/>
        </a:accent3>
        <a:accent4>
          <a:srgbClr val="2A2A2A"/>
        </a:accent4>
        <a:accent5>
          <a:srgbClr val="ABACD3"/>
        </a:accent5>
        <a:accent6>
          <a:srgbClr val="B95330"/>
        </a:accent6>
        <a:hlink>
          <a:srgbClr val="1F7CD1"/>
        </a:hlink>
        <a:folHlink>
          <a:srgbClr val="6544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c042l 2">
        <a:dk1>
          <a:srgbClr val="333333"/>
        </a:dk1>
        <a:lt1>
          <a:srgbClr val="FFFFFF"/>
        </a:lt1>
        <a:dk2>
          <a:srgbClr val="FFFFFF"/>
        </a:dk2>
        <a:lt2>
          <a:srgbClr val="B2B2B2"/>
        </a:lt2>
        <a:accent1>
          <a:srgbClr val="2C8EC4"/>
        </a:accent1>
        <a:accent2>
          <a:srgbClr val="CFBE6B"/>
        </a:accent2>
        <a:accent3>
          <a:srgbClr val="FFFFFF"/>
        </a:accent3>
        <a:accent4>
          <a:srgbClr val="2A2A2A"/>
        </a:accent4>
        <a:accent5>
          <a:srgbClr val="ACC6DE"/>
        </a:accent5>
        <a:accent6>
          <a:srgbClr val="BBAC60"/>
        </a:accent6>
        <a:hlink>
          <a:srgbClr val="7047D7"/>
        </a:hlink>
        <a:folHlink>
          <a:srgbClr val="185A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c042l 3">
        <a:dk1>
          <a:srgbClr val="4D4D4D"/>
        </a:dk1>
        <a:lt1>
          <a:srgbClr val="FFFFFF"/>
        </a:lt1>
        <a:dk2>
          <a:srgbClr val="FFFFFF"/>
        </a:dk2>
        <a:lt2>
          <a:srgbClr val="B2B2B2"/>
        </a:lt2>
        <a:accent1>
          <a:srgbClr val="058089"/>
        </a:accent1>
        <a:accent2>
          <a:srgbClr val="99CC00"/>
        </a:accent2>
        <a:accent3>
          <a:srgbClr val="FFFFFF"/>
        </a:accent3>
        <a:accent4>
          <a:srgbClr val="404040"/>
        </a:accent4>
        <a:accent5>
          <a:srgbClr val="AAC0C4"/>
        </a:accent5>
        <a:accent6>
          <a:srgbClr val="8AB900"/>
        </a:accent6>
        <a:hlink>
          <a:srgbClr val="2CA9D0"/>
        </a:hlink>
        <a:folHlink>
          <a:srgbClr val="4841D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973</Words>
  <Application>Microsoft Office PowerPoint</Application>
  <PresentationFormat>Widescreen</PresentationFormat>
  <Paragraphs>145</Paragraphs>
  <Slides>12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等线 Light</vt:lpstr>
      <vt:lpstr>Arial</vt:lpstr>
      <vt:lpstr>Cambria Math</vt:lpstr>
      <vt:lpstr>Times New Roman</vt:lpstr>
      <vt:lpstr>UTM Showcard</vt:lpstr>
      <vt:lpstr>Verdana</vt:lpstr>
      <vt:lpstr>Wingdings</vt:lpstr>
      <vt:lpstr>思源黑体 CN Bold</vt:lpstr>
      <vt:lpstr>cdb2004c042l</vt:lpstr>
      <vt:lpstr>Office 主题​​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hue Nguyen</dc:creator>
  <cp:lastModifiedBy>Administrator</cp:lastModifiedBy>
  <cp:revision>3</cp:revision>
  <dcterms:created xsi:type="dcterms:W3CDTF">2023-03-28T05:43:24Z</dcterms:created>
  <dcterms:modified xsi:type="dcterms:W3CDTF">2023-07-23T03:26:49Z</dcterms:modified>
</cp:coreProperties>
</file>