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82" r:id="rId2"/>
    <p:sldId id="287" r:id="rId3"/>
    <p:sldId id="291" r:id="rId4"/>
    <p:sldId id="294" r:id="rId5"/>
    <p:sldId id="290" r:id="rId6"/>
    <p:sldId id="299" r:id="rId7"/>
    <p:sldId id="298" r:id="rId8"/>
    <p:sldId id="292" r:id="rId9"/>
    <p:sldId id="296" r:id="rId10"/>
    <p:sldId id="273" r:id="rId11"/>
  </p:sldIdLst>
  <p:sldSz cx="12192000" cy="6858000"/>
  <p:notesSz cx="6858000" cy="9144000"/>
  <p:embeddedFontLst>
    <p:embeddedFont>
      <p:font typeface="等线" panose="020B0604020202020204" charset="-122"/>
      <p:regular r:id="rId13"/>
      <p:bold r:id="rId14"/>
    </p:embeddedFont>
    <p:embeddedFont>
      <p:font typeface="等线 Light" panose="020B0604020202020204" charset="-122"/>
      <p:regular r:id="rId15"/>
    </p:embeddedFont>
    <p:embeddedFont>
      <p:font typeface="UTM Khuccamta" panose="020B0604020202020204"/>
      <p:regular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76BB"/>
    <a:srgbClr val="E98124"/>
    <a:srgbClr val="FF8369"/>
    <a:srgbClr val="9EAF74"/>
    <a:srgbClr val="70B6F0"/>
    <a:srgbClr val="F5CF65"/>
    <a:srgbClr val="FDF61F"/>
    <a:srgbClr val="A3C781"/>
    <a:srgbClr val="D96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32" y="72"/>
      </p:cViewPr>
      <p:guideLst>
        <p:guide orient="horz" pos="2159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6CC39-DD45-4F34-8674-1D51B3268DED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E023A-296E-43EF-ADD3-98ADBC1D00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7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643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718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37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76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43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354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82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135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337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E023A-296E-43EF-ADD3-98ADBC1D006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7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F594-898E-4F34-B56D-80245823A5F0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Diagram, logo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967" y="0"/>
            <a:ext cx="1238118" cy="11299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/>
          <p:cNvGrpSpPr/>
          <p:nvPr/>
        </p:nvGrpSpPr>
        <p:grpSpPr>
          <a:xfrm>
            <a:off x="1538315" y="299311"/>
            <a:ext cx="9115367" cy="1490110"/>
            <a:chOff x="1215343" y="2514600"/>
            <a:chExt cx="4572000" cy="792866"/>
          </a:xfrm>
        </p:grpSpPr>
        <p:sp>
          <p:nvSpPr>
            <p:cNvPr id="12" name="任意多边形 2"/>
            <p:cNvSpPr/>
            <p:nvPr/>
          </p:nvSpPr>
          <p:spPr>
            <a:xfrm rot="10800000">
              <a:off x="1215343" y="2514600"/>
              <a:ext cx="4572000" cy="792866"/>
            </a:xfrm>
            <a:custGeom>
              <a:avLst/>
              <a:gdLst>
                <a:gd name="connsiteX0" fmla="*/ 4572000 w 4572000"/>
                <a:gd name="connsiteY0" fmla="*/ 792866 h 792866"/>
                <a:gd name="connsiteX1" fmla="*/ 2523281 w 4572000"/>
                <a:gd name="connsiteY1" fmla="*/ 792866 h 792866"/>
                <a:gd name="connsiteX2" fmla="*/ 2048719 w 4572000"/>
                <a:gd name="connsiteY2" fmla="*/ 792866 h 792866"/>
                <a:gd name="connsiteX3" fmla="*/ 0 w 4572000"/>
                <a:gd name="connsiteY3" fmla="*/ 792866 h 792866"/>
                <a:gd name="connsiteX4" fmla="*/ 396433 w 4572000"/>
                <a:gd name="connsiteY4" fmla="*/ 396433 h 792866"/>
                <a:gd name="connsiteX5" fmla="*/ 0 w 4572000"/>
                <a:gd name="connsiteY5" fmla="*/ 0 h 792866"/>
                <a:gd name="connsiteX6" fmla="*/ 2048719 w 4572000"/>
                <a:gd name="connsiteY6" fmla="*/ 0 h 792866"/>
                <a:gd name="connsiteX7" fmla="*/ 2523281 w 4572000"/>
                <a:gd name="connsiteY7" fmla="*/ 0 h 792866"/>
                <a:gd name="connsiteX8" fmla="*/ 4572000 w 4572000"/>
                <a:gd name="connsiteY8" fmla="*/ 0 h 792866"/>
                <a:gd name="connsiteX9" fmla="*/ 4175567 w 4572000"/>
                <a:gd name="connsiteY9" fmla="*/ 396433 h 79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2000" h="792866">
                  <a:moveTo>
                    <a:pt x="4572000" y="792866"/>
                  </a:moveTo>
                  <a:lnTo>
                    <a:pt x="2523281" y="792866"/>
                  </a:lnTo>
                  <a:lnTo>
                    <a:pt x="2048719" y="792866"/>
                  </a:lnTo>
                  <a:lnTo>
                    <a:pt x="0" y="792866"/>
                  </a:lnTo>
                  <a:lnTo>
                    <a:pt x="396433" y="396433"/>
                  </a:lnTo>
                  <a:lnTo>
                    <a:pt x="0" y="0"/>
                  </a:lnTo>
                  <a:lnTo>
                    <a:pt x="2048719" y="0"/>
                  </a:lnTo>
                  <a:lnTo>
                    <a:pt x="2523281" y="0"/>
                  </a:lnTo>
                  <a:lnTo>
                    <a:pt x="4572000" y="0"/>
                  </a:lnTo>
                  <a:lnTo>
                    <a:pt x="4175567" y="396433"/>
                  </a:lnTo>
                  <a:close/>
                </a:path>
              </a:pathLst>
            </a:custGeom>
            <a:solidFill>
              <a:srgbClr val="5AA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3"/>
            <p:cNvSpPr txBox="1"/>
            <p:nvPr/>
          </p:nvSpPr>
          <p:spPr>
            <a:xfrm>
              <a:off x="1741653" y="2541745"/>
              <a:ext cx="3572087" cy="27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800" spc="500" dirty="0">
                <a:solidFill>
                  <a:schemeClr val="bg1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5537200"/>
            <a:ext cx="12192000" cy="1320801"/>
            <a:chOff x="0" y="4755604"/>
            <a:chExt cx="12192000" cy="2102397"/>
          </a:xfrm>
        </p:grpSpPr>
        <p:sp>
          <p:nvSpPr>
            <p:cNvPr id="6" name="任意多边形 5"/>
            <p:cNvSpPr/>
            <p:nvPr/>
          </p:nvSpPr>
          <p:spPr>
            <a:xfrm>
              <a:off x="0" y="4755604"/>
              <a:ext cx="9002980" cy="2102397"/>
            </a:xfrm>
            <a:custGeom>
              <a:avLst/>
              <a:gdLst>
                <a:gd name="connsiteX0" fmla="*/ 1060241 w 9002980"/>
                <a:gd name="connsiteY0" fmla="*/ 886 h 2102397"/>
                <a:gd name="connsiteX1" fmla="*/ 8684938 w 9002980"/>
                <a:gd name="connsiteY1" fmla="*/ 1940374 h 2102397"/>
                <a:gd name="connsiteX2" fmla="*/ 9002980 w 9002980"/>
                <a:gd name="connsiteY2" fmla="*/ 2102397 h 2102397"/>
                <a:gd name="connsiteX3" fmla="*/ 0 w 9002980"/>
                <a:gd name="connsiteY3" fmla="*/ 2102397 h 2102397"/>
                <a:gd name="connsiteX4" fmla="*/ 0 w 9002980"/>
                <a:gd name="connsiteY4" fmla="*/ 32064 h 2102397"/>
                <a:gd name="connsiteX5" fmla="*/ 193750 w 9002980"/>
                <a:gd name="connsiteY5" fmla="*/ 18566 h 2102397"/>
                <a:gd name="connsiteX6" fmla="*/ 1060241 w 9002980"/>
                <a:gd name="connsiteY6" fmla="*/ 886 h 210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02980" h="2102397">
                  <a:moveTo>
                    <a:pt x="1060241" y="886"/>
                  </a:moveTo>
                  <a:cubicBezTo>
                    <a:pt x="4073031" y="34875"/>
                    <a:pt x="6853769" y="1041211"/>
                    <a:pt x="8684938" y="1940374"/>
                  </a:cubicBezTo>
                  <a:lnTo>
                    <a:pt x="9002980" y="2102397"/>
                  </a:lnTo>
                  <a:lnTo>
                    <a:pt x="0" y="2102397"/>
                  </a:lnTo>
                  <a:lnTo>
                    <a:pt x="0" y="32064"/>
                  </a:lnTo>
                  <a:lnTo>
                    <a:pt x="193750" y="18566"/>
                  </a:lnTo>
                  <a:cubicBezTo>
                    <a:pt x="484272" y="3232"/>
                    <a:pt x="773309" y="-2351"/>
                    <a:pt x="1060241" y="886"/>
                  </a:cubicBezTo>
                  <a:close/>
                </a:path>
              </a:pathLst>
            </a:custGeom>
            <a:solidFill>
              <a:srgbClr val="A3C78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flipH="1">
              <a:off x="5937332" y="5220183"/>
              <a:ext cx="6254668" cy="1637818"/>
            </a:xfrm>
            <a:custGeom>
              <a:avLst/>
              <a:gdLst>
                <a:gd name="connsiteX0" fmla="*/ 340839 w 6254668"/>
                <a:gd name="connsiteY0" fmla="*/ 0 h 1496241"/>
                <a:gd name="connsiteX1" fmla="*/ 0 w 6254668"/>
                <a:gd name="connsiteY1" fmla="*/ 6077 h 1496241"/>
                <a:gd name="connsiteX2" fmla="*/ 0 w 6254668"/>
                <a:gd name="connsiteY2" fmla="*/ 1496241 h 1496241"/>
                <a:gd name="connsiteX3" fmla="*/ 6254668 w 6254668"/>
                <a:gd name="connsiteY3" fmla="*/ 1496241 h 1496241"/>
                <a:gd name="connsiteX4" fmla="*/ 6083117 w 6254668"/>
                <a:gd name="connsiteY4" fmla="*/ 1397546 h 1496241"/>
                <a:gd name="connsiteX5" fmla="*/ 340839 w 6254668"/>
                <a:gd name="connsiteY5" fmla="*/ 0 h 14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4668" h="1496241">
                  <a:moveTo>
                    <a:pt x="340839" y="0"/>
                  </a:moveTo>
                  <a:lnTo>
                    <a:pt x="0" y="6077"/>
                  </a:lnTo>
                  <a:lnTo>
                    <a:pt x="0" y="1496241"/>
                  </a:lnTo>
                  <a:lnTo>
                    <a:pt x="6254668" y="1496241"/>
                  </a:lnTo>
                  <a:lnTo>
                    <a:pt x="6083117" y="1397546"/>
                  </a:lnTo>
                  <a:cubicBezTo>
                    <a:pt x="4905108" y="764495"/>
                    <a:pt x="2520923" y="18998"/>
                    <a:pt x="340839" y="0"/>
                  </a:cubicBezTo>
                  <a:close/>
                </a:path>
              </a:pathLst>
            </a:custGeom>
            <a:solidFill>
              <a:srgbClr val="A3C7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04452" y="299310"/>
            <a:ext cx="1018309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fr-FR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2043147" y="3612413"/>
            <a:ext cx="627619" cy="72864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157368" y="2614665"/>
            <a:ext cx="8316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altLang="en-US" sz="2800" b="1" dirty="0">
                <a:solidFill>
                  <a:srgbClr val="CC00CC"/>
                </a:solidFill>
              </a:rPr>
              <a:t>A.</a:t>
            </a:r>
            <a:r>
              <a:rPr lang="fr-FR" altLang="en-US" sz="2800" b="1" dirty="0"/>
              <a:t> 3 </a:t>
            </a:r>
            <a:r>
              <a:rPr lang="fr-FR" altLang="en-US" sz="2800" b="1" dirty="0" err="1"/>
              <a:t>phần</a:t>
            </a:r>
            <a:r>
              <a:rPr lang="fr-FR" altLang="en-US" sz="2800" b="1" dirty="0"/>
              <a:t>: </a:t>
            </a:r>
            <a:r>
              <a:rPr lang="fr-FR" altLang="en-US" sz="2800" b="1" dirty="0" err="1"/>
              <a:t>mở</a:t>
            </a:r>
            <a:r>
              <a:rPr lang="fr-FR" altLang="en-US" sz="2800" b="1" dirty="0"/>
              <a:t> </a:t>
            </a:r>
            <a:r>
              <a:rPr lang="fr-FR" altLang="en-US" sz="2800" b="1" dirty="0" err="1"/>
              <a:t>đoạn</a:t>
            </a:r>
            <a:r>
              <a:rPr lang="fr-FR" altLang="en-US" sz="2800" b="1" dirty="0"/>
              <a:t> , </a:t>
            </a:r>
            <a:r>
              <a:rPr lang="fr-FR" altLang="en-US" sz="2800" b="1" err="1"/>
              <a:t>thân</a:t>
            </a:r>
            <a:r>
              <a:rPr lang="fr-FR" altLang="en-US" sz="2800" b="1"/>
              <a:t> đoạn,kết </a:t>
            </a:r>
            <a:r>
              <a:rPr lang="fr-FR" altLang="en-US" sz="2800" b="1" dirty="0" err="1"/>
              <a:t>đoạn</a:t>
            </a:r>
            <a:r>
              <a:rPr lang="fr-FR" altLang="en-US" sz="2800" b="1" dirty="0"/>
              <a:t>.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122904" y="3706067"/>
            <a:ext cx="8316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2800" b="1">
                <a:solidFill>
                  <a:srgbClr val="CC00CC"/>
                </a:solidFill>
              </a:rPr>
              <a:t>B</a:t>
            </a:r>
            <a:r>
              <a:rPr lang="fr-FR" altLang="en-US" sz="2800" b="1"/>
              <a:t>. 3 phần: m</a:t>
            </a:r>
            <a:r>
              <a:rPr lang="en-US" altLang="en-US" sz="2800" b="1"/>
              <a:t>ở bài</a:t>
            </a:r>
            <a:r>
              <a:rPr lang="fr-FR" altLang="en-US" sz="2800" b="1"/>
              <a:t>, thân bài, kết bài.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538315" y="4703815"/>
            <a:ext cx="85500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2800" b="1">
                <a:solidFill>
                  <a:srgbClr val="CC00CC"/>
                </a:solidFill>
              </a:rPr>
              <a:t>C</a:t>
            </a:r>
            <a:r>
              <a:rPr lang="fr-FR" altLang="en-US" sz="2800" b="1"/>
              <a:t>. 3 phần: gi</a:t>
            </a:r>
            <a:r>
              <a:rPr lang="en-US" altLang="en-US" sz="2800" b="1"/>
              <a:t>ới thiệu</a:t>
            </a:r>
            <a:r>
              <a:rPr lang="fr-FR" altLang="en-US" sz="2800" b="1"/>
              <a:t> bài , thân bài, kết bài.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0" y="5537200"/>
            <a:ext cx="12192000" cy="1320801"/>
            <a:chOff x="0" y="4755604"/>
            <a:chExt cx="12192000" cy="2102397"/>
          </a:xfrm>
        </p:grpSpPr>
        <p:sp>
          <p:nvSpPr>
            <p:cNvPr id="23" name="任意多边形 22"/>
            <p:cNvSpPr/>
            <p:nvPr/>
          </p:nvSpPr>
          <p:spPr>
            <a:xfrm>
              <a:off x="0" y="4755604"/>
              <a:ext cx="9002980" cy="2102397"/>
            </a:xfrm>
            <a:custGeom>
              <a:avLst/>
              <a:gdLst>
                <a:gd name="connsiteX0" fmla="*/ 1060241 w 9002980"/>
                <a:gd name="connsiteY0" fmla="*/ 886 h 2102397"/>
                <a:gd name="connsiteX1" fmla="*/ 8684938 w 9002980"/>
                <a:gd name="connsiteY1" fmla="*/ 1940374 h 2102397"/>
                <a:gd name="connsiteX2" fmla="*/ 9002980 w 9002980"/>
                <a:gd name="connsiteY2" fmla="*/ 2102397 h 2102397"/>
                <a:gd name="connsiteX3" fmla="*/ 0 w 9002980"/>
                <a:gd name="connsiteY3" fmla="*/ 2102397 h 2102397"/>
                <a:gd name="connsiteX4" fmla="*/ 0 w 9002980"/>
                <a:gd name="connsiteY4" fmla="*/ 32064 h 2102397"/>
                <a:gd name="connsiteX5" fmla="*/ 193750 w 9002980"/>
                <a:gd name="connsiteY5" fmla="*/ 18566 h 2102397"/>
                <a:gd name="connsiteX6" fmla="*/ 1060241 w 9002980"/>
                <a:gd name="connsiteY6" fmla="*/ 886 h 210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02980" h="2102397">
                  <a:moveTo>
                    <a:pt x="1060241" y="886"/>
                  </a:moveTo>
                  <a:cubicBezTo>
                    <a:pt x="4073031" y="34875"/>
                    <a:pt x="6853769" y="1041211"/>
                    <a:pt x="8684938" y="1940374"/>
                  </a:cubicBezTo>
                  <a:lnTo>
                    <a:pt x="9002980" y="2102397"/>
                  </a:lnTo>
                  <a:lnTo>
                    <a:pt x="0" y="2102397"/>
                  </a:lnTo>
                  <a:lnTo>
                    <a:pt x="0" y="32064"/>
                  </a:lnTo>
                  <a:lnTo>
                    <a:pt x="193750" y="18566"/>
                  </a:lnTo>
                  <a:cubicBezTo>
                    <a:pt x="484272" y="3232"/>
                    <a:pt x="773309" y="-2351"/>
                    <a:pt x="1060241" y="886"/>
                  </a:cubicBezTo>
                  <a:close/>
                </a:path>
              </a:pathLst>
            </a:custGeom>
            <a:solidFill>
              <a:srgbClr val="A3C78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 flipH="1">
              <a:off x="5937332" y="5220183"/>
              <a:ext cx="6254668" cy="1637818"/>
            </a:xfrm>
            <a:custGeom>
              <a:avLst/>
              <a:gdLst>
                <a:gd name="connsiteX0" fmla="*/ 340839 w 6254668"/>
                <a:gd name="connsiteY0" fmla="*/ 0 h 1496241"/>
                <a:gd name="connsiteX1" fmla="*/ 0 w 6254668"/>
                <a:gd name="connsiteY1" fmla="*/ 6077 h 1496241"/>
                <a:gd name="connsiteX2" fmla="*/ 0 w 6254668"/>
                <a:gd name="connsiteY2" fmla="*/ 1496241 h 1496241"/>
                <a:gd name="connsiteX3" fmla="*/ 6254668 w 6254668"/>
                <a:gd name="connsiteY3" fmla="*/ 1496241 h 1496241"/>
                <a:gd name="connsiteX4" fmla="*/ 6083117 w 6254668"/>
                <a:gd name="connsiteY4" fmla="*/ 1397546 h 1496241"/>
                <a:gd name="connsiteX5" fmla="*/ 340839 w 6254668"/>
                <a:gd name="connsiteY5" fmla="*/ 0 h 14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4668" h="1496241">
                  <a:moveTo>
                    <a:pt x="340839" y="0"/>
                  </a:moveTo>
                  <a:lnTo>
                    <a:pt x="0" y="6077"/>
                  </a:lnTo>
                  <a:lnTo>
                    <a:pt x="0" y="1496241"/>
                  </a:lnTo>
                  <a:lnTo>
                    <a:pt x="6254668" y="1496241"/>
                  </a:lnTo>
                  <a:lnTo>
                    <a:pt x="6083117" y="1397546"/>
                  </a:lnTo>
                  <a:cubicBezTo>
                    <a:pt x="4905108" y="764495"/>
                    <a:pt x="2520923" y="18998"/>
                    <a:pt x="340839" y="0"/>
                  </a:cubicBezTo>
                  <a:close/>
                </a:path>
              </a:pathLst>
            </a:custGeom>
            <a:solidFill>
              <a:srgbClr val="A3C7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矩形 3"/>
          <p:cNvSpPr/>
          <p:nvPr/>
        </p:nvSpPr>
        <p:spPr>
          <a:xfrm>
            <a:off x="101599" y="923618"/>
            <a:ext cx="7435215" cy="555879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116387" y="135069"/>
            <a:ext cx="4016414" cy="696518"/>
            <a:chOff x="1215343" y="2514600"/>
            <a:chExt cx="4572000" cy="792866"/>
          </a:xfrm>
        </p:grpSpPr>
        <p:sp>
          <p:nvSpPr>
            <p:cNvPr id="21" name="任意多边形 20"/>
            <p:cNvSpPr/>
            <p:nvPr/>
          </p:nvSpPr>
          <p:spPr>
            <a:xfrm rot="10800000">
              <a:off x="1215343" y="2514600"/>
              <a:ext cx="4572000" cy="792866"/>
            </a:xfrm>
            <a:custGeom>
              <a:avLst/>
              <a:gdLst>
                <a:gd name="connsiteX0" fmla="*/ 4572000 w 4572000"/>
                <a:gd name="connsiteY0" fmla="*/ 792866 h 792866"/>
                <a:gd name="connsiteX1" fmla="*/ 2523281 w 4572000"/>
                <a:gd name="connsiteY1" fmla="*/ 792866 h 792866"/>
                <a:gd name="connsiteX2" fmla="*/ 2048719 w 4572000"/>
                <a:gd name="connsiteY2" fmla="*/ 792866 h 792866"/>
                <a:gd name="connsiteX3" fmla="*/ 0 w 4572000"/>
                <a:gd name="connsiteY3" fmla="*/ 792866 h 792866"/>
                <a:gd name="connsiteX4" fmla="*/ 396433 w 4572000"/>
                <a:gd name="connsiteY4" fmla="*/ 396433 h 792866"/>
                <a:gd name="connsiteX5" fmla="*/ 0 w 4572000"/>
                <a:gd name="connsiteY5" fmla="*/ 0 h 792866"/>
                <a:gd name="connsiteX6" fmla="*/ 2048719 w 4572000"/>
                <a:gd name="connsiteY6" fmla="*/ 0 h 792866"/>
                <a:gd name="connsiteX7" fmla="*/ 2523281 w 4572000"/>
                <a:gd name="connsiteY7" fmla="*/ 0 h 792866"/>
                <a:gd name="connsiteX8" fmla="*/ 4572000 w 4572000"/>
                <a:gd name="connsiteY8" fmla="*/ 0 h 792866"/>
                <a:gd name="connsiteX9" fmla="*/ 4175567 w 4572000"/>
                <a:gd name="connsiteY9" fmla="*/ 396433 h 79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2000" h="792866">
                  <a:moveTo>
                    <a:pt x="4572000" y="792866"/>
                  </a:moveTo>
                  <a:lnTo>
                    <a:pt x="2523281" y="792866"/>
                  </a:lnTo>
                  <a:lnTo>
                    <a:pt x="2048719" y="792866"/>
                  </a:lnTo>
                  <a:lnTo>
                    <a:pt x="0" y="792866"/>
                  </a:lnTo>
                  <a:lnTo>
                    <a:pt x="396433" y="396433"/>
                  </a:lnTo>
                  <a:lnTo>
                    <a:pt x="0" y="0"/>
                  </a:lnTo>
                  <a:lnTo>
                    <a:pt x="2048719" y="0"/>
                  </a:lnTo>
                  <a:lnTo>
                    <a:pt x="2523281" y="0"/>
                  </a:lnTo>
                  <a:lnTo>
                    <a:pt x="4572000" y="0"/>
                  </a:lnTo>
                  <a:lnTo>
                    <a:pt x="4175567" y="396433"/>
                  </a:lnTo>
                  <a:close/>
                </a:path>
              </a:pathLst>
            </a:custGeom>
            <a:solidFill>
              <a:srgbClr val="5AA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741653" y="2541745"/>
              <a:ext cx="3572087" cy="735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spc="500" dirty="0" err="1">
                  <a:solidFill>
                    <a:schemeClr val="bg1"/>
                  </a:solidFill>
                  <a:latin typeface="UTM Isadora" panose="02040603050506020204" pitchFamily="18" charset="0"/>
                  <a:ea typeface="字魂27号-布丁体" panose="00000500000000000000" pitchFamily="2" charset="-122"/>
                </a:rPr>
                <a:t>Lưu</a:t>
              </a:r>
              <a:r>
                <a:rPr lang="en-US" altLang="zh-CN" sz="3600" b="1" spc="500" dirty="0">
                  <a:solidFill>
                    <a:schemeClr val="bg1"/>
                  </a:solidFill>
                  <a:latin typeface="UTM Isadora" panose="02040603050506020204" pitchFamily="18" charset="0"/>
                  <a:ea typeface="字魂27号-布丁体" panose="00000500000000000000" pitchFamily="2" charset="-122"/>
                </a:rPr>
                <a:t> ý</a:t>
              </a:r>
              <a:endParaRPr lang="zh-CN" altLang="en-US" sz="3600" b="1" spc="500" dirty="0">
                <a:solidFill>
                  <a:schemeClr val="bg1"/>
                </a:solidFill>
                <a:latin typeface="UTM Isadora" panose="02040603050506020204" pitchFamily="18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150811" y="1097111"/>
            <a:ext cx="733679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–  </a:t>
            </a:r>
            <a:r>
              <a:rPr lang="en-US" altLang="en-US" sz="3200" dirty="0" err="1"/>
              <a:t>Chọn</a:t>
            </a:r>
            <a:r>
              <a:rPr lang="en-US" altLang="en-US" sz="3200" dirty="0"/>
              <a:t> 1 </a:t>
            </a:r>
            <a:r>
              <a:rPr lang="en-US" altLang="en-US" sz="3200" dirty="0" err="1"/>
              <a:t>đề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để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viết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đoạn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mở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bài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Nên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chọn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đối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tượng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em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yêu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thích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em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có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tình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cảm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hiểu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biết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về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người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đó</a:t>
            </a:r>
            <a:r>
              <a:rPr lang="en-US" altLang="en-US" sz="3200" dirty="0"/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–  </a:t>
            </a:r>
            <a:r>
              <a:rPr lang="en-US" altLang="en-US" sz="3200" dirty="0" err="1"/>
              <a:t>Suy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nghĩ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để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hình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thành</a:t>
            </a:r>
            <a:r>
              <a:rPr lang="en-US" altLang="en-US" sz="3200" dirty="0"/>
              <a:t> ý </a:t>
            </a:r>
            <a:r>
              <a:rPr lang="en-US" altLang="en-US" sz="3200" dirty="0" err="1"/>
              <a:t>cho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đoạn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mở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bài</a:t>
            </a:r>
            <a:r>
              <a:rPr lang="en-US" altLang="en-US" sz="3200" dirty="0"/>
              <a:t>. (</a:t>
            </a:r>
            <a:r>
              <a:rPr lang="en-US" altLang="en-US" sz="3200" dirty="0" err="1"/>
              <a:t>Tả</a:t>
            </a:r>
            <a:r>
              <a:rPr lang="en-US" altLang="en-US" sz="3200" dirty="0"/>
              <a:t> ai? </a:t>
            </a:r>
            <a:r>
              <a:rPr lang="en-US" altLang="en-US" sz="3200" dirty="0" err="1"/>
              <a:t>Tên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gì</a:t>
            </a:r>
            <a:r>
              <a:rPr lang="en-US" altLang="en-US" sz="3200" dirty="0"/>
              <a:t>? Quan </a:t>
            </a:r>
            <a:r>
              <a:rPr lang="en-US" altLang="en-US" sz="3200" dirty="0" err="1"/>
              <a:t>hệ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với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người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đó</a:t>
            </a:r>
            <a:r>
              <a:rPr lang="en-US" altLang="en-US" sz="3200" dirty="0"/>
              <a:t> ra </a:t>
            </a:r>
            <a:r>
              <a:rPr lang="en-US" altLang="en-US" sz="3200" dirty="0" err="1"/>
              <a:t>sao</a:t>
            </a:r>
            <a:r>
              <a:rPr lang="en-US" altLang="en-US" sz="3200" dirty="0"/>
              <a:t>? </a:t>
            </a:r>
            <a:r>
              <a:rPr lang="en-US" altLang="en-US" sz="3200" dirty="0" err="1"/>
              <a:t>Gặp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gỡ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quen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biết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nhìn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thấy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trong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dịp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nào</a:t>
            </a:r>
            <a:r>
              <a:rPr lang="en-US" altLang="en-US" sz="3200" dirty="0"/>
              <a:t>, ở </a:t>
            </a:r>
            <a:r>
              <a:rPr lang="en-US" altLang="en-US" sz="3200" dirty="0" err="1"/>
              <a:t>đâu</a:t>
            </a:r>
            <a:r>
              <a:rPr lang="en-US" altLang="en-US" sz="3200" dirty="0"/>
              <a:t>? </a:t>
            </a:r>
            <a:r>
              <a:rPr lang="en-US" altLang="en-US" sz="3200" dirty="0" err="1"/>
              <a:t>Kính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trọng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yêu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quý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ngưỡng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mộ</a:t>
            </a:r>
            <a:r>
              <a:rPr lang="en-US" altLang="en-US" sz="3200" dirty="0"/>
              <a:t>….)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– </a:t>
            </a:r>
            <a:r>
              <a:rPr lang="en-US" altLang="en-US" sz="3200" dirty="0" err="1"/>
              <a:t>Viết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đoạn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mở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bài</a:t>
            </a:r>
            <a:endParaRPr lang="en-US" alt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82A04C-1B45-4997-92DF-ECEA4D12A93B}"/>
              </a:ext>
            </a:extLst>
          </p:cNvPr>
          <p:cNvSpPr txBox="1"/>
          <p:nvPr/>
        </p:nvSpPr>
        <p:spPr>
          <a:xfrm>
            <a:off x="7586026" y="1732106"/>
            <a:ext cx="50137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</a:rPr>
              <a:t> 2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a/ </a:t>
            </a:r>
            <a:r>
              <a:rPr lang="en-US" sz="4000" b="1" dirty="0" err="1">
                <a:solidFill>
                  <a:srgbClr val="FF0000"/>
                </a:solidFill>
              </a:rPr>
              <a:t>Mở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trực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tiếp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     =&gt; 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b/ </a:t>
            </a:r>
            <a:r>
              <a:rPr lang="en-US" sz="4000" b="1" dirty="0" err="1">
                <a:solidFill>
                  <a:srgbClr val="FF0000"/>
                </a:solidFill>
              </a:rPr>
              <a:t>Mở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tiếp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     =&gt;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/>
          <p:cNvGrpSpPr/>
          <p:nvPr/>
        </p:nvGrpSpPr>
        <p:grpSpPr>
          <a:xfrm>
            <a:off x="1538315" y="299311"/>
            <a:ext cx="9115367" cy="1490110"/>
            <a:chOff x="1215343" y="2514600"/>
            <a:chExt cx="4572000" cy="792866"/>
          </a:xfrm>
        </p:grpSpPr>
        <p:sp>
          <p:nvSpPr>
            <p:cNvPr id="12" name="任意多边形 2"/>
            <p:cNvSpPr/>
            <p:nvPr/>
          </p:nvSpPr>
          <p:spPr>
            <a:xfrm rot="10800000">
              <a:off x="1215343" y="2514600"/>
              <a:ext cx="4572000" cy="792866"/>
            </a:xfrm>
            <a:custGeom>
              <a:avLst/>
              <a:gdLst>
                <a:gd name="connsiteX0" fmla="*/ 4572000 w 4572000"/>
                <a:gd name="connsiteY0" fmla="*/ 792866 h 792866"/>
                <a:gd name="connsiteX1" fmla="*/ 2523281 w 4572000"/>
                <a:gd name="connsiteY1" fmla="*/ 792866 h 792866"/>
                <a:gd name="connsiteX2" fmla="*/ 2048719 w 4572000"/>
                <a:gd name="connsiteY2" fmla="*/ 792866 h 792866"/>
                <a:gd name="connsiteX3" fmla="*/ 0 w 4572000"/>
                <a:gd name="connsiteY3" fmla="*/ 792866 h 792866"/>
                <a:gd name="connsiteX4" fmla="*/ 396433 w 4572000"/>
                <a:gd name="connsiteY4" fmla="*/ 396433 h 792866"/>
                <a:gd name="connsiteX5" fmla="*/ 0 w 4572000"/>
                <a:gd name="connsiteY5" fmla="*/ 0 h 792866"/>
                <a:gd name="connsiteX6" fmla="*/ 2048719 w 4572000"/>
                <a:gd name="connsiteY6" fmla="*/ 0 h 792866"/>
                <a:gd name="connsiteX7" fmla="*/ 2523281 w 4572000"/>
                <a:gd name="connsiteY7" fmla="*/ 0 h 792866"/>
                <a:gd name="connsiteX8" fmla="*/ 4572000 w 4572000"/>
                <a:gd name="connsiteY8" fmla="*/ 0 h 792866"/>
                <a:gd name="connsiteX9" fmla="*/ 4175567 w 4572000"/>
                <a:gd name="connsiteY9" fmla="*/ 396433 h 792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2000" h="792866">
                  <a:moveTo>
                    <a:pt x="4572000" y="792866"/>
                  </a:moveTo>
                  <a:lnTo>
                    <a:pt x="2523281" y="792866"/>
                  </a:lnTo>
                  <a:lnTo>
                    <a:pt x="2048719" y="792866"/>
                  </a:lnTo>
                  <a:lnTo>
                    <a:pt x="0" y="792866"/>
                  </a:lnTo>
                  <a:lnTo>
                    <a:pt x="396433" y="396433"/>
                  </a:lnTo>
                  <a:lnTo>
                    <a:pt x="0" y="0"/>
                  </a:lnTo>
                  <a:lnTo>
                    <a:pt x="2048719" y="0"/>
                  </a:lnTo>
                  <a:lnTo>
                    <a:pt x="2523281" y="0"/>
                  </a:lnTo>
                  <a:lnTo>
                    <a:pt x="4572000" y="0"/>
                  </a:lnTo>
                  <a:lnTo>
                    <a:pt x="4175567" y="396433"/>
                  </a:lnTo>
                  <a:close/>
                </a:path>
              </a:pathLst>
            </a:custGeom>
            <a:solidFill>
              <a:srgbClr val="5AA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3"/>
            <p:cNvSpPr txBox="1"/>
            <p:nvPr/>
          </p:nvSpPr>
          <p:spPr>
            <a:xfrm>
              <a:off x="1741653" y="2541745"/>
              <a:ext cx="3572087" cy="27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800" spc="500" dirty="0">
                <a:solidFill>
                  <a:schemeClr val="bg1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5537200"/>
            <a:ext cx="12192000" cy="1320801"/>
            <a:chOff x="0" y="4755604"/>
            <a:chExt cx="12192000" cy="2102397"/>
          </a:xfrm>
        </p:grpSpPr>
        <p:sp>
          <p:nvSpPr>
            <p:cNvPr id="6" name="任意多边形 5"/>
            <p:cNvSpPr/>
            <p:nvPr/>
          </p:nvSpPr>
          <p:spPr>
            <a:xfrm>
              <a:off x="0" y="4755604"/>
              <a:ext cx="9002980" cy="2102397"/>
            </a:xfrm>
            <a:custGeom>
              <a:avLst/>
              <a:gdLst>
                <a:gd name="connsiteX0" fmla="*/ 1060241 w 9002980"/>
                <a:gd name="connsiteY0" fmla="*/ 886 h 2102397"/>
                <a:gd name="connsiteX1" fmla="*/ 8684938 w 9002980"/>
                <a:gd name="connsiteY1" fmla="*/ 1940374 h 2102397"/>
                <a:gd name="connsiteX2" fmla="*/ 9002980 w 9002980"/>
                <a:gd name="connsiteY2" fmla="*/ 2102397 h 2102397"/>
                <a:gd name="connsiteX3" fmla="*/ 0 w 9002980"/>
                <a:gd name="connsiteY3" fmla="*/ 2102397 h 2102397"/>
                <a:gd name="connsiteX4" fmla="*/ 0 w 9002980"/>
                <a:gd name="connsiteY4" fmla="*/ 32064 h 2102397"/>
                <a:gd name="connsiteX5" fmla="*/ 193750 w 9002980"/>
                <a:gd name="connsiteY5" fmla="*/ 18566 h 2102397"/>
                <a:gd name="connsiteX6" fmla="*/ 1060241 w 9002980"/>
                <a:gd name="connsiteY6" fmla="*/ 886 h 210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02980" h="2102397">
                  <a:moveTo>
                    <a:pt x="1060241" y="886"/>
                  </a:moveTo>
                  <a:cubicBezTo>
                    <a:pt x="4073031" y="34875"/>
                    <a:pt x="6853769" y="1041211"/>
                    <a:pt x="8684938" y="1940374"/>
                  </a:cubicBezTo>
                  <a:lnTo>
                    <a:pt x="9002980" y="2102397"/>
                  </a:lnTo>
                  <a:lnTo>
                    <a:pt x="0" y="2102397"/>
                  </a:lnTo>
                  <a:lnTo>
                    <a:pt x="0" y="32064"/>
                  </a:lnTo>
                  <a:lnTo>
                    <a:pt x="193750" y="18566"/>
                  </a:lnTo>
                  <a:cubicBezTo>
                    <a:pt x="484272" y="3232"/>
                    <a:pt x="773309" y="-2351"/>
                    <a:pt x="1060241" y="886"/>
                  </a:cubicBezTo>
                  <a:close/>
                </a:path>
              </a:pathLst>
            </a:custGeom>
            <a:solidFill>
              <a:srgbClr val="A3C78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flipH="1">
              <a:off x="5937332" y="5220183"/>
              <a:ext cx="6254668" cy="1637818"/>
            </a:xfrm>
            <a:custGeom>
              <a:avLst/>
              <a:gdLst>
                <a:gd name="connsiteX0" fmla="*/ 340839 w 6254668"/>
                <a:gd name="connsiteY0" fmla="*/ 0 h 1496241"/>
                <a:gd name="connsiteX1" fmla="*/ 0 w 6254668"/>
                <a:gd name="connsiteY1" fmla="*/ 6077 h 1496241"/>
                <a:gd name="connsiteX2" fmla="*/ 0 w 6254668"/>
                <a:gd name="connsiteY2" fmla="*/ 1496241 h 1496241"/>
                <a:gd name="connsiteX3" fmla="*/ 6254668 w 6254668"/>
                <a:gd name="connsiteY3" fmla="*/ 1496241 h 1496241"/>
                <a:gd name="connsiteX4" fmla="*/ 6083117 w 6254668"/>
                <a:gd name="connsiteY4" fmla="*/ 1397546 h 1496241"/>
                <a:gd name="connsiteX5" fmla="*/ 340839 w 6254668"/>
                <a:gd name="connsiteY5" fmla="*/ 0 h 149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4668" h="1496241">
                  <a:moveTo>
                    <a:pt x="340839" y="0"/>
                  </a:moveTo>
                  <a:lnTo>
                    <a:pt x="0" y="6077"/>
                  </a:lnTo>
                  <a:lnTo>
                    <a:pt x="0" y="1496241"/>
                  </a:lnTo>
                  <a:lnTo>
                    <a:pt x="6254668" y="1496241"/>
                  </a:lnTo>
                  <a:lnTo>
                    <a:pt x="6083117" y="1397546"/>
                  </a:lnTo>
                  <a:cubicBezTo>
                    <a:pt x="4905108" y="764495"/>
                    <a:pt x="2520923" y="18998"/>
                    <a:pt x="340839" y="0"/>
                  </a:cubicBezTo>
                  <a:close/>
                </a:path>
              </a:pathLst>
            </a:custGeom>
            <a:solidFill>
              <a:srgbClr val="A3C7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/>
          <a:srcRect l="55664" b="11664"/>
          <a:stretch>
            <a:fillRect/>
          </a:stretch>
        </p:blipFill>
        <p:spPr>
          <a:xfrm>
            <a:off x="8493760" y="4669069"/>
            <a:ext cx="3698240" cy="2188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/>
          <a:srcRect l="55664" b="11664"/>
          <a:stretch>
            <a:fillRect/>
          </a:stretch>
        </p:blipFill>
        <p:spPr>
          <a:xfrm>
            <a:off x="-229458" y="4624741"/>
            <a:ext cx="3698240" cy="21889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84608" y="598137"/>
            <a:ext cx="6127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fr-FR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Oval 2"/>
          <p:cNvSpPr>
            <a:spLocks noChangeArrowheads="1"/>
          </p:cNvSpPr>
          <p:nvPr/>
        </p:nvSpPr>
        <p:spPr bwMode="auto">
          <a:xfrm>
            <a:off x="2871145" y="3994744"/>
            <a:ext cx="836287" cy="84385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40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063750" y="2118671"/>
            <a:ext cx="76456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3200" b="1" dirty="0">
                <a:solidFill>
                  <a:srgbClr val="CC00CC"/>
                </a:solidFill>
              </a:rPr>
              <a:t>A.</a:t>
            </a:r>
            <a:r>
              <a:rPr lang="fr-FR" altLang="en-US" sz="3200" b="1" dirty="0"/>
              <a:t> </a:t>
            </a:r>
            <a:r>
              <a:rPr lang="fr-FR" altLang="en-US" sz="3200" b="1" err="1"/>
              <a:t>Mở</a:t>
            </a:r>
            <a:r>
              <a:rPr lang="fr-FR" altLang="en-US" sz="3200" b="1"/>
              <a:t> rộng, </a:t>
            </a:r>
            <a:r>
              <a:rPr lang="fr-FR" altLang="en-US" sz="3200" b="1" dirty="0" err="1"/>
              <a:t>không</a:t>
            </a:r>
            <a:r>
              <a:rPr lang="fr-FR" altLang="en-US" sz="3200" b="1" dirty="0"/>
              <a:t> </a:t>
            </a:r>
            <a:r>
              <a:rPr lang="fr-FR" altLang="en-US" sz="3200" b="1" err="1"/>
              <a:t>mở</a:t>
            </a:r>
            <a:r>
              <a:rPr lang="fr-FR" altLang="en-US" sz="3200" b="1"/>
              <a:t> rộng</a:t>
            </a:r>
            <a:endParaRPr lang="fr-FR" altLang="en-US" sz="3200" b="1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063750" y="3126734"/>
            <a:ext cx="77406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3200" b="1" dirty="0">
                <a:solidFill>
                  <a:srgbClr val="CC00CC"/>
                </a:solidFill>
              </a:rPr>
              <a:t>B</a:t>
            </a:r>
            <a:r>
              <a:rPr lang="fr-FR" altLang="en-US" sz="3200" b="1" dirty="0"/>
              <a:t>. </a:t>
            </a:r>
            <a:r>
              <a:rPr lang="fr-FR" altLang="en-US" sz="3200" b="1" dirty="0" err="1"/>
              <a:t>Trực</a:t>
            </a:r>
            <a:r>
              <a:rPr lang="fr-FR" altLang="en-US" sz="3200" b="1" dirty="0"/>
              <a:t> </a:t>
            </a:r>
            <a:r>
              <a:rPr lang="fr-FR" altLang="en-US" sz="3200" b="1" err="1"/>
              <a:t>tiếp</a:t>
            </a:r>
            <a:r>
              <a:rPr lang="fr-FR" altLang="en-US" sz="3200" b="1"/>
              <a:t>, </a:t>
            </a:r>
            <a:r>
              <a:rPr lang="fr-FR" altLang="en-US" sz="3200" b="1" dirty="0" err="1"/>
              <a:t>không</a:t>
            </a:r>
            <a:r>
              <a:rPr lang="fr-FR" altLang="en-US" sz="3200" b="1" dirty="0"/>
              <a:t> </a:t>
            </a:r>
            <a:r>
              <a:rPr lang="fr-FR" altLang="en-US" sz="3200" b="1" err="1"/>
              <a:t>mở</a:t>
            </a:r>
            <a:r>
              <a:rPr lang="fr-FR" altLang="en-US" sz="3200" b="1"/>
              <a:t> rộng</a:t>
            </a:r>
            <a:endParaRPr lang="fr-FR" altLang="en-US" sz="3200" b="1" dirty="0"/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049213" y="4096755"/>
            <a:ext cx="6480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3200" b="1" dirty="0">
                <a:solidFill>
                  <a:srgbClr val="CC00CC"/>
                </a:solidFill>
              </a:rPr>
              <a:t>C</a:t>
            </a:r>
            <a:r>
              <a:rPr lang="fr-FR" altLang="en-US" sz="3200" b="1" dirty="0"/>
              <a:t>.  </a:t>
            </a:r>
            <a:r>
              <a:rPr lang="fr-FR" altLang="en-US" sz="3200" b="1" err="1"/>
              <a:t>Trực</a:t>
            </a:r>
            <a:r>
              <a:rPr lang="fr-FR" altLang="en-US" sz="3200" b="1"/>
              <a:t> tiếp, gián tiếp</a:t>
            </a:r>
            <a:endParaRPr lang="fr-FR" altLang="en-US" sz="3200" b="1" dirty="0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218544" y="5064338"/>
            <a:ext cx="60605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sz="3200" b="1" dirty="0">
                <a:solidFill>
                  <a:srgbClr val="CC00CC"/>
                </a:solidFill>
              </a:rPr>
              <a:t>D</a:t>
            </a:r>
            <a:r>
              <a:rPr lang="fr-FR" altLang="en-US" sz="3200" b="1" dirty="0"/>
              <a:t>. </a:t>
            </a:r>
            <a:r>
              <a:rPr lang="fr-FR" altLang="en-US" sz="3200" b="1" dirty="0" err="1"/>
              <a:t>Gián</a:t>
            </a:r>
            <a:r>
              <a:rPr lang="fr-FR" altLang="en-US" sz="3200" b="1" dirty="0"/>
              <a:t> </a:t>
            </a:r>
            <a:r>
              <a:rPr lang="fr-FR" altLang="en-US" sz="3200" b="1" dirty="0" err="1"/>
              <a:t>tiếp</a:t>
            </a:r>
            <a:r>
              <a:rPr lang="fr-FR" altLang="en-US" sz="3200" b="1" dirty="0"/>
              <a:t>, </a:t>
            </a:r>
            <a:r>
              <a:rPr lang="fr-FR" altLang="en-US" sz="3200" b="1" err="1"/>
              <a:t>mở</a:t>
            </a:r>
            <a:r>
              <a:rPr lang="fr-FR" altLang="en-US" sz="3200" b="1"/>
              <a:t> rộng</a:t>
            </a:r>
            <a:endParaRPr lang="fr-FR" altLang="en-US" sz="3200" b="1" dirty="0"/>
          </a:p>
        </p:txBody>
      </p:sp>
      <p:pic>
        <p:nvPicPr>
          <p:cNvPr id="17" name="Picture 16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04" y="2433972"/>
            <a:ext cx="4872983" cy="4872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"/>
          <p:cNvSpPr/>
          <p:nvPr/>
        </p:nvSpPr>
        <p:spPr>
          <a:xfrm>
            <a:off x="75565" y="262255"/>
            <a:ext cx="12582525" cy="6332855"/>
          </a:xfrm>
          <a:prstGeom prst="rect">
            <a:avLst/>
          </a:prstGeom>
          <a:blipFill dpi="0" rotWithShape="1">
            <a:blip r:embed="rId3" cstate="screen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/>
          <a:srcRect l="71101"/>
          <a:stretch>
            <a:fillRect/>
          </a:stretch>
        </p:blipFill>
        <p:spPr>
          <a:xfrm>
            <a:off x="748630" y="159234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/>
          <a:srcRect r="40649"/>
          <a:stretch>
            <a:fillRect/>
          </a:stretch>
        </p:blipFill>
        <p:spPr>
          <a:xfrm>
            <a:off x="219125" y="1029965"/>
            <a:ext cx="1267469" cy="7118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285" y="2359464"/>
            <a:ext cx="104254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220183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/>
          <a:srcRect b="11664"/>
          <a:stretch>
            <a:fillRect/>
          </a:stretch>
        </p:blipFill>
        <p:spPr>
          <a:xfrm>
            <a:off x="0" y="3658588"/>
            <a:ext cx="12192000" cy="3199413"/>
          </a:xfrm>
          <a:prstGeom prst="rect">
            <a:avLst/>
          </a:prstGeom>
        </p:spPr>
      </p:pic>
      <p:sp>
        <p:nvSpPr>
          <p:cNvPr id="16" name="矩形 3"/>
          <p:cNvSpPr/>
          <p:nvPr/>
        </p:nvSpPr>
        <p:spPr>
          <a:xfrm>
            <a:off x="6316345" y="484505"/>
            <a:ext cx="5432425" cy="588899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3"/>
          <p:cNvSpPr/>
          <p:nvPr/>
        </p:nvSpPr>
        <p:spPr>
          <a:xfrm>
            <a:off x="618896" y="484654"/>
            <a:ext cx="5204696" cy="588869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71101"/>
          <a:stretch>
            <a:fillRect/>
          </a:stretch>
        </p:blipFill>
        <p:spPr>
          <a:xfrm>
            <a:off x="-162606" y="-21095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58190" y="801370"/>
            <a:ext cx="4841875" cy="353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buFontTx/>
              <a:buAutoNum type="alphaLcParenR"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marL="0" indent="0" algn="just" eaLnBrk="1" hangingPunct="1">
              <a:spcBef>
                <a:spcPts val="0"/>
              </a:spcBef>
            </a:pPr>
            <a:r>
              <a:rPr lang="en-US" altLang="en-US" sz="3200" b="1" dirty="0">
                <a:solidFill>
                  <a:srgbClr val="E98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89370" y="484505"/>
            <a:ext cx="5316220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2700" b="1" dirty="0">
                <a:solidFill>
                  <a:srgbClr val="E98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7" name="Picture 16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76" y="4126994"/>
            <a:ext cx="2983964" cy="29839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220183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/>
          <a:srcRect b="11664"/>
          <a:stretch>
            <a:fillRect/>
          </a:stretch>
        </p:blipFill>
        <p:spPr>
          <a:xfrm>
            <a:off x="0" y="3658588"/>
            <a:ext cx="12192000" cy="3199413"/>
          </a:xfrm>
          <a:prstGeom prst="rect">
            <a:avLst/>
          </a:prstGeom>
        </p:spPr>
      </p:pic>
      <p:sp>
        <p:nvSpPr>
          <p:cNvPr id="16" name="矩形 3"/>
          <p:cNvSpPr/>
          <p:nvPr/>
        </p:nvSpPr>
        <p:spPr>
          <a:xfrm>
            <a:off x="6283960" y="464820"/>
            <a:ext cx="5463540" cy="588899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3"/>
          <p:cNvSpPr/>
          <p:nvPr/>
        </p:nvSpPr>
        <p:spPr>
          <a:xfrm>
            <a:off x="618896" y="484654"/>
            <a:ext cx="5204696" cy="588869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14221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/>
          <a:srcRect l="71101"/>
          <a:stretch>
            <a:fillRect/>
          </a:stretch>
        </p:blipFill>
        <p:spPr>
          <a:xfrm>
            <a:off x="-162606" y="-21095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902124" y="3922028"/>
            <a:ext cx="325559" cy="37642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42144" y="653057"/>
            <a:ext cx="4758200" cy="239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buFontTx/>
              <a:buAutoNum type="alphaLcParenR"/>
            </a:pP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29375" y="522605"/>
            <a:ext cx="5172710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5" name="Picture 4" descr="Shape, icon&#10;&#10;Description automatically generated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954" y="3091883"/>
            <a:ext cx="5223670" cy="2669324"/>
          </a:xfrm>
          <a:prstGeom prst="rect">
            <a:avLst/>
          </a:prstGeom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188860" y="3576377"/>
            <a:ext cx="4524243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1700" b="1" dirty="0">
                <a:solidFill>
                  <a:srgbClr val="002060"/>
                </a:solidFill>
              </a:rPr>
              <a:t> + </a:t>
            </a:r>
            <a:r>
              <a:rPr lang="fr-FR" altLang="en-US" sz="1700" b="1" dirty="0" err="1">
                <a:solidFill>
                  <a:srgbClr val="002060"/>
                </a:solidFill>
              </a:rPr>
              <a:t>Người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định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tả</a:t>
            </a:r>
            <a:r>
              <a:rPr lang="fr-FR" altLang="en-US" sz="1700" b="1" dirty="0">
                <a:solidFill>
                  <a:srgbClr val="002060"/>
                </a:solidFill>
              </a:rPr>
              <a:t> là ai?</a:t>
            </a:r>
          </a:p>
          <a:p>
            <a:pPr eaLnBrk="1" hangingPunct="1"/>
            <a:r>
              <a:rPr lang="fr-FR" altLang="en-US" sz="1700" b="1" dirty="0">
                <a:solidFill>
                  <a:srgbClr val="002060"/>
                </a:solidFill>
              </a:rPr>
              <a:t> + </a:t>
            </a:r>
            <a:r>
              <a:rPr lang="fr-FR" altLang="en-US" sz="1700" b="1" dirty="0" err="1">
                <a:solidFill>
                  <a:srgbClr val="002060"/>
                </a:solidFill>
              </a:rPr>
              <a:t>Người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định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tả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được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giới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thiệu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như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thế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nào</a:t>
            </a:r>
            <a:r>
              <a:rPr lang="fr-FR" altLang="en-US" sz="1700" b="1" dirty="0">
                <a:solidFill>
                  <a:srgbClr val="002060"/>
                </a:solidFill>
              </a:rPr>
              <a:t>?</a:t>
            </a:r>
          </a:p>
          <a:p>
            <a:pPr eaLnBrk="1" hangingPunct="1"/>
            <a:r>
              <a:rPr lang="fr-FR" altLang="en-US" sz="1700" b="1" dirty="0">
                <a:solidFill>
                  <a:srgbClr val="002060"/>
                </a:solidFill>
              </a:rPr>
              <a:t> + </a:t>
            </a:r>
            <a:r>
              <a:rPr lang="fr-FR" altLang="en-US" sz="1700" b="1" dirty="0" err="1">
                <a:solidFill>
                  <a:srgbClr val="002060"/>
                </a:solidFill>
              </a:rPr>
              <a:t>Người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định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tả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xuất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hiện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như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thế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nào</a:t>
            </a:r>
            <a:r>
              <a:rPr lang="fr-FR" altLang="en-US" sz="1700" b="1" dirty="0">
                <a:solidFill>
                  <a:srgbClr val="002060"/>
                </a:solidFill>
              </a:rPr>
              <a:t>?</a:t>
            </a:r>
          </a:p>
          <a:p>
            <a:pPr eaLnBrk="1" hangingPunct="1"/>
            <a:r>
              <a:rPr lang="fr-FR" altLang="en-US" sz="1700" b="1" dirty="0">
                <a:solidFill>
                  <a:srgbClr val="002060"/>
                </a:solidFill>
              </a:rPr>
              <a:t> + </a:t>
            </a:r>
            <a:r>
              <a:rPr lang="fr-FR" altLang="en-US" sz="1700" b="1" dirty="0" err="1">
                <a:solidFill>
                  <a:srgbClr val="002060"/>
                </a:solidFill>
              </a:rPr>
              <a:t>Đó</a:t>
            </a:r>
            <a:r>
              <a:rPr lang="fr-FR" altLang="en-US" sz="1700" b="1" dirty="0">
                <a:solidFill>
                  <a:srgbClr val="002060"/>
                </a:solidFill>
              </a:rPr>
              <a:t> là </a:t>
            </a:r>
            <a:r>
              <a:rPr lang="fr-FR" altLang="en-US" sz="1700" b="1" dirty="0" err="1">
                <a:solidFill>
                  <a:srgbClr val="002060"/>
                </a:solidFill>
              </a:rPr>
              <a:t>kiểu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mở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bài</a:t>
            </a:r>
            <a:r>
              <a:rPr lang="fr-FR" altLang="en-US" sz="1700" b="1" dirty="0">
                <a:solidFill>
                  <a:srgbClr val="002060"/>
                </a:solidFill>
              </a:rPr>
              <a:t> </a:t>
            </a:r>
            <a:r>
              <a:rPr lang="fr-FR" altLang="en-US" sz="1700" b="1" dirty="0" err="1">
                <a:solidFill>
                  <a:srgbClr val="002060"/>
                </a:solidFill>
              </a:rPr>
              <a:t>nào</a:t>
            </a:r>
            <a:r>
              <a:rPr lang="fr-FR" altLang="en-US" sz="17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0" y="3252600"/>
            <a:ext cx="72009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en-US" b="1" u="sng" dirty="0" err="1"/>
              <a:t>G</a:t>
            </a:r>
            <a:r>
              <a:rPr lang="fr-FR" altLang="en-US" sz="2000" b="1" u="sng" dirty="0" err="1"/>
              <a:t>ợi</a:t>
            </a:r>
            <a:r>
              <a:rPr lang="fr-FR" altLang="en-US" sz="2000" b="1" u="sng" dirty="0"/>
              <a:t> ý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220183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/>
          <a:srcRect b="11664"/>
          <a:stretch>
            <a:fillRect/>
          </a:stretch>
        </p:blipFill>
        <p:spPr>
          <a:xfrm>
            <a:off x="0" y="3658588"/>
            <a:ext cx="12192000" cy="3199413"/>
          </a:xfrm>
          <a:prstGeom prst="rect">
            <a:avLst/>
          </a:prstGeom>
        </p:spPr>
      </p:pic>
      <p:sp>
        <p:nvSpPr>
          <p:cNvPr id="16" name="矩形 3"/>
          <p:cNvSpPr/>
          <p:nvPr/>
        </p:nvSpPr>
        <p:spPr>
          <a:xfrm>
            <a:off x="383540" y="2540000"/>
            <a:ext cx="11550650" cy="3199130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476020" y="484020"/>
            <a:ext cx="11314603" cy="167694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592956" y="2152770"/>
            <a:ext cx="1733873" cy="96739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71101"/>
          <a:stretch>
            <a:fillRect/>
          </a:stretch>
        </p:blipFill>
        <p:spPr>
          <a:xfrm>
            <a:off x="-162606" y="-21095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436755" y="3922028"/>
            <a:ext cx="369663" cy="37642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55082" y="687987"/>
            <a:ext cx="10860898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buFontTx/>
              <a:buAutoNum type="alphaLcParenR"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6228" y="690474"/>
            <a:ext cx="4659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spcBef>
                <a:spcPts val="0"/>
              </a:spcBef>
            </a:pPr>
            <a:endParaRPr lang="en-US" altLang="en-US" sz="24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469900" y="2643505"/>
            <a:ext cx="700659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B050"/>
                </a:solidFill>
              </a:rPr>
              <a:t>Đoạn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mở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bài</a:t>
            </a:r>
            <a:r>
              <a:rPr lang="fr-FR" altLang="en-US" sz="2400" dirty="0">
                <a:solidFill>
                  <a:srgbClr val="00B050"/>
                </a:solidFill>
              </a:rPr>
              <a:t> a là </a:t>
            </a:r>
            <a:r>
              <a:rPr lang="fr-FR" altLang="en-US" sz="2400" dirty="0" err="1">
                <a:solidFill>
                  <a:srgbClr val="00B050"/>
                </a:solidFill>
              </a:rPr>
              <a:t>đoạn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mở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bài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cho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kiểu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bài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nào</a:t>
            </a:r>
            <a:r>
              <a:rPr lang="fr-FR" altLang="en-US" sz="2400" dirty="0">
                <a:solidFill>
                  <a:srgbClr val="00B050"/>
                </a:solidFill>
              </a:rPr>
              <a:t>?</a:t>
            </a:r>
            <a:endParaRPr lang="en-US" altLang="en-US" sz="2400" dirty="0">
              <a:solidFill>
                <a:srgbClr val="00B050"/>
              </a:solidFill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049135" y="2626360"/>
            <a:ext cx="5210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Là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đoạn</a:t>
            </a:r>
            <a:r>
              <a:rPr lang="en-US" altLang="en-US" sz="2400" dirty="0"/>
              <a:t> MB </a:t>
            </a:r>
            <a:r>
              <a:rPr lang="en-US" altLang="en-US" sz="2400" dirty="0" err="1"/>
              <a:t>cho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bài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văn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người</a:t>
            </a:r>
            <a:r>
              <a:rPr lang="en-US" altLang="en-US" sz="2400" dirty="0"/>
              <a:t>.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470535" y="3212465"/>
            <a:ext cx="6578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B050"/>
                </a:solidFill>
              </a:rPr>
              <a:t>Người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định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tả</a:t>
            </a:r>
            <a:r>
              <a:rPr lang="fr-FR" altLang="en-US" sz="2400" dirty="0">
                <a:solidFill>
                  <a:srgbClr val="00B050"/>
                </a:solidFill>
              </a:rPr>
              <a:t> là ai?</a:t>
            </a:r>
            <a:endParaRPr lang="en-US" altLang="en-US" sz="2400" dirty="0">
              <a:solidFill>
                <a:srgbClr val="00B050"/>
              </a:solidFill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329940" y="3198495"/>
            <a:ext cx="625729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định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gia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đình</a:t>
            </a:r>
            <a:r>
              <a:rPr lang="en-US" altLang="en-US" sz="2400" dirty="0"/>
              <a:t>.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70535" y="3771265"/>
            <a:ext cx="98240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B050"/>
                </a:solidFill>
              </a:rPr>
              <a:t>Người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định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tả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được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giới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thiệu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như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thế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nào</a:t>
            </a:r>
            <a:r>
              <a:rPr lang="fr-FR" altLang="en-US" sz="2400" dirty="0">
                <a:solidFill>
                  <a:srgbClr val="00B050"/>
                </a:solidFill>
              </a:rPr>
              <a:t>?</a:t>
            </a:r>
            <a:endParaRPr lang="en-US" altLang="en-US" sz="2400" dirty="0">
              <a:solidFill>
                <a:srgbClr val="00B050"/>
              </a:solidFill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6383128" y="3765788"/>
            <a:ext cx="6818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fr-FR" altLang="en-US" sz="2400" dirty="0" err="1"/>
              <a:t>định</a:t>
            </a:r>
            <a:r>
              <a:rPr lang="fr-FR" altLang="en-US" sz="2400" dirty="0"/>
              <a:t> </a:t>
            </a:r>
            <a:r>
              <a:rPr lang="fr-FR" altLang="en-US" sz="2400" dirty="0" err="1"/>
              <a:t>tả</a:t>
            </a:r>
            <a:r>
              <a:rPr lang="fr-FR" altLang="en-US" sz="2400" dirty="0"/>
              <a:t> </a:t>
            </a:r>
            <a:r>
              <a:rPr lang="fr-FR" altLang="en-US" sz="2400" dirty="0" err="1"/>
              <a:t>được</a:t>
            </a:r>
            <a:r>
              <a:rPr lang="fr-FR" altLang="en-US" sz="2400" dirty="0"/>
              <a:t> </a:t>
            </a:r>
            <a:r>
              <a:rPr lang="fr-FR" altLang="en-US" sz="2400" dirty="0" err="1"/>
              <a:t>giới</a:t>
            </a:r>
            <a:r>
              <a:rPr lang="fr-FR" altLang="en-US" sz="2400" dirty="0"/>
              <a:t> </a:t>
            </a:r>
            <a:r>
              <a:rPr lang="fr-FR" altLang="en-US" sz="2400" dirty="0" err="1"/>
              <a:t>thiệu</a:t>
            </a:r>
            <a:r>
              <a:rPr lang="fr-FR" altLang="en-US" sz="2400" dirty="0"/>
              <a:t> </a:t>
            </a:r>
            <a:r>
              <a:rPr lang="fr-FR" altLang="en-US" sz="2400" dirty="0" err="1"/>
              <a:t>trực</a:t>
            </a:r>
            <a:r>
              <a:rPr lang="fr-FR" altLang="en-US" sz="2400" dirty="0"/>
              <a:t> </a:t>
            </a:r>
            <a:r>
              <a:rPr lang="fr-FR" altLang="en-US" sz="2400" dirty="0" err="1"/>
              <a:t>tiếp</a:t>
            </a:r>
            <a:r>
              <a:rPr lang="fr-FR" altLang="en-US" sz="2400" dirty="0"/>
              <a:t>.</a:t>
            </a:r>
            <a:r>
              <a:rPr lang="en-US" altLang="en-US" sz="2400" dirty="0"/>
              <a:t> </a:t>
            </a: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470535" y="4376420"/>
            <a:ext cx="51993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B050"/>
                </a:solidFill>
              </a:rPr>
              <a:t>Người</a:t>
            </a: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định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tả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xuất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hiện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như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thế</a:t>
            </a:r>
            <a:r>
              <a:rPr lang="fr-FR" altLang="en-US" sz="2400" dirty="0">
                <a:solidFill>
                  <a:srgbClr val="00B050"/>
                </a:solidFill>
              </a:rPr>
              <a:t> </a:t>
            </a:r>
            <a:r>
              <a:rPr lang="fr-FR" altLang="en-US" sz="2400" dirty="0" err="1">
                <a:solidFill>
                  <a:srgbClr val="00B050"/>
                </a:solidFill>
              </a:rPr>
              <a:t>nào</a:t>
            </a:r>
            <a:r>
              <a:rPr lang="fr-FR" altLang="en-US" sz="2400" dirty="0">
                <a:solidFill>
                  <a:srgbClr val="00B050"/>
                </a:solidFill>
              </a:rPr>
              <a:t>?</a:t>
            </a:r>
            <a:endParaRPr lang="en-US" altLang="en-US" sz="2400" dirty="0">
              <a:solidFill>
                <a:srgbClr val="00B050"/>
              </a:solidFill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4900400" y="4416580"/>
            <a:ext cx="74879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- </a:t>
            </a:r>
            <a:r>
              <a:rPr lang="en-US" altLang="en-US" sz="2400" dirty="0" err="1"/>
              <a:t>Xuất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hiện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trực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tiếp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ai </a:t>
            </a:r>
            <a:r>
              <a:rPr lang="en-US" altLang="en-US" sz="2400" dirty="0" err="1"/>
              <a:t>hỏi</a:t>
            </a:r>
            <a:r>
              <a:rPr lang="en-US" altLang="en-US" sz="2400" dirty="0"/>
              <a:t> “ </a:t>
            </a:r>
            <a:r>
              <a:rPr lang="en-US" altLang="en-US" sz="2400" dirty="0" err="1"/>
              <a:t>Em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yêu</a:t>
            </a:r>
            <a:r>
              <a:rPr lang="en-US" altLang="en-US" sz="2400" dirty="0"/>
              <a:t> ai </a:t>
            </a:r>
            <a:r>
              <a:rPr lang="en-US" altLang="en-US" sz="2400" dirty="0" err="1"/>
              <a:t>nhất</a:t>
            </a:r>
            <a:r>
              <a:rPr lang="en-US" altLang="en-US" sz="2400" dirty="0"/>
              <a:t>?”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1637331" y="5083293"/>
            <a:ext cx="464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Vậy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đó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kiểu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mở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gì</a:t>
            </a:r>
            <a:r>
              <a:rPr lang="en-US" altLang="en-US" sz="2800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824818" y="5113553"/>
            <a:ext cx="50020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</a:rPr>
              <a:t>Kiểu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mở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trực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tiếp</a:t>
            </a:r>
            <a:r>
              <a:rPr lang="en-US" altLang="en-US" sz="2800" dirty="0">
                <a:solidFill>
                  <a:srgbClr val="0000FF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891514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Duepuntozero" panose="02040603050506020204" pitchFamily="18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5426935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Duepuntozero" panose="020406030505060202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/>
          <a:srcRect b="11664"/>
          <a:stretch>
            <a:fillRect/>
          </a:stretch>
        </p:blipFill>
        <p:spPr>
          <a:xfrm>
            <a:off x="0" y="4329919"/>
            <a:ext cx="12192000" cy="3199413"/>
          </a:xfrm>
          <a:prstGeom prst="rect">
            <a:avLst/>
          </a:prstGeom>
        </p:spPr>
      </p:pic>
      <p:sp>
        <p:nvSpPr>
          <p:cNvPr id="16" name="矩形 3"/>
          <p:cNvSpPr/>
          <p:nvPr/>
        </p:nvSpPr>
        <p:spPr>
          <a:xfrm>
            <a:off x="1931696" y="3211444"/>
            <a:ext cx="9002980" cy="3199413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UTM Duepuntozero" panose="02040603050506020204" pitchFamily="18" charset="0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618895" y="484654"/>
            <a:ext cx="11314603" cy="2306695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592956" y="215277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020599" y="3791499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71101"/>
          <a:stretch>
            <a:fillRect/>
          </a:stretch>
        </p:blipFill>
        <p:spPr>
          <a:xfrm>
            <a:off x="-162606" y="-21095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9480859" y="4593359"/>
            <a:ext cx="325559" cy="37642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45747" y="515421"/>
            <a:ext cx="10860898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 eaLnBrk="1" hangingPunct="1">
              <a:spcBef>
                <a:spcPts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6228" y="690474"/>
            <a:ext cx="4659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spcBef>
                <a:spcPts val="0"/>
              </a:spcBef>
            </a:pPr>
            <a:endParaRPr lang="en-US" altLang="en-US" sz="2400" b="1" dirty="0">
              <a:latin typeface="UTM Khuccamt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2239010" y="3380105"/>
            <a:ext cx="90030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B050"/>
                </a:solidFill>
              </a:rPr>
              <a:t> </a:t>
            </a:r>
            <a:r>
              <a:rPr lang="vi-VN" altLang="en-US" sz="2400" dirty="0">
                <a:solidFill>
                  <a:srgbClr val="00B050"/>
                </a:solidFill>
              </a:rPr>
              <a:t>Đoạn </a:t>
            </a:r>
            <a:r>
              <a:rPr lang="vi-VN" altLang="en-US" sz="2400">
                <a:solidFill>
                  <a:srgbClr val="00B050"/>
                </a:solidFill>
              </a:rPr>
              <a:t>mở bài </a:t>
            </a:r>
            <a:r>
              <a:rPr lang="vi-VN" altLang="en-US" sz="2400" dirty="0">
                <a:solidFill>
                  <a:srgbClr val="00B050"/>
                </a:solidFill>
              </a:rPr>
              <a:t>b, người định tả được giới thiệu như thế nào?</a:t>
            </a: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146300" y="3846228"/>
            <a:ext cx="8648700" cy="193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vi-VN" altLang="en-US" sz="2400" dirty="0"/>
              <a:t>Người định tả không được giới thiệu trực  tiếp mà qua hoàn cảnh: về quê đi ra cách đồng chơi, không khí ở đây thật trong lành, có nhiều hoạt động hấp dẫn bạn nhỏ rồi bạn nhỏ mới nhìn thấy bác Tư cày ruộng. Bác xuất hiện sau hàng loạt cảnh vật</a:t>
            </a:r>
            <a:r>
              <a:rPr lang="en-US" altLang="en-US" sz="2400" dirty="0"/>
              <a:t>.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2446113" y="5766311"/>
            <a:ext cx="46482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</a:rPr>
              <a:t>Vậy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đó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kiểu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mở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bài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gì</a:t>
            </a:r>
            <a:r>
              <a:rPr lang="en-US" altLang="en-US" sz="2800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6576505" y="5771773"/>
            <a:ext cx="3810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/>
              <a:t>- </a:t>
            </a:r>
            <a:r>
              <a:rPr lang="en-US" altLang="en-US" sz="2800" dirty="0" err="1"/>
              <a:t>Kiểu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mở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gián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tiếp</a:t>
            </a: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8" grpId="0" bldLvl="0" animBg="1"/>
      <p:bldP spid="45" grpId="0" bldLvl="0" animBg="1"/>
      <p:bldP spid="4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screen"/>
          <a:srcRect r="40649"/>
          <a:stretch>
            <a:fillRect/>
          </a:stretch>
        </p:blipFill>
        <p:spPr>
          <a:xfrm>
            <a:off x="5499955" y="445443"/>
            <a:ext cx="1267469" cy="711843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>
          <a:xfrm flipH="1">
            <a:off x="5937332" y="5052543"/>
            <a:ext cx="6254668" cy="1637818"/>
          </a:xfrm>
          <a:custGeom>
            <a:avLst/>
            <a:gdLst>
              <a:gd name="connsiteX0" fmla="*/ 340839 w 6254668"/>
              <a:gd name="connsiteY0" fmla="*/ 0 h 1496241"/>
              <a:gd name="connsiteX1" fmla="*/ 0 w 6254668"/>
              <a:gd name="connsiteY1" fmla="*/ 6077 h 1496241"/>
              <a:gd name="connsiteX2" fmla="*/ 0 w 6254668"/>
              <a:gd name="connsiteY2" fmla="*/ 1496241 h 1496241"/>
              <a:gd name="connsiteX3" fmla="*/ 6254668 w 6254668"/>
              <a:gd name="connsiteY3" fmla="*/ 1496241 h 1496241"/>
              <a:gd name="connsiteX4" fmla="*/ 6083117 w 6254668"/>
              <a:gd name="connsiteY4" fmla="*/ 1397546 h 1496241"/>
              <a:gd name="connsiteX5" fmla="*/ 340839 w 6254668"/>
              <a:gd name="connsiteY5" fmla="*/ 0 h 1496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4668" h="1496241">
                <a:moveTo>
                  <a:pt x="340839" y="0"/>
                </a:moveTo>
                <a:lnTo>
                  <a:pt x="0" y="6077"/>
                </a:lnTo>
                <a:lnTo>
                  <a:pt x="0" y="1496241"/>
                </a:lnTo>
                <a:lnTo>
                  <a:pt x="6254668" y="1496241"/>
                </a:lnTo>
                <a:lnTo>
                  <a:pt x="6083117" y="1397546"/>
                </a:lnTo>
                <a:cubicBezTo>
                  <a:pt x="4905108" y="764495"/>
                  <a:pt x="2520923" y="18998"/>
                  <a:pt x="340839" y="0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0" y="4755604"/>
            <a:ext cx="9002980" cy="2102397"/>
          </a:xfrm>
          <a:custGeom>
            <a:avLst/>
            <a:gdLst>
              <a:gd name="connsiteX0" fmla="*/ 1060241 w 9002980"/>
              <a:gd name="connsiteY0" fmla="*/ 886 h 2102397"/>
              <a:gd name="connsiteX1" fmla="*/ 8684938 w 9002980"/>
              <a:gd name="connsiteY1" fmla="*/ 1940374 h 2102397"/>
              <a:gd name="connsiteX2" fmla="*/ 9002980 w 9002980"/>
              <a:gd name="connsiteY2" fmla="*/ 2102397 h 2102397"/>
              <a:gd name="connsiteX3" fmla="*/ 0 w 9002980"/>
              <a:gd name="connsiteY3" fmla="*/ 2102397 h 2102397"/>
              <a:gd name="connsiteX4" fmla="*/ 0 w 9002980"/>
              <a:gd name="connsiteY4" fmla="*/ 32064 h 2102397"/>
              <a:gd name="connsiteX5" fmla="*/ 193750 w 9002980"/>
              <a:gd name="connsiteY5" fmla="*/ 18566 h 2102397"/>
              <a:gd name="connsiteX6" fmla="*/ 1060241 w 9002980"/>
              <a:gd name="connsiteY6" fmla="*/ 886 h 210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02980" h="2102397">
                <a:moveTo>
                  <a:pt x="1060241" y="886"/>
                </a:moveTo>
                <a:cubicBezTo>
                  <a:pt x="4073031" y="34875"/>
                  <a:pt x="6853769" y="1041211"/>
                  <a:pt x="8684938" y="1940374"/>
                </a:cubicBezTo>
                <a:lnTo>
                  <a:pt x="9002980" y="2102397"/>
                </a:lnTo>
                <a:lnTo>
                  <a:pt x="0" y="2102397"/>
                </a:lnTo>
                <a:lnTo>
                  <a:pt x="0" y="32064"/>
                </a:lnTo>
                <a:lnTo>
                  <a:pt x="193750" y="18566"/>
                </a:lnTo>
                <a:cubicBezTo>
                  <a:pt x="484272" y="3232"/>
                  <a:pt x="773309" y="-2351"/>
                  <a:pt x="1060241" y="886"/>
                </a:cubicBezTo>
                <a:close/>
              </a:path>
            </a:pathLst>
          </a:custGeom>
          <a:solidFill>
            <a:srgbClr val="A3C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/>
          <a:srcRect b="11664"/>
          <a:stretch>
            <a:fillRect/>
          </a:stretch>
        </p:blipFill>
        <p:spPr>
          <a:xfrm>
            <a:off x="0" y="3658588"/>
            <a:ext cx="12192000" cy="3199413"/>
          </a:xfrm>
          <a:prstGeom prst="rect">
            <a:avLst/>
          </a:prstGeom>
        </p:spPr>
      </p:pic>
      <p:sp>
        <p:nvSpPr>
          <p:cNvPr id="16" name="矩形 3"/>
          <p:cNvSpPr/>
          <p:nvPr/>
        </p:nvSpPr>
        <p:spPr>
          <a:xfrm>
            <a:off x="6316350" y="484654"/>
            <a:ext cx="5204696" cy="588869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618896" y="484654"/>
            <a:ext cx="5204696" cy="5888692"/>
          </a:xfrm>
          <a:prstGeom prst="rect">
            <a:avLst/>
          </a:prstGeom>
          <a:solidFill>
            <a:schemeClr val="bg1"/>
          </a:solidFill>
          <a:ln w="76200">
            <a:solidFill>
              <a:srgbClr val="C07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14221" y="1985130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41864" y="3120168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/>
          <a:srcRect l="71101"/>
          <a:stretch>
            <a:fillRect/>
          </a:stretch>
        </p:blipFill>
        <p:spPr>
          <a:xfrm>
            <a:off x="-162606" y="-210950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902124" y="3754388"/>
            <a:ext cx="325559" cy="37642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87196" y="1798925"/>
            <a:ext cx="4612759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ts val="0"/>
              </a:spcBef>
              <a:buFontTx/>
              <a:buAutoNum type="alphaLcParenR"/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  <a:p>
            <a:pPr marL="457200" indent="-457200" algn="just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5710" y="1537970"/>
            <a:ext cx="5114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spcBef>
                <a:spcPts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 eaLnBrk="1" hangingPunct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7" name="Picture 16" descr="A picture containing umbrella, accessory, toy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41" y="4085719"/>
            <a:ext cx="2983964" cy="29839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3131" y="569423"/>
            <a:ext cx="5290461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63339" y="460251"/>
            <a:ext cx="510976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fr-FR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fr-FR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956347" y="2382358"/>
            <a:ext cx="1733873" cy="9673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84501" y="2506476"/>
            <a:ext cx="1387571" cy="6768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screen"/>
          <a:srcRect l="71101"/>
          <a:stretch>
            <a:fillRect/>
          </a:stretch>
        </p:blipFill>
        <p:spPr>
          <a:xfrm>
            <a:off x="690756" y="1821928"/>
            <a:ext cx="781502" cy="90142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844761" y="3308336"/>
            <a:ext cx="325559" cy="3764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/>
          <a:srcRect r="40649"/>
          <a:stretch>
            <a:fillRect/>
          </a:stretch>
        </p:blipFill>
        <p:spPr>
          <a:xfrm>
            <a:off x="161251" y="1259553"/>
            <a:ext cx="1267469" cy="7118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707" y="623048"/>
            <a:ext cx="11440569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90756" y="2069465"/>
            <a:ext cx="11272520" cy="304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FR" altLang="en-US" sz="3200" dirty="0"/>
              <a:t>a) </a:t>
            </a:r>
            <a:r>
              <a:rPr lang="fr-FR" altLang="en-US" sz="3200" dirty="0" err="1"/>
              <a:t>Tả</a:t>
            </a:r>
            <a:r>
              <a:rPr lang="fr-FR" altLang="en-US" sz="3200" dirty="0"/>
              <a:t> </a:t>
            </a:r>
            <a:r>
              <a:rPr lang="fr-FR" altLang="en-US" sz="3200" dirty="0" err="1"/>
              <a:t>một</a:t>
            </a:r>
            <a:r>
              <a:rPr lang="fr-FR" altLang="en-US" sz="3200" dirty="0"/>
              <a:t> </a:t>
            </a:r>
            <a:r>
              <a:rPr lang="fr-FR" altLang="en-US" sz="3200" u="sng" dirty="0" err="1"/>
              <a:t>người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thân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trong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gia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đình</a:t>
            </a:r>
            <a:r>
              <a:rPr lang="fr-FR" altLang="en-US" sz="3200" dirty="0"/>
              <a:t> </a:t>
            </a:r>
            <a:r>
              <a:rPr lang="fr-FR" altLang="en-US" sz="3200" dirty="0" err="1"/>
              <a:t>em</a:t>
            </a:r>
            <a:r>
              <a:rPr lang="fr-FR" altLang="en-US" sz="3200" dirty="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3200" dirty="0"/>
              <a:t>b) </a:t>
            </a:r>
            <a:r>
              <a:rPr lang="fr-FR" altLang="en-US" sz="3200" dirty="0" err="1"/>
              <a:t>Tả</a:t>
            </a:r>
            <a:r>
              <a:rPr lang="fr-FR" altLang="en-US" sz="3200" dirty="0"/>
              <a:t> </a:t>
            </a:r>
            <a:r>
              <a:rPr lang="fr-FR" altLang="en-US" sz="3200" dirty="0" err="1"/>
              <a:t>một</a:t>
            </a:r>
            <a:r>
              <a:rPr lang="fr-FR" altLang="en-US" sz="3200" dirty="0"/>
              <a:t> </a:t>
            </a:r>
            <a:r>
              <a:rPr lang="fr-FR" altLang="en-US" sz="3200" dirty="0" err="1"/>
              <a:t>người</a:t>
            </a:r>
            <a:r>
              <a:rPr lang="fr-FR" altLang="en-US" sz="3200" dirty="0"/>
              <a:t> </a:t>
            </a:r>
            <a:r>
              <a:rPr lang="fr-FR" altLang="en-US" sz="3200" u="sng" dirty="0" err="1"/>
              <a:t>bạn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cùng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lớp</a:t>
            </a:r>
            <a:r>
              <a:rPr lang="fr-FR" altLang="en-US" sz="3200" dirty="0"/>
              <a:t> </a:t>
            </a:r>
            <a:r>
              <a:rPr lang="fr-FR" altLang="en-US" sz="3200" dirty="0" err="1"/>
              <a:t>hoặc</a:t>
            </a:r>
            <a:r>
              <a:rPr lang="fr-FR" altLang="en-US" sz="3200" dirty="0"/>
              <a:t> </a:t>
            </a:r>
            <a:r>
              <a:rPr lang="fr-FR" altLang="en-US" sz="3200" dirty="0" err="1"/>
              <a:t>người</a:t>
            </a:r>
            <a:r>
              <a:rPr lang="fr-FR" altLang="en-US" sz="3200" dirty="0"/>
              <a:t> </a:t>
            </a:r>
            <a:r>
              <a:rPr lang="fr-FR" altLang="en-US" sz="3200" u="sng" dirty="0" err="1"/>
              <a:t>bạn</a:t>
            </a:r>
            <a:r>
              <a:rPr lang="fr-FR" altLang="en-US" sz="3200" u="sng" dirty="0"/>
              <a:t> ở </a:t>
            </a:r>
            <a:r>
              <a:rPr lang="fr-FR" altLang="en-US" sz="3200" u="sng" dirty="0" err="1"/>
              <a:t>gần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nhà</a:t>
            </a:r>
            <a:r>
              <a:rPr lang="fr-FR" altLang="en-US" sz="3200" dirty="0"/>
              <a:t> </a:t>
            </a:r>
            <a:r>
              <a:rPr lang="fr-FR" altLang="en-US" sz="3200" dirty="0" err="1"/>
              <a:t>em</a:t>
            </a:r>
            <a:r>
              <a:rPr lang="fr-FR" altLang="en-US" sz="3200" dirty="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3200" dirty="0"/>
              <a:t>c) </a:t>
            </a:r>
            <a:r>
              <a:rPr lang="fr-FR" altLang="en-US" sz="3200" dirty="0" err="1"/>
              <a:t>Tả</a:t>
            </a:r>
            <a:r>
              <a:rPr lang="fr-FR" altLang="en-US" sz="3200" dirty="0"/>
              <a:t> </a:t>
            </a:r>
            <a:r>
              <a:rPr lang="fr-FR" altLang="en-US" sz="3200" dirty="0" err="1"/>
              <a:t>một</a:t>
            </a:r>
            <a:r>
              <a:rPr lang="fr-FR" altLang="en-US" sz="3200" dirty="0"/>
              <a:t> </a:t>
            </a:r>
            <a:r>
              <a:rPr lang="fr-FR" altLang="en-US" sz="3200" u="sng" dirty="0"/>
              <a:t>ca </a:t>
            </a:r>
            <a:r>
              <a:rPr lang="fr-FR" altLang="en-US" sz="3200" u="sng" dirty="0" err="1"/>
              <a:t>sĩ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đang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biểu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diễn</a:t>
            </a:r>
            <a:r>
              <a:rPr lang="fr-FR" altLang="en-US" sz="3200" dirty="0"/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fr-FR" altLang="en-US" sz="3200" dirty="0"/>
              <a:t>d) </a:t>
            </a:r>
            <a:r>
              <a:rPr lang="fr-FR" altLang="en-US" sz="3200" dirty="0" err="1"/>
              <a:t>Tả</a:t>
            </a:r>
            <a:r>
              <a:rPr lang="fr-FR" altLang="en-US" sz="3200" dirty="0"/>
              <a:t> </a:t>
            </a:r>
            <a:r>
              <a:rPr lang="fr-FR" altLang="en-US" sz="3200" dirty="0" err="1"/>
              <a:t>một</a:t>
            </a:r>
            <a:r>
              <a:rPr lang="fr-FR" altLang="en-US" sz="3200" dirty="0"/>
              <a:t> </a:t>
            </a:r>
            <a:r>
              <a:rPr lang="fr-FR" altLang="en-US" sz="3200" u="sng" dirty="0" err="1"/>
              <a:t>nghệ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sĩ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hài</a:t>
            </a:r>
            <a:r>
              <a:rPr lang="fr-FR" altLang="en-US" sz="3200" dirty="0"/>
              <a:t> </a:t>
            </a:r>
            <a:r>
              <a:rPr lang="fr-FR" altLang="en-US" sz="3200" dirty="0" err="1"/>
              <a:t>mà</a:t>
            </a:r>
            <a:r>
              <a:rPr lang="fr-FR" altLang="en-US" sz="3200" dirty="0"/>
              <a:t> </a:t>
            </a:r>
            <a:r>
              <a:rPr lang="fr-FR" altLang="en-US" sz="3200" u="sng" dirty="0" err="1"/>
              <a:t>em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yêu</a:t>
            </a:r>
            <a:r>
              <a:rPr lang="fr-FR" altLang="en-US" sz="3200" u="sng" dirty="0"/>
              <a:t> </a:t>
            </a:r>
            <a:r>
              <a:rPr lang="fr-FR" altLang="en-US" sz="3200" u="sng" dirty="0" err="1"/>
              <a:t>thích</a:t>
            </a:r>
            <a:r>
              <a:rPr lang="fr-FR" altLang="en-US" sz="3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1166</Words>
  <Application>Microsoft Office PowerPoint</Application>
  <PresentationFormat>Widescreen</PresentationFormat>
  <Paragraphs>74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Wingdings</vt:lpstr>
      <vt:lpstr>Times New Roman</vt:lpstr>
      <vt:lpstr>字魂27号-布丁体</vt:lpstr>
      <vt:lpstr>Arial</vt:lpstr>
      <vt:lpstr>等线 Light</vt:lpstr>
      <vt:lpstr>UTM Isadora</vt:lpstr>
      <vt:lpstr>UTM Khuccamta</vt:lpstr>
      <vt:lpstr>UTM Duepuntozero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170</cp:revision>
  <dcterms:created xsi:type="dcterms:W3CDTF">2019-07-18T08:39:00Z</dcterms:created>
  <dcterms:modified xsi:type="dcterms:W3CDTF">2024-01-09T05:24:28Z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1A91930432E84A3AA1EE4F1856FF6CEC</vt:lpwstr>
  </property>
  <property fmtid="{D5CDD505-2E9C-101B-9397-08002B2CF9AE}" pid="3" name="KSOProductBuildVer">
    <vt:lpwstr>1033-11.2.0.10426</vt:lpwstr>
  </property>
</Properties>
</file>