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1" r:id="rId2"/>
    <p:sldId id="287" r:id="rId3"/>
    <p:sldId id="288" r:id="rId4"/>
    <p:sldId id="291" r:id="rId5"/>
    <p:sldId id="292" r:id="rId6"/>
    <p:sldId id="293" r:id="rId7"/>
    <p:sldId id="296" r:id="rId8"/>
    <p:sldId id="294" r:id="rId9"/>
    <p:sldId id="297" r:id="rId10"/>
    <p:sldId id="298" r:id="rId11"/>
    <p:sldId id="295"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3" r:id="rId25"/>
    <p:sldId id="311" r:id="rId26"/>
    <p:sldId id="312" r:id="rId27"/>
    <p:sldId id="314" r:id="rId28"/>
    <p:sldId id="317" r:id="rId29"/>
    <p:sldId id="316" r:id="rId30"/>
  </p:sldIdLst>
  <p:sldSz cx="12192000" cy="6858000"/>
  <p:notesSz cx="6858000" cy="9144000"/>
  <p:embeddedFontLst>
    <p:embeddedFont>
      <p:font typeface="AvantGarde" panose="00000400000000000000" charset="0"/>
      <p:regular r:id="rId32"/>
    </p:embeddedFont>
    <p:embeddedFont>
      <p:font typeface="微软雅黑" panose="020B0503020204020204" pitchFamily="34" charset="-122"/>
      <p:regular r:id="rId33"/>
      <p:bold r:id="rId34"/>
    </p:embeddedFont>
    <p:embeddedFont>
      <p:font typeface="#9Slide06 SVNBlow Brush" pitchFamily="2" charset="0"/>
      <p:regular r:id="rId35"/>
    </p:embeddedFont>
    <p:embeddedFont>
      <p:font typeface="Quicksand"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Pattaya" panose="00000500000000000000" pitchFamily="2" charset="-34"/>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030" autoAdjust="0"/>
  </p:normalViewPr>
  <p:slideViewPr>
    <p:cSldViewPr snapToGrid="0">
      <p:cViewPr varScale="1">
        <p:scale>
          <a:sx n="56" d="100"/>
          <a:sy n="56" d="100"/>
        </p:scale>
        <p:origin x="159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Slide 4: </a:t>
            </a:r>
            <a:r>
              <a:rPr lang="en-US" baseline="0" dirty="0" err="1" smtClean="0"/>
              <a:t>Nhấn</a:t>
            </a:r>
            <a:r>
              <a:rPr lang="en-US" baseline="0" dirty="0" smtClean="0"/>
              <a:t> </a:t>
            </a:r>
            <a:r>
              <a:rPr lang="en-US" baseline="0" dirty="0" err="1" smtClean="0"/>
              <a:t>mạnh</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tiết</a:t>
            </a:r>
            <a:r>
              <a:rPr lang="en-US" baseline="0" dirty="0" smtClean="0"/>
              <a:t> </a:t>
            </a:r>
            <a:r>
              <a:rPr lang="en-US" baseline="0" dirty="0" err="1" smtClean="0"/>
              <a:t>của</a:t>
            </a:r>
            <a:r>
              <a:rPr lang="en-US" baseline="0" dirty="0" smtClean="0"/>
              <a:t> </a:t>
            </a:r>
          </a:p>
        </p:txBody>
      </p:sp>
      <p:sp>
        <p:nvSpPr>
          <p:cNvPr id="4" name="Slide Number Placeholder 3"/>
          <p:cNvSpPr>
            <a:spLocks noGrp="1"/>
          </p:cNvSpPr>
          <p:nvPr>
            <p:ph type="sldNum" sz="quarter" idx="10"/>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95966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xmlns="" r:embed="rId63"/>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gif"/><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2.wdp"/><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3.wdp"/><Relationship Id="rId4" Type="http://schemas.openxmlformats.org/officeDocument/2006/relationships/image" Target="../media/image27.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2.wdp"/><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3.wdp"/><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5.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gif"/><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xmlns=""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xmlns=""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xmlns=""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sp>
        <p:nvSpPr>
          <p:cNvPr id="14" name="TextBox 13">
            <a:extLst>
              <a:ext uri="{FF2B5EF4-FFF2-40B4-BE49-F238E27FC236}">
                <a16:creationId xmlns:a16="http://schemas.microsoft.com/office/drawing/2014/main" xmlns="" id="{AB0184FC-E842-4D0F-9B85-E4083613CE5C}"/>
              </a:ext>
            </a:extLst>
          </p:cNvPr>
          <p:cNvSpPr txBox="1"/>
          <p:nvPr/>
        </p:nvSpPr>
        <p:spPr>
          <a:xfrm>
            <a:off x="5270297" y="1053978"/>
            <a:ext cx="1247136" cy="492443"/>
          </a:xfrm>
          <a:prstGeom prst="rect">
            <a:avLst/>
          </a:prstGeom>
          <a:noFill/>
        </p:spPr>
        <p:txBody>
          <a:bodyPr wrap="none" lIns="0" tIns="0" rIns="0" bIns="0" rtlCol="0">
            <a:spAutoFit/>
          </a:bodyPr>
          <a:lstStyle/>
          <a:p>
            <a:pPr algn="l"/>
            <a:r>
              <a:rPr lang="en-SG" sz="3200" b="1" dirty="0" err="1">
                <a:solidFill>
                  <a:srgbClr val="2B9F00"/>
                </a:solidFill>
                <a:latin typeface="Pattaya" panose="00000500000000000000" pitchFamily="2" charset="-34"/>
                <a:cs typeface="Pattaya" panose="00000500000000000000" pitchFamily="2" charset="-34"/>
              </a:rPr>
              <a:t>Tập</a:t>
            </a:r>
            <a:r>
              <a:rPr lang="en-SG" sz="3200" b="1" dirty="0">
                <a:solidFill>
                  <a:srgbClr val="2B9F00"/>
                </a:solidFill>
                <a:latin typeface="Pattaya" panose="00000500000000000000" pitchFamily="2" charset="-34"/>
                <a:cs typeface="Pattaya" panose="00000500000000000000" pitchFamily="2" charset="-34"/>
              </a:rPr>
              <a:t> </a:t>
            </a:r>
            <a:r>
              <a:rPr lang="en-SG" sz="3200" b="1" dirty="0" err="1">
                <a:solidFill>
                  <a:srgbClr val="2B9F00"/>
                </a:solidFill>
                <a:latin typeface="Pattaya" panose="00000500000000000000" pitchFamily="2" charset="-34"/>
                <a:cs typeface="Pattaya" panose="00000500000000000000" pitchFamily="2" charset="-34"/>
              </a:rPr>
              <a:t>đọc</a:t>
            </a:r>
            <a:endParaRPr lang="en-US" sz="3200" b="1" dirty="0">
              <a:solidFill>
                <a:srgbClr val="2B9F00"/>
              </a:solidFill>
              <a:latin typeface="Pattaya" panose="00000500000000000000" pitchFamily="2" charset="-34"/>
              <a:cs typeface="Pattaya" panose="00000500000000000000" pitchFamily="2" charset="-34"/>
            </a:endParaRPr>
          </a:p>
        </p:txBody>
      </p:sp>
      <p:sp>
        <p:nvSpPr>
          <p:cNvPr id="15" name="TextBox 14">
            <a:extLst>
              <a:ext uri="{FF2B5EF4-FFF2-40B4-BE49-F238E27FC236}">
                <a16:creationId xmlns:a16="http://schemas.microsoft.com/office/drawing/2014/main" xmlns="" id="{A8CE20FC-6992-481E-98D3-96D6C83FDB83}"/>
              </a:ext>
            </a:extLst>
          </p:cNvPr>
          <p:cNvSpPr txBox="1"/>
          <p:nvPr/>
        </p:nvSpPr>
        <p:spPr>
          <a:xfrm>
            <a:off x="6603317" y="4062975"/>
            <a:ext cx="2670603" cy="430887"/>
          </a:xfrm>
          <a:prstGeom prst="rect">
            <a:avLst/>
          </a:prstGeom>
          <a:noFill/>
        </p:spPr>
        <p:txBody>
          <a:bodyPr wrap="none" lIns="0" tIns="0" rIns="0" bIns="0" rtlCol="0">
            <a:spAutoFit/>
          </a:bodyPr>
          <a:lstStyle/>
          <a:p>
            <a:pPr algn="l"/>
            <a:r>
              <a:rPr lang="en-SG" sz="2800" i="1" dirty="0">
                <a:solidFill>
                  <a:schemeClr val="accent1">
                    <a:lumMod val="50000"/>
                  </a:schemeClr>
                </a:solidFill>
                <a:latin typeface="Pattaya" panose="00000500000000000000" pitchFamily="2" charset="-34"/>
                <a:cs typeface="Pattaya" panose="00000500000000000000" pitchFamily="2" charset="-34"/>
              </a:rPr>
              <a:t>Theo </a:t>
            </a:r>
            <a:r>
              <a:rPr lang="vi-VN" sz="2800" dirty="0">
                <a:solidFill>
                  <a:schemeClr val="accent1">
                    <a:lumMod val="50000"/>
                  </a:schemeClr>
                </a:solidFill>
                <a:latin typeface="Pattaya" panose="00000500000000000000" pitchFamily="2" charset="-34"/>
                <a:cs typeface="Pattaya" panose="00000500000000000000" pitchFamily="2" charset="-34"/>
              </a:rPr>
              <a:t>Minh Nhương</a:t>
            </a:r>
            <a:endParaRPr lang="en-US" sz="2800" dirty="0">
              <a:solidFill>
                <a:schemeClr val="accent1">
                  <a:lumMod val="50000"/>
                </a:schemeClr>
              </a:solidFill>
              <a:latin typeface="Pattaya" panose="00000500000000000000" pitchFamily="2" charset="-34"/>
              <a:cs typeface="Pattaya" panose="00000500000000000000" pitchFamily="2" charset="-34"/>
            </a:endParaRPr>
          </a:p>
        </p:txBody>
      </p:sp>
      <p:sp>
        <p:nvSpPr>
          <p:cNvPr id="16" name="Rectangle 15">
            <a:extLst>
              <a:ext uri="{FF2B5EF4-FFF2-40B4-BE49-F238E27FC236}">
                <a16:creationId xmlns:a16="http://schemas.microsoft.com/office/drawing/2014/main" xmlns="" id="{F7CD41DC-EFA2-4BF8-9230-F2B8799EC644}"/>
              </a:ext>
            </a:extLst>
          </p:cNvPr>
          <p:cNvSpPr/>
          <p:nvPr/>
        </p:nvSpPr>
        <p:spPr>
          <a:xfrm>
            <a:off x="2812102" y="1701135"/>
            <a:ext cx="6135013" cy="2308324"/>
          </a:xfrm>
          <a:prstGeom prst="rect">
            <a:avLst/>
          </a:prstGeom>
          <a:noFill/>
        </p:spPr>
        <p:txBody>
          <a:bodyPr wrap="none" lIns="91440" tIns="45720" rIns="91440" bIns="45720">
            <a:spAutoFit/>
          </a:bodyPr>
          <a:lstStyle/>
          <a:p>
            <a:pPr algn="ctr"/>
            <a:r>
              <a:rPr lang="vi-VN" sz="7200" b="1" dirty="0">
                <a:ln w="13462">
                  <a:solidFill>
                    <a:schemeClr val="bg1"/>
                  </a:solidFill>
                  <a:prstDash val="solid"/>
                </a:ln>
                <a:solidFill>
                  <a:srgbClr val="FFC000"/>
                </a:solidFill>
                <a:effectLst>
                  <a:outerShdw dist="38100" dir="2700000" algn="bl" rotWithShape="0">
                    <a:schemeClr val="accent5"/>
                  </a:outerShdw>
                </a:effectLst>
                <a:latin typeface="#9Slide06 SVNBlow Brush" pitchFamily="2" charset="0"/>
              </a:rPr>
              <a:t>Hội thổi cơm thi</a:t>
            </a:r>
          </a:p>
          <a:p>
            <a:pPr algn="ctr"/>
            <a:r>
              <a:rPr lang="vi-VN" sz="7200" b="1" dirty="0">
                <a:ln w="13462">
                  <a:solidFill>
                    <a:schemeClr val="bg1"/>
                  </a:solidFill>
                  <a:prstDash val="solid"/>
                </a:ln>
                <a:solidFill>
                  <a:srgbClr val="FFC000"/>
                </a:solidFill>
                <a:effectLst>
                  <a:outerShdw dist="38100" dir="2700000" algn="bl" rotWithShape="0">
                    <a:schemeClr val="accent5"/>
                  </a:outerShdw>
                </a:effectLst>
                <a:latin typeface="#9Slide06 SVNBlow Brush" pitchFamily="2" charset="0"/>
              </a:rPr>
              <a:t>ở đồng vân</a:t>
            </a:r>
            <a:endParaRPr lang="en-US" sz="7200" b="1" dirty="0">
              <a:ln w="13462">
                <a:solidFill>
                  <a:schemeClr val="bg1"/>
                </a:solidFill>
                <a:prstDash val="solid"/>
              </a:ln>
              <a:solidFill>
                <a:srgbClr val="FFC000"/>
              </a:solidFill>
              <a:effectLst>
                <a:outerShdw dist="38100" dir="2700000" algn="bl" rotWithShape="0">
                  <a:schemeClr val="accent5"/>
                </a:outerShdw>
              </a:effectLst>
              <a:latin typeface="#9Slide06 SVNBlow Brush" pitchFamily="2" charset="0"/>
            </a:endParaRPr>
          </a:p>
        </p:txBody>
      </p:sp>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5CE173-839F-4770-BABE-CBED1E4FA46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328" b="77474" l="14129" r="56735">
                        <a14:foregroundMark x1="14129" y1="53906" x2="19546" y2="69922"/>
                        <a14:foregroundMark x1="19546" y1="69922" x2="20498" y2="70833"/>
                        <a14:foregroundMark x1="15520" y1="74219" x2="29868" y2="72917"/>
                        <a14:foregroundMark x1="29868" y1="72917" x2="34627" y2="72917"/>
                        <a14:foregroundMark x1="34627" y1="72917" x2="43777" y2="72656"/>
                        <a14:foregroundMark x1="43777" y1="72656" x2="46999" y2="72656"/>
                        <a14:foregroundMark x1="15300" y1="70182" x2="17423" y2="76953"/>
                        <a14:foregroundMark x1="17423" y1="76953" x2="33016" y2="77734"/>
                        <a14:foregroundMark x1="33016" y1="77734" x2="46413" y2="74349"/>
                        <a14:foregroundMark x1="53294" y1="71484" x2="56881" y2="77734"/>
                        <a14:foregroundMark x1="53807" y1="68359" x2="53807" y2="68359"/>
                        <a14:foregroundMark x1="54026" y1="67318" x2="54026" y2="67318"/>
                        <a14:foregroundMark x1="55124" y1="68620" x2="55124" y2="68620"/>
                        <a14:foregroundMark x1="34041" y1="37500" x2="36310" y2="37240"/>
                        <a14:foregroundMark x1="34261" y1="36328" x2="33675" y2="38672"/>
                      </a14:backgroundRemoval>
                    </a14:imgEffect>
                  </a14:imgLayer>
                </a14:imgProps>
              </a:ext>
            </a:extLst>
          </a:blip>
          <a:srcRect l="13913" t="34834" r="41968" b="22981"/>
          <a:stretch/>
        </p:blipFill>
        <p:spPr>
          <a:xfrm>
            <a:off x="427481" y="2400150"/>
            <a:ext cx="7420084" cy="4149105"/>
          </a:xfrm>
          <a:prstGeom prst="rect">
            <a:avLst/>
          </a:prstGeom>
        </p:spPr>
      </p:pic>
      <p:sp>
        <p:nvSpPr>
          <p:cNvPr id="3" name="Rectangle 2">
            <a:extLst>
              <a:ext uri="{FF2B5EF4-FFF2-40B4-BE49-F238E27FC236}">
                <a16:creationId xmlns:a16="http://schemas.microsoft.com/office/drawing/2014/main" xmlns="" id="{5525ED0F-1280-42E7-90A0-199F8E750E5F}"/>
              </a:ext>
            </a:extLst>
          </p:cNvPr>
          <p:cNvSpPr/>
          <p:nvPr/>
        </p:nvSpPr>
        <p:spPr>
          <a:xfrm>
            <a:off x="609913" y="454877"/>
            <a:ext cx="2300631" cy="923330"/>
          </a:xfrm>
          <a:prstGeom prst="rect">
            <a:avLst/>
          </a:prstGeom>
          <a:noFill/>
        </p:spPr>
        <p:txBody>
          <a:bodyPr wrap="none" lIns="91440" tIns="45720" rIns="91440" bIns="45720">
            <a:spAutoFit/>
          </a:bodyPr>
          <a:lstStyle/>
          <a:p>
            <a:pPr algn="ctr"/>
            <a:r>
              <a:rPr lang="vi-VN" sz="5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Câu khó</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4" name="TextBox 3">
            <a:extLst>
              <a:ext uri="{FF2B5EF4-FFF2-40B4-BE49-F238E27FC236}">
                <a16:creationId xmlns:a16="http://schemas.microsoft.com/office/drawing/2014/main" xmlns="" id="{F0AE03EC-659D-40FD-9323-58B4589BA51A}"/>
              </a:ext>
            </a:extLst>
          </p:cNvPr>
          <p:cNvSpPr txBox="1"/>
          <p:nvPr/>
        </p:nvSpPr>
        <p:spPr>
          <a:xfrm>
            <a:off x="679326" y="1538376"/>
            <a:ext cx="10833348" cy="861774"/>
          </a:xfrm>
          <a:prstGeom prst="rect">
            <a:avLst/>
          </a:prstGeom>
          <a:noFill/>
        </p:spPr>
        <p:txBody>
          <a:bodyPr wrap="square" lIns="0" tIns="0" rIns="0" bIns="0" rtlCol="0">
            <a:spAutoFit/>
          </a:bodyPr>
          <a:lstStyle/>
          <a:p>
            <a:pPr algn="just"/>
            <a:r>
              <a:rPr lang="vi-VN" sz="2800" b="1" dirty="0">
                <a:solidFill>
                  <a:srgbClr val="002060"/>
                </a:solidFill>
                <a:ea typeface="AvantGarde" panose="00000400000000000000" pitchFamily="2" charset="0"/>
                <a:cs typeface="AvantGarde" panose="00000400000000000000" pitchFamily="2" charset="0"/>
              </a:rPr>
              <a:t>Hội thổi cơm thi ở làng Đồng Vân bắt nguồn từ các cuộc trẩy quân đánh giặc của người Việt cổ bên bờ sông Đáy xưa.</a:t>
            </a:r>
            <a:endParaRPr lang="en-US" sz="28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6" name="Straight Connector 5">
            <a:extLst>
              <a:ext uri="{FF2B5EF4-FFF2-40B4-BE49-F238E27FC236}">
                <a16:creationId xmlns:a16="http://schemas.microsoft.com/office/drawing/2014/main" xmlns="" id="{740E5CE2-0A1A-4150-B738-85E81771B824}"/>
              </a:ext>
            </a:extLst>
          </p:cNvPr>
          <p:cNvCxnSpPr>
            <a:cxnSpLocks/>
          </p:cNvCxnSpPr>
          <p:nvPr/>
        </p:nvCxnSpPr>
        <p:spPr>
          <a:xfrm flipH="1">
            <a:off x="6629400" y="153837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58988C0B-A7A0-4BD6-A4E4-5D76CB86556B}"/>
              </a:ext>
            </a:extLst>
          </p:cNvPr>
          <p:cNvCxnSpPr>
            <a:cxnSpLocks/>
          </p:cNvCxnSpPr>
          <p:nvPr/>
        </p:nvCxnSpPr>
        <p:spPr>
          <a:xfrm flipH="1">
            <a:off x="6400800" y="1969263"/>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xmlns="" id="{1ED78BE9-98B7-4AD8-92E4-6FBB508ADE02}"/>
              </a:ext>
            </a:extLst>
          </p:cNvPr>
          <p:cNvSpPr txBox="1"/>
          <p:nvPr/>
        </p:nvSpPr>
        <p:spPr>
          <a:xfrm>
            <a:off x="5196840" y="2831037"/>
            <a:ext cx="6315834" cy="1723549"/>
          </a:xfrm>
          <a:prstGeom prst="rect">
            <a:avLst/>
          </a:prstGeom>
          <a:noFill/>
        </p:spPr>
        <p:txBody>
          <a:bodyPr wrap="square" lIns="0" tIns="0" rIns="0" bIns="0" rtlCol="0">
            <a:spAutoFit/>
          </a:bodyPr>
          <a:lstStyle/>
          <a:p>
            <a:pPr algn="just"/>
            <a:r>
              <a:rPr lang="vi-VN" sz="2800" b="1" dirty="0">
                <a:solidFill>
                  <a:srgbClr val="002060"/>
                </a:solidFill>
              </a:rPr>
              <a:t>Các đội vừa thổi cơm vừa đan xen nhau uốn lượn trên sân đình trong sự cổ vũ nồng nhiệt của người xem hội.</a:t>
            </a:r>
            <a:endParaRPr lang="en-US" sz="28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11" name="Straight Connector 10">
            <a:extLst>
              <a:ext uri="{FF2B5EF4-FFF2-40B4-BE49-F238E27FC236}">
                <a16:creationId xmlns:a16="http://schemas.microsoft.com/office/drawing/2014/main" xmlns="" id="{5DE7A6D0-AAA3-42AB-AD45-CB52F1D0370C}"/>
              </a:ext>
            </a:extLst>
          </p:cNvPr>
          <p:cNvCxnSpPr>
            <a:cxnSpLocks/>
          </p:cNvCxnSpPr>
          <p:nvPr/>
        </p:nvCxnSpPr>
        <p:spPr>
          <a:xfrm flipH="1">
            <a:off x="6583680" y="2831037"/>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77E53C2E-94CD-4197-8604-E040B914FBA5}"/>
              </a:ext>
            </a:extLst>
          </p:cNvPr>
          <p:cNvCxnSpPr>
            <a:cxnSpLocks/>
          </p:cNvCxnSpPr>
          <p:nvPr/>
        </p:nvCxnSpPr>
        <p:spPr>
          <a:xfrm flipH="1">
            <a:off x="9165825" y="2831037"/>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2EDE6599-015B-486D-A285-4BBECF8297F3}"/>
              </a:ext>
            </a:extLst>
          </p:cNvPr>
          <p:cNvCxnSpPr>
            <a:cxnSpLocks/>
          </p:cNvCxnSpPr>
          <p:nvPr/>
        </p:nvCxnSpPr>
        <p:spPr>
          <a:xfrm flipH="1">
            <a:off x="10469880" y="3253308"/>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13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24"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300" fill="hold"/>
                                            <p:tgtEl>
                                              <p:spTgt spid="10"/>
                                            </p:tgtEl>
                                            <p:attrNameLst>
                                              <p:attrName>ppt_x</p:attrName>
                                            </p:attrNameLst>
                                          </p:cBhvr>
                                          <p:tavLst>
                                            <p:tav tm="0">
                                              <p:val>
                                                <p:strVal val="1+#ppt_w/2"/>
                                              </p:val>
                                            </p:tav>
                                            <p:tav tm="100000">
                                              <p:val>
                                                <p:strVal val="#ppt_x"/>
                                              </p:val>
                                            </p:tav>
                                          </p:tavLst>
                                        </p:anim>
                                        <p:anim calcmode="lin" valueType="num">
                                          <p:cBhvr additive="base">
                                            <p:cTn id="24" dur="13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FB4E58-8AE1-4A27-9058-A8A245A6CD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7240" b="83724" l="16618" r="51684">
                        <a14:foregroundMark x1="16764" y1="62109" x2="20498" y2="70964"/>
                        <a14:foregroundMark x1="24158" y1="57161" x2="26647" y2="65365"/>
                        <a14:foregroundMark x1="26647" y1="65365" x2="25769" y2="72135"/>
                        <a14:foregroundMark x1="24012" y1="55208" x2="27818" y2="60286"/>
                        <a14:foregroundMark x1="27818" y1="60286" x2="28551" y2="62760"/>
                        <a14:foregroundMark x1="23646" y1="56901" x2="19400" y2="64714"/>
                        <a14:foregroundMark x1="19180" y1="70313" x2="23572" y2="73438"/>
                        <a14:foregroundMark x1="23572" y1="73438" x2="25403" y2="73438"/>
                        <a14:foregroundMark x1="22401" y1="83854" x2="24890" y2="79167"/>
                        <a14:foregroundMark x1="31406" y1="74740" x2="31406" y2="74740"/>
                        <a14:foregroundMark x1="31259" y1="76953" x2="31259" y2="76953"/>
                        <a14:foregroundMark x1="31625" y1="73438" x2="31625" y2="73438"/>
                        <a14:foregroundMark x1="32064" y1="61198" x2="33309" y2="60286"/>
                        <a14:foregroundMark x1="32943" y1="56901" x2="33675" y2="61589"/>
                        <a14:foregroundMark x1="32650" y1="57422" x2="33895" y2="60026"/>
                        <a14:foregroundMark x1="34041" y1="58724" x2="33309" y2="56510"/>
                        <a14:foregroundMark x1="31040" y1="60938" x2="32650" y2="62760"/>
                        <a14:foregroundMark x1="30893" y1="61589" x2="32138" y2="62760"/>
                        <a14:foregroundMark x1="31259" y1="62760" x2="32064" y2="63802"/>
                        <a14:foregroundMark x1="34627" y1="56901" x2="40190" y2="46745"/>
                        <a14:foregroundMark x1="40190" y1="46745" x2="44583" y2="44792"/>
                        <a14:foregroundMark x1="44583" y1="44792" x2="48902" y2="45573"/>
                        <a14:foregroundMark x1="33309" y1="58724" x2="40483" y2="47526"/>
                        <a14:foregroundMark x1="40483" y1="47526" x2="44436" y2="47656"/>
                        <a14:foregroundMark x1="44436" y1="47656" x2="47877" y2="51693"/>
                        <a14:foregroundMark x1="47877" y1="51693" x2="47877" y2="44010"/>
                        <a14:foregroundMark x1="47877" y1="44010" x2="43192" y2="43880"/>
                        <a14:foregroundMark x1="43192" y1="43880" x2="35432" y2="55859"/>
                        <a14:foregroundMark x1="47511" y1="51432" x2="50146" y2="44401"/>
                        <a14:foregroundMark x1="50146" y1="44401" x2="50146" y2="41667"/>
                        <a14:foregroundMark x1="48755" y1="51172" x2="51684" y2="53125"/>
                        <a14:foregroundMark x1="48316" y1="52344" x2="51684" y2="55599"/>
                        <a14:foregroundMark x1="49634" y1="41667" x2="44656" y2="40495"/>
                        <a14:foregroundMark x1="44656" y1="40495" x2="40922" y2="42708"/>
                        <a14:foregroundMark x1="40922" y1="42708" x2="38141" y2="48307"/>
                        <a14:foregroundMark x1="38141" y1="48307" x2="38067" y2="48958"/>
                        <a14:foregroundMark x1="43631" y1="40755" x2="47657" y2="40104"/>
                        <a14:foregroundMark x1="47657" y1="40104" x2="50146" y2="41406"/>
                        <a14:foregroundMark x1="49561" y1="40495" x2="45461" y2="40104"/>
                        <a14:foregroundMark x1="45461" y1="40104" x2="35066" y2="55469"/>
                        <a14:foregroundMark x1="35066" y1="55469" x2="37921" y2="47396"/>
                        <a14:foregroundMark x1="37921" y1="47396" x2="41801" y2="41667"/>
                        <a14:foregroundMark x1="32138" y1="58464" x2="41508" y2="38411"/>
                        <a14:foregroundMark x1="41508" y1="38411" x2="45461" y2="34505"/>
                        <a14:foregroundMark x1="45461" y1="34505" x2="49780" y2="37240"/>
                        <a14:foregroundMark x1="49780" y1="37240" x2="50146" y2="40755"/>
                        <a14:foregroundMark x1="30893" y1="60286" x2="37555" y2="45443"/>
                        <a14:backgroundMark x1="36530" y1="55599" x2="45095" y2="54948"/>
                        <a14:backgroundMark x1="45095" y1="54948" x2="47804" y2="54948"/>
                      </a14:backgroundRemoval>
                    </a14:imgEffect>
                  </a14:imgLayer>
                </a14:imgProps>
              </a:ext>
            </a:extLst>
          </a:blip>
          <a:srcRect l="13914" t="34847" r="49658" b="15274"/>
          <a:stretch/>
        </p:blipFill>
        <p:spPr>
          <a:xfrm>
            <a:off x="-350519" y="1219199"/>
            <a:ext cx="6890772" cy="5304775"/>
          </a:xfrm>
          <a:prstGeom prst="rect">
            <a:avLst/>
          </a:prstGeom>
        </p:spPr>
      </p:pic>
      <p:sp>
        <p:nvSpPr>
          <p:cNvPr id="3" name="Rectangle 2">
            <a:extLst>
              <a:ext uri="{FF2B5EF4-FFF2-40B4-BE49-F238E27FC236}">
                <a16:creationId xmlns:a16="http://schemas.microsoft.com/office/drawing/2014/main" xmlns="" id="{D7E5A55C-53C7-40D9-9535-5C6F8478FCAA}"/>
              </a:ext>
            </a:extLst>
          </p:cNvPr>
          <p:cNvSpPr/>
          <p:nvPr/>
        </p:nvSpPr>
        <p:spPr>
          <a:xfrm>
            <a:off x="679929" y="454877"/>
            <a:ext cx="2922595"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Chú thích</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6" name="TextBox 5">
            <a:extLst>
              <a:ext uri="{FF2B5EF4-FFF2-40B4-BE49-F238E27FC236}">
                <a16:creationId xmlns:a16="http://schemas.microsoft.com/office/drawing/2014/main" xmlns="" id="{D553CA11-3BAF-4AA8-A5CF-2CCC17685A8B}"/>
              </a:ext>
            </a:extLst>
          </p:cNvPr>
          <p:cNvSpPr txBox="1"/>
          <p:nvPr/>
        </p:nvSpPr>
        <p:spPr>
          <a:xfrm>
            <a:off x="6723133" y="916542"/>
            <a:ext cx="5699760" cy="1231106"/>
          </a:xfrm>
          <a:prstGeom prst="rect">
            <a:avLst/>
          </a:prstGeom>
          <a:noFill/>
        </p:spPr>
        <p:txBody>
          <a:bodyPr wrap="square" lIns="0" tIns="0" rIns="0" bIns="0" rtlCol="0">
            <a:spAutoFit/>
          </a:bodyPr>
          <a:lstStyle/>
          <a:p>
            <a:pPr algn="just"/>
            <a:r>
              <a:rPr lang="vi-VN" sz="4000" b="1" dirty="0">
                <a:solidFill>
                  <a:srgbClr val="2B9F00"/>
                </a:solidFill>
                <a:latin typeface="Pattaya" panose="00000500000000000000" pitchFamily="2" charset="-34"/>
                <a:cs typeface="Pattaya" panose="00000500000000000000" pitchFamily="2" charset="-34"/>
              </a:rPr>
              <a:t>Làng Đồng Vân</a:t>
            </a:r>
            <a:endParaRPr lang="en-US" sz="4000" b="1" dirty="0">
              <a:solidFill>
                <a:srgbClr val="2B9F00"/>
              </a:solidFill>
              <a:latin typeface="Pattaya" panose="00000500000000000000" pitchFamily="2" charset="-34"/>
              <a:cs typeface="Pattaya" panose="00000500000000000000" pitchFamily="2" charset="-34"/>
            </a:endParaRPr>
          </a:p>
          <a:p>
            <a:pPr algn="just"/>
            <a:endParaRPr lang="en-US" sz="40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xmlns="" id="{7F5DA158-126D-4458-828E-BDA70F3903D3}"/>
              </a:ext>
            </a:extLst>
          </p:cNvPr>
          <p:cNvSpPr txBox="1"/>
          <p:nvPr/>
        </p:nvSpPr>
        <p:spPr>
          <a:xfrm>
            <a:off x="6723133" y="1629846"/>
            <a:ext cx="4815840" cy="1477328"/>
          </a:xfrm>
          <a:prstGeom prst="rect">
            <a:avLst/>
          </a:prstGeom>
          <a:noFill/>
        </p:spPr>
        <p:txBody>
          <a:bodyPr wrap="square" lIns="0" tIns="0" rIns="0" bIns="0" rtlCol="0">
            <a:spAutoFit/>
          </a:bodyPr>
          <a:lstStyle/>
          <a:p>
            <a:pPr algn="just"/>
            <a:r>
              <a:rPr lang="vi-VN"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Một làng thuộc xã Đồng Tháp, huyện Đan Phượng, tỉnh Hà Nội</a:t>
            </a:r>
            <a:endPar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AED23BD1-7A46-4D24-8F90-1999FA0C4BCF}"/>
              </a:ext>
            </a:extLst>
          </p:cNvPr>
          <p:cNvSpPr txBox="1"/>
          <p:nvPr/>
        </p:nvSpPr>
        <p:spPr>
          <a:xfrm>
            <a:off x="6723133" y="3429000"/>
            <a:ext cx="5699760" cy="615553"/>
          </a:xfrm>
          <a:prstGeom prst="rect">
            <a:avLst/>
          </a:prstGeom>
          <a:noFill/>
        </p:spPr>
        <p:txBody>
          <a:bodyPr wrap="square" lIns="0" tIns="0" rIns="0" bIns="0" rtlCol="0">
            <a:spAutoFit/>
          </a:bodyPr>
          <a:lstStyle/>
          <a:p>
            <a:pPr algn="just"/>
            <a:r>
              <a:rPr lang="vi-VN" sz="4000" b="1" dirty="0">
                <a:solidFill>
                  <a:srgbClr val="2B9F00"/>
                </a:solidFill>
                <a:latin typeface="Pattaya" panose="00000500000000000000" pitchFamily="2" charset="-34"/>
                <a:cs typeface="Pattaya" panose="00000500000000000000" pitchFamily="2" charset="-34"/>
              </a:rPr>
              <a:t>Sông Đáy</a:t>
            </a:r>
            <a:endParaRPr lang="en-US" sz="40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TextBox 8">
            <a:extLst>
              <a:ext uri="{FF2B5EF4-FFF2-40B4-BE49-F238E27FC236}">
                <a16:creationId xmlns:a16="http://schemas.microsoft.com/office/drawing/2014/main" xmlns="" id="{3E334ADC-BCF3-4CD5-A1DF-B943B479C7C2}"/>
              </a:ext>
            </a:extLst>
          </p:cNvPr>
          <p:cNvSpPr txBox="1"/>
          <p:nvPr/>
        </p:nvSpPr>
        <p:spPr>
          <a:xfrm>
            <a:off x="6723133" y="4142304"/>
            <a:ext cx="4815840" cy="1477328"/>
          </a:xfrm>
          <a:prstGeom prst="rect">
            <a:avLst/>
          </a:prstGeom>
          <a:noFill/>
        </p:spPr>
        <p:txBody>
          <a:bodyPr wrap="square" lIns="0" tIns="0" rIns="0" bIns="0" rtlCol="0">
            <a:spAutoFit/>
          </a:bodyPr>
          <a:lstStyle/>
          <a:p>
            <a:pPr algn="just"/>
            <a:r>
              <a:rPr lang="vi-VN"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M</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ột</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nhánh</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của</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sông</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Hồng</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chảy</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qua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Hà</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Nội</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Hà</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Nam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và</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Ninh</a:t>
            </a:r>
            <a:r>
              <a:rPr lang="en-US" sz="3200" b="1" dirty="0">
                <a:solidFill>
                  <a:srgbClr val="92D050"/>
                </a:solidFill>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rgbClr val="92D050"/>
                </a:solidFill>
                <a:latin typeface="AvantGarde" panose="00000400000000000000" pitchFamily="2" charset="0"/>
                <a:ea typeface="AvantGarde" panose="00000400000000000000" pitchFamily="2" charset="0"/>
                <a:cs typeface="AvantGarde" panose="00000400000000000000" pitchFamily="2" charset="0"/>
              </a:rPr>
              <a:t>Bình</a:t>
            </a:r>
            <a:endParaRPr lang="en-US" sz="4800" b="1" dirty="0">
              <a:solidFill>
                <a:srgbClr val="92D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5122" name="Picture 2" descr="Chỉ vị trí của đồng bằng Bắc Bộ trên lược đồ hình 1 - Tech12h">
            <a:extLst>
              <a:ext uri="{FF2B5EF4-FFF2-40B4-BE49-F238E27FC236}">
                <a16:creationId xmlns:a16="http://schemas.microsoft.com/office/drawing/2014/main" xmlns="" id="{A2CB3EDF-51B5-412C-8331-08E6B1606E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2876" t="1859" r="6713" b="22626"/>
          <a:stretch/>
        </p:blipFill>
        <p:spPr bwMode="auto">
          <a:xfrm>
            <a:off x="6540253" y="668773"/>
            <a:ext cx="5125340" cy="497002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xmlns="" id="{D6CD1B59-8329-4E8A-B63C-B2A7A2FB19DF}"/>
              </a:ext>
            </a:extLst>
          </p:cNvPr>
          <p:cNvSpPr/>
          <p:nvPr/>
        </p:nvSpPr>
        <p:spPr>
          <a:xfrm>
            <a:off x="7955280" y="2240280"/>
            <a:ext cx="1342104" cy="3169920"/>
          </a:xfrm>
          <a:custGeom>
            <a:avLst/>
            <a:gdLst>
              <a:gd name="connsiteX0" fmla="*/ 0 w 1342104"/>
              <a:gd name="connsiteY0" fmla="*/ 0 h 3169920"/>
              <a:gd name="connsiteX1" fmla="*/ 91440 w 1342104"/>
              <a:gd name="connsiteY1" fmla="*/ 167640 h 3169920"/>
              <a:gd name="connsiteX2" fmla="*/ 91440 w 1342104"/>
              <a:gd name="connsiteY2" fmla="*/ 167640 h 3169920"/>
              <a:gd name="connsiteX3" fmla="*/ 106680 w 1342104"/>
              <a:gd name="connsiteY3" fmla="*/ 304800 h 3169920"/>
              <a:gd name="connsiteX4" fmla="*/ 106680 w 1342104"/>
              <a:gd name="connsiteY4" fmla="*/ 304800 h 3169920"/>
              <a:gd name="connsiteX5" fmla="*/ 167640 w 1342104"/>
              <a:gd name="connsiteY5" fmla="*/ 441960 h 3169920"/>
              <a:gd name="connsiteX6" fmla="*/ 228600 w 1342104"/>
              <a:gd name="connsiteY6" fmla="*/ 563880 h 3169920"/>
              <a:gd name="connsiteX7" fmla="*/ 320040 w 1342104"/>
              <a:gd name="connsiteY7" fmla="*/ 838200 h 3169920"/>
              <a:gd name="connsiteX8" fmla="*/ 213360 w 1342104"/>
              <a:gd name="connsiteY8" fmla="*/ 1021080 h 3169920"/>
              <a:gd name="connsiteX9" fmla="*/ 350520 w 1342104"/>
              <a:gd name="connsiteY9" fmla="*/ 1051560 h 3169920"/>
              <a:gd name="connsiteX10" fmla="*/ 411480 w 1342104"/>
              <a:gd name="connsiteY10" fmla="*/ 1234440 h 3169920"/>
              <a:gd name="connsiteX11" fmla="*/ 502920 w 1342104"/>
              <a:gd name="connsiteY11" fmla="*/ 1386840 h 3169920"/>
              <a:gd name="connsiteX12" fmla="*/ 670560 w 1342104"/>
              <a:gd name="connsiteY12" fmla="*/ 1524000 h 3169920"/>
              <a:gd name="connsiteX13" fmla="*/ 731520 w 1342104"/>
              <a:gd name="connsiteY13" fmla="*/ 1783080 h 3169920"/>
              <a:gd name="connsiteX14" fmla="*/ 807720 w 1342104"/>
              <a:gd name="connsiteY14" fmla="*/ 1981200 h 3169920"/>
              <a:gd name="connsiteX15" fmla="*/ 899160 w 1342104"/>
              <a:gd name="connsiteY15" fmla="*/ 2148840 h 3169920"/>
              <a:gd name="connsiteX16" fmla="*/ 975360 w 1342104"/>
              <a:gd name="connsiteY16" fmla="*/ 2316480 h 3169920"/>
              <a:gd name="connsiteX17" fmla="*/ 1097280 w 1342104"/>
              <a:gd name="connsiteY17" fmla="*/ 2377440 h 3169920"/>
              <a:gd name="connsiteX18" fmla="*/ 1219200 w 1342104"/>
              <a:gd name="connsiteY18" fmla="*/ 2453640 h 3169920"/>
              <a:gd name="connsiteX19" fmla="*/ 1310640 w 1342104"/>
              <a:gd name="connsiteY19" fmla="*/ 2453640 h 3169920"/>
              <a:gd name="connsiteX20" fmla="*/ 1341120 w 1342104"/>
              <a:gd name="connsiteY20" fmla="*/ 2651760 h 3169920"/>
              <a:gd name="connsiteX21" fmla="*/ 1280160 w 1342104"/>
              <a:gd name="connsiteY21" fmla="*/ 2804160 h 3169920"/>
              <a:gd name="connsiteX22" fmla="*/ 1173480 w 1342104"/>
              <a:gd name="connsiteY22" fmla="*/ 3169920 h 3169920"/>
              <a:gd name="connsiteX23" fmla="*/ 1173480 w 1342104"/>
              <a:gd name="connsiteY23" fmla="*/ 3169920 h 31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2104" h="3169920">
                <a:moveTo>
                  <a:pt x="0" y="0"/>
                </a:moveTo>
                <a:lnTo>
                  <a:pt x="91440" y="167640"/>
                </a:lnTo>
                <a:lnTo>
                  <a:pt x="91440" y="167640"/>
                </a:lnTo>
                <a:lnTo>
                  <a:pt x="106680" y="304800"/>
                </a:lnTo>
                <a:lnTo>
                  <a:pt x="106680" y="304800"/>
                </a:lnTo>
                <a:cubicBezTo>
                  <a:pt x="116840" y="327660"/>
                  <a:pt x="147320" y="398780"/>
                  <a:pt x="167640" y="441960"/>
                </a:cubicBezTo>
                <a:cubicBezTo>
                  <a:pt x="187960" y="485140"/>
                  <a:pt x="203200" y="497840"/>
                  <a:pt x="228600" y="563880"/>
                </a:cubicBezTo>
                <a:cubicBezTo>
                  <a:pt x="254000" y="629920"/>
                  <a:pt x="322580" y="762000"/>
                  <a:pt x="320040" y="838200"/>
                </a:cubicBezTo>
                <a:cubicBezTo>
                  <a:pt x="317500" y="914400"/>
                  <a:pt x="208280" y="985520"/>
                  <a:pt x="213360" y="1021080"/>
                </a:cubicBezTo>
                <a:cubicBezTo>
                  <a:pt x="218440" y="1056640"/>
                  <a:pt x="317500" y="1016000"/>
                  <a:pt x="350520" y="1051560"/>
                </a:cubicBezTo>
                <a:cubicBezTo>
                  <a:pt x="383540" y="1087120"/>
                  <a:pt x="386080" y="1178560"/>
                  <a:pt x="411480" y="1234440"/>
                </a:cubicBezTo>
                <a:cubicBezTo>
                  <a:pt x="436880" y="1290320"/>
                  <a:pt x="459740" y="1338580"/>
                  <a:pt x="502920" y="1386840"/>
                </a:cubicBezTo>
                <a:cubicBezTo>
                  <a:pt x="546100" y="1435100"/>
                  <a:pt x="632460" y="1457960"/>
                  <a:pt x="670560" y="1524000"/>
                </a:cubicBezTo>
                <a:cubicBezTo>
                  <a:pt x="708660" y="1590040"/>
                  <a:pt x="708660" y="1706880"/>
                  <a:pt x="731520" y="1783080"/>
                </a:cubicBezTo>
                <a:cubicBezTo>
                  <a:pt x="754380" y="1859280"/>
                  <a:pt x="779780" y="1920240"/>
                  <a:pt x="807720" y="1981200"/>
                </a:cubicBezTo>
                <a:cubicBezTo>
                  <a:pt x="835660" y="2042160"/>
                  <a:pt x="871220" y="2092960"/>
                  <a:pt x="899160" y="2148840"/>
                </a:cubicBezTo>
                <a:cubicBezTo>
                  <a:pt x="927100" y="2204720"/>
                  <a:pt x="942340" y="2278380"/>
                  <a:pt x="975360" y="2316480"/>
                </a:cubicBezTo>
                <a:cubicBezTo>
                  <a:pt x="1008380" y="2354580"/>
                  <a:pt x="1056640" y="2354580"/>
                  <a:pt x="1097280" y="2377440"/>
                </a:cubicBezTo>
                <a:cubicBezTo>
                  <a:pt x="1137920" y="2400300"/>
                  <a:pt x="1183640" y="2440940"/>
                  <a:pt x="1219200" y="2453640"/>
                </a:cubicBezTo>
                <a:cubicBezTo>
                  <a:pt x="1254760" y="2466340"/>
                  <a:pt x="1290320" y="2420620"/>
                  <a:pt x="1310640" y="2453640"/>
                </a:cubicBezTo>
                <a:cubicBezTo>
                  <a:pt x="1330960" y="2486660"/>
                  <a:pt x="1346200" y="2593340"/>
                  <a:pt x="1341120" y="2651760"/>
                </a:cubicBezTo>
                <a:cubicBezTo>
                  <a:pt x="1336040" y="2710180"/>
                  <a:pt x="1308100" y="2717800"/>
                  <a:pt x="1280160" y="2804160"/>
                </a:cubicBezTo>
                <a:cubicBezTo>
                  <a:pt x="1252220" y="2890520"/>
                  <a:pt x="1173480" y="3169920"/>
                  <a:pt x="1173480" y="3169920"/>
                </a:cubicBezTo>
                <a:lnTo>
                  <a:pt x="1173480" y="3169920"/>
                </a:ln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9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3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0000">
                                          <p:cBhvr additive="base">
                                            <p:cTn id="19" dur="13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60000">
                                          <p:cBhvr additive="base">
                                            <p:cTn id="25"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26"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p:cTn id="31" dur="1000" fill="hold"/>
                                            <p:tgtEl>
                                              <p:spTgt spid="5122"/>
                                            </p:tgtEl>
                                            <p:attrNameLst>
                                              <p:attrName>ppt_w</p:attrName>
                                            </p:attrNameLst>
                                          </p:cBhvr>
                                          <p:tavLst>
                                            <p:tav tm="0">
                                              <p:val>
                                                <p:fltVal val="0"/>
                                              </p:val>
                                            </p:tav>
                                            <p:tav tm="100000">
                                              <p:val>
                                                <p:strVal val="#ppt_w"/>
                                              </p:val>
                                            </p:tav>
                                          </p:tavLst>
                                        </p:anim>
                                        <p:anim calcmode="lin" valueType="num">
                                          <p:cBhvr>
                                            <p:cTn id="32" dur="1000" fill="hold"/>
                                            <p:tgtEl>
                                              <p:spTgt spid="5122"/>
                                            </p:tgtEl>
                                            <p:attrNameLst>
                                              <p:attrName>ppt_h</p:attrName>
                                            </p:attrNameLst>
                                          </p:cBhvr>
                                          <p:tavLst>
                                            <p:tav tm="0">
                                              <p:val>
                                                <p:fltVal val="0"/>
                                              </p:val>
                                            </p:tav>
                                            <p:tav tm="100000">
                                              <p:val>
                                                <p:strVal val="#ppt_h"/>
                                              </p:val>
                                            </p:tav>
                                          </p:tavLst>
                                        </p:anim>
                                        <p:anim calcmode="lin" valueType="num">
                                          <p:cBhvr>
                                            <p:cTn id="33" dur="1000" fill="hold"/>
                                            <p:tgtEl>
                                              <p:spTgt spid="5122"/>
                                            </p:tgtEl>
                                            <p:attrNameLst>
                                              <p:attrName>style.rotation</p:attrName>
                                            </p:attrNameLst>
                                          </p:cBhvr>
                                          <p:tavLst>
                                            <p:tav tm="0">
                                              <p:val>
                                                <p:fltVal val="90"/>
                                              </p:val>
                                            </p:tav>
                                            <p:tav tm="100000">
                                              <p:val>
                                                <p:fltVal val="0"/>
                                              </p:val>
                                            </p:tav>
                                          </p:tavLst>
                                        </p:anim>
                                        <p:animEffect transition="in" filter="fade">
                                          <p:cBhvr>
                                            <p:cTn id="34" dur="1000"/>
                                            <p:tgtEl>
                                              <p:spTgt spid="51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300" fill="hold"/>
                                            <p:tgtEl>
                                              <p:spTgt spid="7"/>
                                            </p:tgtEl>
                                            <p:attrNameLst>
                                              <p:attrName>ppt_x</p:attrName>
                                            </p:attrNameLst>
                                          </p:cBhvr>
                                          <p:tavLst>
                                            <p:tav tm="0">
                                              <p:val>
                                                <p:strVal val="0-#ppt_w/2"/>
                                              </p:val>
                                            </p:tav>
                                            <p:tav tm="100000">
                                              <p:val>
                                                <p:strVal val="#ppt_x"/>
                                              </p:val>
                                            </p:tav>
                                          </p:tavLst>
                                        </p:anim>
                                        <p:anim calcmode="lin" valueType="num">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300" fill="hold"/>
                                            <p:tgtEl>
                                              <p:spTgt spid="8"/>
                                            </p:tgtEl>
                                            <p:attrNameLst>
                                              <p:attrName>ppt_x</p:attrName>
                                            </p:attrNameLst>
                                          </p:cBhvr>
                                          <p:tavLst>
                                            <p:tav tm="0">
                                              <p:val>
                                                <p:strVal val="0-#ppt_w/2"/>
                                              </p:val>
                                            </p:tav>
                                            <p:tav tm="100000">
                                              <p:val>
                                                <p:strVal val="#ppt_x"/>
                                              </p:val>
                                            </p:tav>
                                          </p:tavLst>
                                        </p:anim>
                                        <p:anim calcmode="lin" valueType="num">
                                          <p:cBhvr additive="base">
                                            <p:cTn id="20"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300" fill="hold"/>
                                            <p:tgtEl>
                                              <p:spTgt spid="9"/>
                                            </p:tgtEl>
                                            <p:attrNameLst>
                                              <p:attrName>ppt_x</p:attrName>
                                            </p:attrNameLst>
                                          </p:cBhvr>
                                          <p:tavLst>
                                            <p:tav tm="0">
                                              <p:val>
                                                <p:strVal val="0-#ppt_w/2"/>
                                              </p:val>
                                            </p:tav>
                                            <p:tav tm="100000">
                                              <p:val>
                                                <p:strVal val="#ppt_x"/>
                                              </p:val>
                                            </p:tav>
                                          </p:tavLst>
                                        </p:anim>
                                        <p:anim calcmode="lin" valueType="num">
                                          <p:cBhvr additive="base">
                                            <p:cTn id="26"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p:cTn id="31" dur="1000" fill="hold"/>
                                            <p:tgtEl>
                                              <p:spTgt spid="5122"/>
                                            </p:tgtEl>
                                            <p:attrNameLst>
                                              <p:attrName>ppt_w</p:attrName>
                                            </p:attrNameLst>
                                          </p:cBhvr>
                                          <p:tavLst>
                                            <p:tav tm="0">
                                              <p:val>
                                                <p:fltVal val="0"/>
                                              </p:val>
                                            </p:tav>
                                            <p:tav tm="100000">
                                              <p:val>
                                                <p:strVal val="#ppt_w"/>
                                              </p:val>
                                            </p:tav>
                                          </p:tavLst>
                                        </p:anim>
                                        <p:anim calcmode="lin" valueType="num">
                                          <p:cBhvr>
                                            <p:cTn id="32" dur="1000" fill="hold"/>
                                            <p:tgtEl>
                                              <p:spTgt spid="5122"/>
                                            </p:tgtEl>
                                            <p:attrNameLst>
                                              <p:attrName>ppt_h</p:attrName>
                                            </p:attrNameLst>
                                          </p:cBhvr>
                                          <p:tavLst>
                                            <p:tav tm="0">
                                              <p:val>
                                                <p:fltVal val="0"/>
                                              </p:val>
                                            </p:tav>
                                            <p:tav tm="100000">
                                              <p:val>
                                                <p:strVal val="#ppt_h"/>
                                              </p:val>
                                            </p:tav>
                                          </p:tavLst>
                                        </p:anim>
                                        <p:anim calcmode="lin" valueType="num">
                                          <p:cBhvr>
                                            <p:cTn id="33" dur="1000" fill="hold"/>
                                            <p:tgtEl>
                                              <p:spTgt spid="5122"/>
                                            </p:tgtEl>
                                            <p:attrNameLst>
                                              <p:attrName>style.rotation</p:attrName>
                                            </p:attrNameLst>
                                          </p:cBhvr>
                                          <p:tavLst>
                                            <p:tav tm="0">
                                              <p:val>
                                                <p:fltVal val="90"/>
                                              </p:val>
                                            </p:tav>
                                            <p:tav tm="100000">
                                              <p:val>
                                                <p:fltVal val="0"/>
                                              </p:val>
                                            </p:tav>
                                          </p:tavLst>
                                        </p:anim>
                                        <p:animEffect transition="in" filter="fade">
                                          <p:cBhvr>
                                            <p:cTn id="34" dur="1000"/>
                                            <p:tgtEl>
                                              <p:spTgt spid="51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FB4E58-8AE1-4A27-9058-A8A245A6CD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7240" b="83724" l="16618" r="51684">
                        <a14:foregroundMark x1="16764" y1="62109" x2="20498" y2="70964"/>
                        <a14:foregroundMark x1="24158" y1="57161" x2="26647" y2="65365"/>
                        <a14:foregroundMark x1="26647" y1="65365" x2="25769" y2="72135"/>
                        <a14:foregroundMark x1="24012" y1="55208" x2="27818" y2="60286"/>
                        <a14:foregroundMark x1="27818" y1="60286" x2="28551" y2="62760"/>
                        <a14:foregroundMark x1="23646" y1="56901" x2="19400" y2="64714"/>
                        <a14:foregroundMark x1="19180" y1="70313" x2="23572" y2="73438"/>
                        <a14:foregroundMark x1="23572" y1="73438" x2="25403" y2="73438"/>
                        <a14:foregroundMark x1="22401" y1="83854" x2="24890" y2="79167"/>
                        <a14:foregroundMark x1="31406" y1="74740" x2="31406" y2="74740"/>
                        <a14:foregroundMark x1="31259" y1="76953" x2="31259" y2="76953"/>
                        <a14:foregroundMark x1="31625" y1="73438" x2="31625" y2="73438"/>
                        <a14:foregroundMark x1="32064" y1="61198" x2="33309" y2="60286"/>
                        <a14:foregroundMark x1="32943" y1="56901" x2="33675" y2="61589"/>
                        <a14:foregroundMark x1="32650" y1="57422" x2="33895" y2="60026"/>
                        <a14:foregroundMark x1="34041" y1="58724" x2="33309" y2="56510"/>
                        <a14:foregroundMark x1="31040" y1="60938" x2="32650" y2="62760"/>
                        <a14:foregroundMark x1="30893" y1="61589" x2="32138" y2="62760"/>
                        <a14:foregroundMark x1="31259" y1="62760" x2="32064" y2="63802"/>
                        <a14:foregroundMark x1="34627" y1="56901" x2="40190" y2="46745"/>
                        <a14:foregroundMark x1="40190" y1="46745" x2="44583" y2="44792"/>
                        <a14:foregroundMark x1="44583" y1="44792" x2="48902" y2="45573"/>
                        <a14:foregroundMark x1="33309" y1="58724" x2="40483" y2="47526"/>
                        <a14:foregroundMark x1="40483" y1="47526" x2="44436" y2="47656"/>
                        <a14:foregroundMark x1="44436" y1="47656" x2="47877" y2="51693"/>
                        <a14:foregroundMark x1="47877" y1="51693" x2="47877" y2="44010"/>
                        <a14:foregroundMark x1="47877" y1="44010" x2="43192" y2="43880"/>
                        <a14:foregroundMark x1="43192" y1="43880" x2="35432" y2="55859"/>
                        <a14:foregroundMark x1="47511" y1="51432" x2="50146" y2="44401"/>
                        <a14:foregroundMark x1="50146" y1="44401" x2="50146" y2="41667"/>
                        <a14:foregroundMark x1="48755" y1="51172" x2="51684" y2="53125"/>
                        <a14:foregroundMark x1="48316" y1="52344" x2="51684" y2="55599"/>
                        <a14:foregroundMark x1="49634" y1="41667" x2="44656" y2="40495"/>
                        <a14:foregroundMark x1="44656" y1="40495" x2="40922" y2="42708"/>
                        <a14:foregroundMark x1="40922" y1="42708" x2="38141" y2="48307"/>
                        <a14:foregroundMark x1="38141" y1="48307" x2="38067" y2="48958"/>
                        <a14:foregroundMark x1="43631" y1="40755" x2="47657" y2="40104"/>
                        <a14:foregroundMark x1="47657" y1="40104" x2="50146" y2="41406"/>
                        <a14:foregroundMark x1="49561" y1="40495" x2="45461" y2="40104"/>
                        <a14:foregroundMark x1="45461" y1="40104" x2="35066" y2="55469"/>
                        <a14:foregroundMark x1="35066" y1="55469" x2="37921" y2="47396"/>
                        <a14:foregroundMark x1="37921" y1="47396" x2="41801" y2="41667"/>
                        <a14:foregroundMark x1="32138" y1="58464" x2="41508" y2="38411"/>
                        <a14:foregroundMark x1="41508" y1="38411" x2="45461" y2="34505"/>
                        <a14:foregroundMark x1="45461" y1="34505" x2="49780" y2="37240"/>
                        <a14:foregroundMark x1="49780" y1="37240" x2="50146" y2="40755"/>
                        <a14:foregroundMark x1="30893" y1="60286" x2="37555" y2="45443"/>
                        <a14:backgroundMark x1="36530" y1="55599" x2="45095" y2="54948"/>
                        <a14:backgroundMark x1="45095" y1="54948" x2="47804" y2="54948"/>
                      </a14:backgroundRemoval>
                    </a14:imgEffect>
                  </a14:imgLayer>
                </a14:imgProps>
              </a:ext>
            </a:extLst>
          </a:blip>
          <a:srcRect l="13914" t="34847" r="49658" b="15274"/>
          <a:stretch/>
        </p:blipFill>
        <p:spPr>
          <a:xfrm>
            <a:off x="-350519" y="579121"/>
            <a:ext cx="6890772" cy="5944854"/>
          </a:xfrm>
          <a:prstGeom prst="rect">
            <a:avLst/>
          </a:prstGeom>
        </p:spPr>
      </p:pic>
      <p:sp>
        <p:nvSpPr>
          <p:cNvPr id="3" name="Rectangle 2">
            <a:extLst>
              <a:ext uri="{FF2B5EF4-FFF2-40B4-BE49-F238E27FC236}">
                <a16:creationId xmlns:a16="http://schemas.microsoft.com/office/drawing/2014/main" xmlns="" id="{D7E5A55C-53C7-40D9-9535-5C6F8478FCAA}"/>
              </a:ext>
            </a:extLst>
          </p:cNvPr>
          <p:cNvSpPr/>
          <p:nvPr/>
        </p:nvSpPr>
        <p:spPr>
          <a:xfrm>
            <a:off x="679929" y="454877"/>
            <a:ext cx="2922595"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Chú thích</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6" name="TextBox 5">
            <a:extLst>
              <a:ext uri="{FF2B5EF4-FFF2-40B4-BE49-F238E27FC236}">
                <a16:creationId xmlns:a16="http://schemas.microsoft.com/office/drawing/2014/main" xmlns="" id="{D553CA11-3BAF-4AA8-A5CF-2CCC17685A8B}"/>
              </a:ext>
            </a:extLst>
          </p:cNvPr>
          <p:cNvSpPr txBox="1"/>
          <p:nvPr/>
        </p:nvSpPr>
        <p:spPr>
          <a:xfrm>
            <a:off x="6723133" y="449736"/>
            <a:ext cx="5699760" cy="615553"/>
          </a:xfrm>
          <a:prstGeom prst="rect">
            <a:avLst/>
          </a:prstGeom>
          <a:noFill/>
        </p:spPr>
        <p:txBody>
          <a:bodyPr wrap="square" lIns="0" tIns="0" rIns="0" bIns="0" rtlCol="0">
            <a:spAutoFit/>
          </a:bodyPr>
          <a:lstStyle/>
          <a:p>
            <a:pPr algn="just"/>
            <a:r>
              <a:rPr lang="en-US" sz="4000" b="1" dirty="0">
                <a:solidFill>
                  <a:schemeClr val="accent2">
                    <a:lumMod val="50000"/>
                  </a:schemeClr>
                </a:solidFill>
                <a:latin typeface="Pattaya" panose="00000500000000000000" pitchFamily="2" charset="-34"/>
                <a:cs typeface="Pattaya" panose="00000500000000000000" pitchFamily="2" charset="-34"/>
              </a:rPr>
              <a:t>đ</a:t>
            </a:r>
            <a:r>
              <a:rPr lang="vi-VN" sz="4000" b="1" dirty="0" smtClean="0">
                <a:solidFill>
                  <a:schemeClr val="accent2">
                    <a:lumMod val="50000"/>
                  </a:schemeClr>
                </a:solidFill>
                <a:latin typeface="Pattaya" panose="00000500000000000000" pitchFamily="2" charset="-34"/>
                <a:cs typeface="Pattaya" panose="00000500000000000000" pitchFamily="2" charset="-34"/>
              </a:rPr>
              <a:t>ình</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xmlns="" id="{7F5DA158-126D-4458-828E-BDA70F3903D3}"/>
              </a:ext>
            </a:extLst>
          </p:cNvPr>
          <p:cNvSpPr txBox="1"/>
          <p:nvPr/>
        </p:nvSpPr>
        <p:spPr>
          <a:xfrm>
            <a:off x="6723133" y="1028857"/>
            <a:ext cx="4815840" cy="1723549"/>
          </a:xfrm>
          <a:prstGeom prst="rect">
            <a:avLst/>
          </a:prstGeom>
          <a:noFill/>
        </p:spPr>
        <p:txBody>
          <a:bodyPr wrap="square" lIns="0" tIns="0" rIns="0" bIns="0" rtlCol="0">
            <a:spAutoFit/>
          </a:bodyPr>
          <a:lstStyle/>
          <a:p>
            <a:pPr algn="just"/>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Ngôi nhà to rộng của làng thời xưa, dùng làm nơi thờ thành hoàng và họp việc làng</a:t>
            </a:r>
            <a:endParaRPr lang="en-US" sz="44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AED23BD1-7A46-4D24-8F90-1999FA0C4BCF}"/>
              </a:ext>
            </a:extLst>
          </p:cNvPr>
          <p:cNvSpPr txBox="1"/>
          <p:nvPr/>
        </p:nvSpPr>
        <p:spPr>
          <a:xfrm>
            <a:off x="3524028" y="5257421"/>
            <a:ext cx="5699760" cy="615553"/>
          </a:xfrm>
          <a:prstGeom prst="rect">
            <a:avLst/>
          </a:prstGeom>
          <a:noFill/>
        </p:spPr>
        <p:txBody>
          <a:bodyPr wrap="square" lIns="0" tIns="0" rIns="0" bIns="0" rtlCol="0">
            <a:spAutoFit/>
          </a:bodyPr>
          <a:lstStyle/>
          <a:p>
            <a:pPr algn="just"/>
            <a:r>
              <a:rPr lang="en-US" sz="4000" b="1" dirty="0">
                <a:solidFill>
                  <a:schemeClr val="accent2">
                    <a:lumMod val="50000"/>
                  </a:schemeClr>
                </a:solidFill>
                <a:latin typeface="Pattaya" panose="00000500000000000000" pitchFamily="2" charset="-34"/>
                <a:cs typeface="Pattaya" panose="00000500000000000000" pitchFamily="2" charset="-34"/>
              </a:rPr>
              <a:t>t</a:t>
            </a:r>
            <a:r>
              <a:rPr lang="vi-VN" sz="4000" b="1" dirty="0" smtClean="0">
                <a:solidFill>
                  <a:schemeClr val="accent2">
                    <a:lumMod val="50000"/>
                  </a:schemeClr>
                </a:solidFill>
                <a:latin typeface="Pattaya" panose="00000500000000000000" pitchFamily="2" charset="-34"/>
                <a:cs typeface="Pattaya" panose="00000500000000000000" pitchFamily="2" charset="-34"/>
              </a:rPr>
              <a:t>rình</a:t>
            </a:r>
            <a:endParaRPr lang="en-US" sz="4000" b="1" dirty="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TextBox 8">
            <a:extLst>
              <a:ext uri="{FF2B5EF4-FFF2-40B4-BE49-F238E27FC236}">
                <a16:creationId xmlns:a16="http://schemas.microsoft.com/office/drawing/2014/main" xmlns="" id="{3E334ADC-BCF3-4CD5-A1DF-B943B479C7C2}"/>
              </a:ext>
            </a:extLst>
          </p:cNvPr>
          <p:cNvSpPr txBox="1"/>
          <p:nvPr/>
        </p:nvSpPr>
        <p:spPr>
          <a:xfrm>
            <a:off x="3602524" y="5829143"/>
            <a:ext cx="7754867" cy="430887"/>
          </a:xfrm>
          <a:prstGeom prst="rect">
            <a:avLst/>
          </a:prstGeom>
          <a:noFill/>
        </p:spPr>
        <p:txBody>
          <a:bodyPr wrap="square" lIns="0" tIns="0" rIns="0" bIns="0" rtlCol="0">
            <a:spAutoFit/>
          </a:bodyPr>
          <a:lstStyle/>
          <a:p>
            <a:pPr algn="just"/>
            <a:r>
              <a:rPr lang="vi-VN" sz="28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đưa ra để người trên xem xét và giải quyết</a:t>
            </a:r>
          </a:p>
        </p:txBody>
      </p:sp>
      <p:pic>
        <p:nvPicPr>
          <p:cNvPr id="12290" name="Picture 2" descr="Kiến trúc đình làng Việt - Nét đẹp văn hóa làng quê | Kiến Việt net">
            <a:extLst>
              <a:ext uri="{FF2B5EF4-FFF2-40B4-BE49-F238E27FC236}">
                <a16:creationId xmlns:a16="http://schemas.microsoft.com/office/drawing/2014/main" xmlns="" id="{B9FD45FA-97FA-4C1C-A490-862DD79B35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9234" y="2859981"/>
            <a:ext cx="3444063" cy="19372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3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500"/>
                                            <p:tgtEl>
                                              <p:spTgt spid="1229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60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60000">
                                          <p:cBhvr additive="base">
                                            <p:cTn id="24" dur="13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5"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60000">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14:bounceEnd="60000">
                                          <p:cBhvr additive="base">
                                            <p:cTn id="30"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31" dur="1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300" fill="hold"/>
                                            <p:tgtEl>
                                              <p:spTgt spid="7"/>
                                            </p:tgtEl>
                                            <p:attrNameLst>
                                              <p:attrName>ppt_x</p:attrName>
                                            </p:attrNameLst>
                                          </p:cBhvr>
                                          <p:tavLst>
                                            <p:tav tm="0">
                                              <p:val>
                                                <p:strVal val="0-#ppt_w/2"/>
                                              </p:val>
                                            </p:tav>
                                            <p:tav tm="100000">
                                              <p:val>
                                                <p:strVal val="#ppt_x"/>
                                              </p:val>
                                            </p:tav>
                                          </p:tavLst>
                                        </p:anim>
                                        <p:anim calcmode="lin" valueType="num">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500"/>
                                            <p:tgtEl>
                                              <p:spTgt spid="1229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300" fill="hold"/>
                                            <p:tgtEl>
                                              <p:spTgt spid="8"/>
                                            </p:tgtEl>
                                            <p:attrNameLst>
                                              <p:attrName>ppt_x</p:attrName>
                                            </p:attrNameLst>
                                          </p:cBhvr>
                                          <p:tavLst>
                                            <p:tav tm="0">
                                              <p:val>
                                                <p:strVal val="0-#ppt_w/2"/>
                                              </p:val>
                                            </p:tav>
                                            <p:tav tm="100000">
                                              <p:val>
                                                <p:strVal val="#ppt_x"/>
                                              </p:val>
                                            </p:tav>
                                          </p:tavLst>
                                        </p:anim>
                                        <p:anim calcmode="lin" valueType="num">
                                          <p:cBhvr additive="base">
                                            <p:cTn id="25"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300" fill="hold"/>
                                            <p:tgtEl>
                                              <p:spTgt spid="9"/>
                                            </p:tgtEl>
                                            <p:attrNameLst>
                                              <p:attrName>ppt_x</p:attrName>
                                            </p:attrNameLst>
                                          </p:cBhvr>
                                          <p:tavLst>
                                            <p:tav tm="0">
                                              <p:val>
                                                <p:strVal val="0-#ppt_w/2"/>
                                              </p:val>
                                            </p:tav>
                                            <p:tav tm="100000">
                                              <p:val>
                                                <p:strVal val="#ppt_x"/>
                                              </p:val>
                                            </p:tav>
                                          </p:tavLst>
                                        </p:anim>
                                        <p:anim calcmode="lin" valueType="num">
                                          <p:cBhvr additive="base">
                                            <p:cTn id="31" dur="1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sp>
        <p:nvSpPr>
          <p:cNvPr id="3" name="TextBox 2">
            <a:extLst>
              <a:ext uri="{FF2B5EF4-FFF2-40B4-BE49-F238E27FC236}">
                <a16:creationId xmlns:a16="http://schemas.microsoft.com/office/drawing/2014/main" xmlns="" id="{ACA91BBD-8BBD-4F52-A1AB-62046F67282D}"/>
              </a:ext>
            </a:extLst>
          </p:cNvPr>
          <p:cNvSpPr txBox="1"/>
          <p:nvPr/>
        </p:nvSpPr>
        <p:spPr>
          <a:xfrm>
            <a:off x="4012896" y="481727"/>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xmlns="" id="{4F3785E1-CE35-4BAF-9A01-D065F5009EAA}"/>
              </a:ext>
            </a:extLst>
          </p:cNvPr>
          <p:cNvSpPr txBox="1"/>
          <p:nvPr/>
        </p:nvSpPr>
        <p:spPr>
          <a:xfrm>
            <a:off x="1427232" y="716281"/>
            <a:ext cx="10110594" cy="553998"/>
          </a:xfrm>
          <a:prstGeom prst="rect">
            <a:avLst/>
          </a:prstGeom>
          <a:noFill/>
        </p:spPr>
        <p:txBody>
          <a:bodyPr wrap="square" lIns="0" tIns="0" rIns="0" bIns="0" rtlCol="0">
            <a:spAutoFit/>
          </a:bodyPr>
          <a:lstStyle/>
          <a:p>
            <a:pPr algn="ctr"/>
            <a:r>
              <a:rPr lang="vi-VN" sz="3600" b="1" dirty="0">
                <a:solidFill>
                  <a:srgbClr val="00B050"/>
                </a:solidFill>
                <a:latin typeface="Pattaya" panose="00000500000000000000" pitchFamily="2" charset="-34"/>
                <a:ea typeface="AvantGarde" panose="00000400000000000000" pitchFamily="2" charset="0"/>
                <a:cs typeface="Pattaya" panose="00000500000000000000" pitchFamily="2" charset="-34"/>
              </a:rPr>
              <a:t>Hội thổi cơm thi ở làng Đồng Vân bắt nguồn từ đâu?</a:t>
            </a:r>
            <a:endParaRPr lang="en-US" sz="54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sp>
        <p:nvSpPr>
          <p:cNvPr id="4" name="TextBox 3">
            <a:extLst>
              <a:ext uri="{FF2B5EF4-FFF2-40B4-BE49-F238E27FC236}">
                <a16:creationId xmlns:a16="http://schemas.microsoft.com/office/drawing/2014/main" xmlns="" id="{737360BA-9E69-4E6C-BE5E-E54CC824FE00}"/>
              </a:ext>
            </a:extLst>
          </p:cNvPr>
          <p:cNvSpPr txBox="1"/>
          <p:nvPr/>
        </p:nvSpPr>
        <p:spPr>
          <a:xfrm>
            <a:off x="1243206" y="1507896"/>
            <a:ext cx="10110594" cy="1292662"/>
          </a:xfrm>
          <a:prstGeom prst="rect">
            <a:avLst/>
          </a:prstGeom>
          <a:noFill/>
        </p:spPr>
        <p:txBody>
          <a:bodyPr wrap="square" lIns="0" tIns="0" rIns="0" bIns="0" rtlCol="0">
            <a:spAutoFit/>
          </a:bodyPr>
          <a:lstStyle/>
          <a:p>
            <a:pPr algn="just"/>
            <a:r>
              <a:rPr lang="vi-VN" sz="2800" b="1" dirty="0">
                <a:solidFill>
                  <a:srgbClr val="002060"/>
                </a:solidFill>
                <a:ea typeface="AvantGarde" panose="00000400000000000000" pitchFamily="2" charset="0"/>
                <a:cs typeface="AvantGarde" panose="00000400000000000000" pitchFamily="2" charset="0"/>
              </a:rPr>
              <a:t>Hội thổi cơm thi ở làng Đồng Vân bắt nguồn từ các cuộc trẩy quân đánh giặc của người Việt cổ bên bờ sông Đáy xưa.</a:t>
            </a:r>
            <a:endParaRPr lang="en-US" sz="28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7" name="Connector: Elbow 6">
            <a:extLst>
              <a:ext uri="{FF2B5EF4-FFF2-40B4-BE49-F238E27FC236}">
                <a16:creationId xmlns:a16="http://schemas.microsoft.com/office/drawing/2014/main" xmlns=""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rPr>
              <a:t>Di chuyển từ nơi này đến nơi khác theo đội hình và mục đích nhất định.</a:t>
            </a:r>
            <a:endParaRPr lang="en-US" sz="2800" b="1" dirty="0">
              <a:solidFill>
                <a:srgbClr val="FF0000"/>
              </a:solidFill>
            </a:endParaRPr>
          </a:p>
        </p:txBody>
      </p:sp>
      <p:pic>
        <p:nvPicPr>
          <p:cNvPr id="12" name="Picture 11">
            <a:extLst>
              <a:ext uri="{FF2B5EF4-FFF2-40B4-BE49-F238E27FC236}">
                <a16:creationId xmlns:a16="http://schemas.microsoft.com/office/drawing/2014/main" xmlns=""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xmlns=""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0" y="2396551"/>
            <a:ext cx="3719545" cy="4834878"/>
          </a:xfrm>
          <a:prstGeom prst="rect">
            <a:avLst/>
          </a:prstGeom>
        </p:spPr>
      </p:pic>
      <p:sp>
        <p:nvSpPr>
          <p:cNvPr id="3" name="TextBox 2">
            <a:extLst>
              <a:ext uri="{FF2B5EF4-FFF2-40B4-BE49-F238E27FC236}">
                <a16:creationId xmlns:a16="http://schemas.microsoft.com/office/drawing/2014/main" xmlns="" id="{4F3785E1-CE35-4BAF-9A01-D065F5009EAA}"/>
              </a:ext>
            </a:extLst>
          </p:cNvPr>
          <p:cNvSpPr txBox="1"/>
          <p:nvPr/>
        </p:nvSpPr>
        <p:spPr>
          <a:xfrm>
            <a:off x="1437515" y="1100019"/>
            <a:ext cx="10754485" cy="553998"/>
          </a:xfrm>
          <a:prstGeom prst="rect">
            <a:avLst/>
          </a:prstGeom>
          <a:noFill/>
        </p:spPr>
        <p:txBody>
          <a:bodyPr wrap="square" lIns="0" tIns="0" rIns="0" bIns="0" rtlCol="0">
            <a:spAutoFit/>
          </a:bodyPr>
          <a:lstStyle/>
          <a:p>
            <a:pPr algn="ctr"/>
            <a:r>
              <a:rPr lang="vi-VN" sz="3600" b="1" dirty="0">
                <a:solidFill>
                  <a:srgbClr val="00B050"/>
                </a:solidFill>
                <a:latin typeface="Pattaya" panose="00000500000000000000" pitchFamily="2" charset="-34"/>
                <a:ea typeface="AvantGarde" panose="00000400000000000000" pitchFamily="2" charset="0"/>
                <a:cs typeface="Pattaya" panose="00000500000000000000" pitchFamily="2" charset="-34"/>
              </a:rPr>
              <a:t>Hội thổi cơm thi được tiến hành qua mấy giai đoạn?</a:t>
            </a:r>
            <a:endParaRPr lang="en-US" sz="54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sp>
        <p:nvSpPr>
          <p:cNvPr id="4" name="TextBox 3">
            <a:extLst>
              <a:ext uri="{FF2B5EF4-FFF2-40B4-BE49-F238E27FC236}">
                <a16:creationId xmlns:a16="http://schemas.microsoft.com/office/drawing/2014/main" xmlns="" id="{737360BA-9E69-4E6C-BE5E-E54CC824FE00}"/>
              </a:ext>
            </a:extLst>
          </p:cNvPr>
          <p:cNvSpPr txBox="1"/>
          <p:nvPr/>
        </p:nvSpPr>
        <p:spPr>
          <a:xfrm>
            <a:off x="3719545" y="1820465"/>
            <a:ext cx="8458200" cy="492443"/>
          </a:xfrm>
          <a:prstGeom prst="rect">
            <a:avLst/>
          </a:prstGeom>
          <a:noFill/>
        </p:spPr>
        <p:txBody>
          <a:bodyPr wrap="square" lIns="0" tIns="0" rIns="0" bIns="0" rtlCol="0">
            <a:spAutoFit/>
          </a:bodyPr>
          <a:lstStyle/>
          <a:p>
            <a:pPr algn="just"/>
            <a:r>
              <a:rPr lang="vi-VN" sz="3200" b="1" dirty="0">
                <a:solidFill>
                  <a:srgbClr val="002060"/>
                </a:solidFill>
                <a:ea typeface="AvantGarde" panose="00000400000000000000" pitchFamily="2" charset="0"/>
                <a:cs typeface="AvantGarde" panose="00000400000000000000" pitchFamily="2" charset="0"/>
              </a:rPr>
              <a:t>Hội thi được tiến hành qua 2 giai đoạn:</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xmlns="" id="{A8D6BD72-FF88-406F-A344-F8F127EEE5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xmlns="" id="{344D4ADE-F89A-44EB-A1FC-DBE6C91305E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7747" y="3581400"/>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xmlns=""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xmlns="" id="{8C223AD5-7E97-4422-A6A4-6DE273B18BD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7719933" y="2490054"/>
            <a:ext cx="2911618" cy="3267927"/>
          </a:xfrm>
          <a:prstGeom prst="rect">
            <a:avLst/>
          </a:prstGeom>
        </p:spPr>
      </p:pic>
      <p:sp>
        <p:nvSpPr>
          <p:cNvPr id="14" name="TextBox 13">
            <a:extLst>
              <a:ext uri="{FF2B5EF4-FFF2-40B4-BE49-F238E27FC236}">
                <a16:creationId xmlns:a16="http://schemas.microsoft.com/office/drawing/2014/main" xmlns="" id="{35222E49-F3D9-4463-871A-7CB1DF947BAC}"/>
              </a:ext>
            </a:extLst>
          </p:cNvPr>
          <p:cNvSpPr txBox="1"/>
          <p:nvPr/>
        </p:nvSpPr>
        <p:spPr>
          <a:xfrm>
            <a:off x="4946642" y="5816559"/>
            <a:ext cx="8458200" cy="492443"/>
          </a:xfrm>
          <a:prstGeom prst="rect">
            <a:avLst/>
          </a:prstGeom>
          <a:noFill/>
        </p:spPr>
        <p:txBody>
          <a:bodyPr wrap="square" lIns="0" tIns="0" rIns="0" bIns="0" rtlCol="0">
            <a:spAutoFit/>
          </a:bodyPr>
          <a:lstStyle/>
          <a:p>
            <a:pPr algn="just"/>
            <a:r>
              <a:rPr lang="vi-VN" sz="3200" b="1" dirty="0">
                <a:solidFill>
                  <a:srgbClr val="002060"/>
                </a:solidFill>
                <a:ea typeface="AvantGarde" panose="00000400000000000000" pitchFamily="2" charset="0"/>
                <a:cs typeface="AvantGarde" panose="00000400000000000000" pitchFamily="2" charset="0"/>
              </a:rPr>
              <a:t>Lấy lửa</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TextBox 14">
            <a:extLst>
              <a:ext uri="{FF2B5EF4-FFF2-40B4-BE49-F238E27FC236}">
                <a16:creationId xmlns:a16="http://schemas.microsoft.com/office/drawing/2014/main" xmlns="" id="{0E23500F-51EF-4D8D-A6F5-0B53386DC1B5}"/>
              </a:ext>
            </a:extLst>
          </p:cNvPr>
          <p:cNvSpPr txBox="1"/>
          <p:nvPr/>
        </p:nvSpPr>
        <p:spPr>
          <a:xfrm>
            <a:off x="8406122" y="5816559"/>
            <a:ext cx="8458200" cy="492443"/>
          </a:xfrm>
          <a:prstGeom prst="rect">
            <a:avLst/>
          </a:prstGeom>
          <a:noFill/>
        </p:spPr>
        <p:txBody>
          <a:bodyPr wrap="square" lIns="0" tIns="0" rIns="0" bIns="0" rtlCol="0">
            <a:spAutoFit/>
          </a:bodyPr>
          <a:lstStyle/>
          <a:p>
            <a:pPr algn="just"/>
            <a:r>
              <a:rPr lang="vi-VN" sz="3200" b="1" dirty="0">
                <a:solidFill>
                  <a:srgbClr val="002060"/>
                </a:solidFill>
                <a:ea typeface="AvantGarde" panose="00000400000000000000" pitchFamily="2" charset="0"/>
                <a:cs typeface="AvantGarde" panose="00000400000000000000" pitchFamily="2" charset="0"/>
              </a:rPr>
              <a:t>Nấu cơm</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14:presetBounceEnd="6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0000">
                                          <p:cBhvr additive="base">
                                            <p:cTn id="19" dur="1300" fill="hold"/>
                                            <p:tgtEl>
                                              <p:spTgt spid="14"/>
                                            </p:tgtEl>
                                            <p:attrNameLst>
                                              <p:attrName>ppt_x</p:attrName>
                                            </p:attrNameLst>
                                          </p:cBhvr>
                                          <p:tavLst>
                                            <p:tav tm="0">
                                              <p:val>
                                                <p:strVal val="1+#ppt_w/2"/>
                                              </p:val>
                                            </p:tav>
                                            <p:tav tm="100000">
                                              <p:val>
                                                <p:strVal val="#ppt_x"/>
                                              </p:val>
                                            </p:tav>
                                          </p:tavLst>
                                        </p:anim>
                                        <p:anim calcmode="lin" valueType="num" p14:bounceEnd="60000">
                                          <p:cBhvr additive="base">
                                            <p:cTn id="20" dur="1300" fill="hold"/>
                                            <p:tgtEl>
                                              <p:spTgt spid="14"/>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5362"/>
                                            </p:tgtEl>
                                            <p:attrNameLst>
                                              <p:attrName>style.visibility</p:attrName>
                                            </p:attrNameLst>
                                          </p:cBhvr>
                                          <p:to>
                                            <p:strVal val="visible"/>
                                          </p:to>
                                        </p:set>
                                        <p:animEffect transition="in" filter="fade">
                                          <p:cBhvr>
                                            <p:cTn id="23" dur="500"/>
                                            <p:tgtEl>
                                              <p:spTgt spid="1536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14:presetBounceEnd="6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60000">
                                          <p:cBhvr additive="base">
                                            <p:cTn id="28"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29" dur="1300" fill="hold"/>
                                            <p:tgtEl>
                                              <p:spTgt spid="15"/>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300" fill="hold"/>
                                            <p:tgtEl>
                                              <p:spTgt spid="14"/>
                                            </p:tgtEl>
                                            <p:attrNameLst>
                                              <p:attrName>ppt_x</p:attrName>
                                            </p:attrNameLst>
                                          </p:cBhvr>
                                          <p:tavLst>
                                            <p:tav tm="0">
                                              <p:val>
                                                <p:strVal val="1+#ppt_w/2"/>
                                              </p:val>
                                            </p:tav>
                                            <p:tav tm="100000">
                                              <p:val>
                                                <p:strVal val="#ppt_x"/>
                                              </p:val>
                                            </p:tav>
                                          </p:tavLst>
                                        </p:anim>
                                        <p:anim calcmode="lin" valueType="num">
                                          <p:cBhvr additive="base">
                                            <p:cTn id="20" dur="1300" fill="hold"/>
                                            <p:tgtEl>
                                              <p:spTgt spid="14"/>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5362"/>
                                            </p:tgtEl>
                                            <p:attrNameLst>
                                              <p:attrName>style.visibility</p:attrName>
                                            </p:attrNameLst>
                                          </p:cBhvr>
                                          <p:to>
                                            <p:strVal val="visible"/>
                                          </p:to>
                                        </p:set>
                                        <p:animEffect transition="in" filter="fade">
                                          <p:cBhvr>
                                            <p:cTn id="23" dur="500"/>
                                            <p:tgtEl>
                                              <p:spTgt spid="1536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300" fill="hold"/>
                                            <p:tgtEl>
                                              <p:spTgt spid="15"/>
                                            </p:tgtEl>
                                            <p:attrNameLst>
                                              <p:attrName>ppt_x</p:attrName>
                                            </p:attrNameLst>
                                          </p:cBhvr>
                                          <p:tavLst>
                                            <p:tav tm="0">
                                              <p:val>
                                                <p:strVal val="1+#ppt_w/2"/>
                                              </p:val>
                                            </p:tav>
                                            <p:tav tm="100000">
                                              <p:val>
                                                <p:strVal val="#ppt_x"/>
                                              </p:val>
                                            </p:tav>
                                          </p:tavLst>
                                        </p:anim>
                                        <p:anim calcmode="lin" valueType="num">
                                          <p:cBhvr additive="base">
                                            <p:cTn id="29" dur="1300" fill="hold"/>
                                            <p:tgtEl>
                                              <p:spTgt spid="15"/>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sp>
        <p:nvSpPr>
          <p:cNvPr id="3" name="TextBox 2">
            <a:extLst>
              <a:ext uri="{FF2B5EF4-FFF2-40B4-BE49-F238E27FC236}">
                <a16:creationId xmlns:a16="http://schemas.microsoft.com/office/drawing/2014/main" xmlns="" id="{4F3785E1-CE35-4BAF-9A01-D065F5009EAA}"/>
              </a:ext>
            </a:extLst>
          </p:cNvPr>
          <p:cNvSpPr txBox="1"/>
          <p:nvPr/>
        </p:nvSpPr>
        <p:spPr>
          <a:xfrm>
            <a:off x="1437515" y="764542"/>
            <a:ext cx="10754485" cy="553998"/>
          </a:xfrm>
          <a:prstGeom prst="rect">
            <a:avLst/>
          </a:prstGeom>
          <a:noFill/>
        </p:spPr>
        <p:txBody>
          <a:bodyPr wrap="square" lIns="0" tIns="0" rIns="0" bIns="0" rtlCol="0">
            <a:spAutoFit/>
          </a:bodyPr>
          <a:lstStyle/>
          <a:p>
            <a:pPr algn="ctr"/>
            <a:r>
              <a:rPr lang="vi-VN" sz="3600" b="1" dirty="0">
                <a:solidFill>
                  <a:srgbClr val="00B050"/>
                </a:solidFill>
                <a:latin typeface="Pattaya" panose="00000500000000000000" pitchFamily="2" charset="-34"/>
                <a:ea typeface="AvantGarde" panose="00000400000000000000" pitchFamily="2" charset="0"/>
                <a:cs typeface="Pattaya" panose="00000500000000000000" pitchFamily="2" charset="-34"/>
              </a:rPr>
              <a:t>Kể lại việc lấy lửa trước khi nấu cơm.</a:t>
            </a:r>
            <a:endParaRPr lang="en-US" sz="54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sp>
        <p:nvSpPr>
          <p:cNvPr id="4" name="TextBox 3">
            <a:extLst>
              <a:ext uri="{FF2B5EF4-FFF2-40B4-BE49-F238E27FC236}">
                <a16:creationId xmlns:a16="http://schemas.microsoft.com/office/drawing/2014/main" xmlns="" id="{737360BA-9E69-4E6C-BE5E-E54CC824FE00}"/>
              </a:ext>
            </a:extLst>
          </p:cNvPr>
          <p:cNvSpPr txBox="1"/>
          <p:nvPr/>
        </p:nvSpPr>
        <p:spPr>
          <a:xfrm>
            <a:off x="3719545" y="1484988"/>
            <a:ext cx="8458200" cy="492443"/>
          </a:xfrm>
          <a:prstGeom prst="rect">
            <a:avLst/>
          </a:prstGeom>
          <a:noFill/>
        </p:spPr>
        <p:txBody>
          <a:bodyPr wrap="square" lIns="0" tIns="0" rIns="0" bIns="0" rtlCol="0">
            <a:spAutoFit/>
          </a:bodyPr>
          <a:lstStyle/>
          <a:p>
            <a:pPr algn="just"/>
            <a:r>
              <a:rPr lang="vi-VN" sz="3200" b="1" dirty="0">
                <a:solidFill>
                  <a:srgbClr val="002060"/>
                </a:solidFill>
                <a:ea typeface="AvantGarde" panose="00000400000000000000" pitchFamily="2" charset="0"/>
                <a:cs typeface="AvantGarde" panose="00000400000000000000" pitchFamily="2" charset="0"/>
              </a:rPr>
              <a:t>Hội thi được tiến hành qua 2 giai đoạn:</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5362" name="Picture 2" descr="Hola Gif - IceGif">
            <a:extLst>
              <a:ext uri="{FF2B5EF4-FFF2-40B4-BE49-F238E27FC236}">
                <a16:creationId xmlns:a16="http://schemas.microsoft.com/office/drawing/2014/main" xmlns="" id="{344D4ADE-F89A-44EB-A1FC-DBE6C91305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1064" y="4071993"/>
            <a:ext cx="2264013" cy="161715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xmlns=""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xmlns="" id="{8C223AD5-7E97-4422-A6A4-6DE273B18BD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7719933" y="2490054"/>
            <a:ext cx="2911618" cy="3267927"/>
          </a:xfrm>
          <a:prstGeom prst="rect">
            <a:avLst/>
          </a:prstGeom>
        </p:spPr>
      </p:pic>
      <p:sp>
        <p:nvSpPr>
          <p:cNvPr id="6" name="Rectangle 5">
            <a:extLst>
              <a:ext uri="{FF2B5EF4-FFF2-40B4-BE49-F238E27FC236}">
                <a16:creationId xmlns:a16="http://schemas.microsoft.com/office/drawing/2014/main" xmlns="" id="{38705C3C-0EA3-45E5-83BD-0D8CE690BBF5}"/>
              </a:ext>
            </a:extLst>
          </p:cNvPr>
          <p:cNvSpPr/>
          <p:nvPr/>
        </p:nvSpPr>
        <p:spPr>
          <a:xfrm>
            <a:off x="2621280" y="1434643"/>
            <a:ext cx="8961120" cy="4832092"/>
          </a:xfrm>
          <a:prstGeom prst="rect">
            <a:avLst/>
          </a:prstGeom>
        </p:spPr>
        <p:txBody>
          <a:bodyPr wrap="square">
            <a:spAutoFit/>
          </a:bodyPr>
          <a:lstStyle/>
          <a:p>
            <a:pPr algn="just"/>
            <a:r>
              <a:rPr lang="vi-VN" sz="2800" dirty="0">
                <a:solidFill>
                  <a:srgbClr val="000000"/>
                </a:solidFill>
                <a:ea typeface="AvantGarde" panose="00000400000000000000" pitchFamily="2"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endParaRPr lang="en-US" sz="2800" dirty="0"/>
          </a:p>
        </p:txBody>
      </p:sp>
      <p:cxnSp>
        <p:nvCxnSpPr>
          <p:cNvPr id="8" name="Straight Connector 7">
            <a:extLst>
              <a:ext uri="{FF2B5EF4-FFF2-40B4-BE49-F238E27FC236}">
                <a16:creationId xmlns:a16="http://schemas.microsoft.com/office/drawing/2014/main" xmlns="" id="{612D07CC-DDFE-43F7-9E7A-51BF89E73DD8}"/>
              </a:ext>
            </a:extLst>
          </p:cNvPr>
          <p:cNvCxnSpPr/>
          <p:nvPr/>
        </p:nvCxnSpPr>
        <p:spPr>
          <a:xfrm>
            <a:off x="4601064" y="2758440"/>
            <a:ext cx="1022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C7AF066-2E5E-4B78-9038-3BC254CD16FB}"/>
              </a:ext>
            </a:extLst>
          </p:cNvPr>
          <p:cNvCxnSpPr>
            <a:cxnSpLocks/>
          </p:cNvCxnSpPr>
          <p:nvPr/>
        </p:nvCxnSpPr>
        <p:spPr>
          <a:xfrm>
            <a:off x="6574101" y="2758440"/>
            <a:ext cx="14116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48A64C8-C5D1-4A22-ACAE-C767C5E138A1}"/>
              </a:ext>
            </a:extLst>
          </p:cNvPr>
          <p:cNvCxnSpPr>
            <a:cxnSpLocks/>
          </p:cNvCxnSpPr>
          <p:nvPr/>
        </p:nvCxnSpPr>
        <p:spPr>
          <a:xfrm>
            <a:off x="2734606" y="3185160"/>
            <a:ext cx="51292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1C5BECE-74E0-4DD1-9B1B-2C49870B682F}"/>
              </a:ext>
            </a:extLst>
          </p:cNvPr>
          <p:cNvCxnSpPr>
            <a:cxnSpLocks/>
          </p:cNvCxnSpPr>
          <p:nvPr/>
        </p:nvCxnSpPr>
        <p:spPr>
          <a:xfrm>
            <a:off x="6895557" y="4041513"/>
            <a:ext cx="468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C176BBB-FAEE-4DA9-8B47-FAF752DA6870}"/>
              </a:ext>
            </a:extLst>
          </p:cNvPr>
          <p:cNvCxnSpPr>
            <a:cxnSpLocks/>
          </p:cNvCxnSpPr>
          <p:nvPr/>
        </p:nvCxnSpPr>
        <p:spPr>
          <a:xfrm>
            <a:off x="2734606" y="4498713"/>
            <a:ext cx="51901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3122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29167E-6 -4.07407E-6 L -0.36771 -0.55162 " pathEditMode="relative" rAng="0" ptsTypes="AA">
                                          <p:cBhvr>
                                            <p:cTn id="6" dur="2000" fill="hold"/>
                                            <p:tgtEl>
                                              <p:spTgt spid="15362"/>
                                            </p:tgtEl>
                                            <p:attrNameLst>
                                              <p:attrName>ppt_x</p:attrName>
                                              <p:attrName>ppt_y</p:attrName>
                                            </p:attrNameLst>
                                          </p:cBhvr>
                                          <p:rCtr x="-18385" y="-27593"/>
                                        </p:animMotion>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14:presetBounceEnd="6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0000">
                                          <p:cBhvr additive="base">
                                            <p:cTn id="15"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6"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29167E-6 -4.07407E-6 L -0.36771 -0.55162 " pathEditMode="relative" rAng="0" ptsTypes="AA">
                                          <p:cBhvr>
                                            <p:cTn id="6" dur="2000" fill="hold"/>
                                            <p:tgtEl>
                                              <p:spTgt spid="15362"/>
                                            </p:tgtEl>
                                            <p:attrNameLst>
                                              <p:attrName>ppt_x</p:attrName>
                                              <p:attrName>ppt_y</p:attrName>
                                            </p:attrNameLst>
                                          </p:cBhvr>
                                          <p:rCtr x="-18385" y="-27593"/>
                                        </p:animMotion>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300" fill="hold"/>
                                            <p:tgtEl>
                                              <p:spTgt spid="3"/>
                                            </p:tgtEl>
                                            <p:attrNameLst>
                                              <p:attrName>ppt_x</p:attrName>
                                            </p:attrNameLst>
                                          </p:cBhvr>
                                          <p:tavLst>
                                            <p:tav tm="0">
                                              <p:val>
                                                <p:strVal val="1+#ppt_w/2"/>
                                              </p:val>
                                            </p:tav>
                                            <p:tav tm="100000">
                                              <p:val>
                                                <p:strVal val="#ppt_x"/>
                                              </p:val>
                                            </p:tav>
                                          </p:tavLst>
                                        </p:anim>
                                        <p:anim calcmode="lin" valueType="num">
                                          <p:cBhvr additive="base">
                                            <p:cTn id="16"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0" y="4572000"/>
            <a:ext cx="1905247" cy="2476549"/>
          </a:xfrm>
          <a:prstGeom prst="rect">
            <a:avLst/>
          </a:prstGeom>
        </p:spPr>
      </p:pic>
      <p:sp>
        <p:nvSpPr>
          <p:cNvPr id="3" name="TextBox 2">
            <a:extLst>
              <a:ext uri="{FF2B5EF4-FFF2-40B4-BE49-F238E27FC236}">
                <a16:creationId xmlns:a16="http://schemas.microsoft.com/office/drawing/2014/main" xmlns="" id="{4F3785E1-CE35-4BAF-9A01-D065F5009EAA}"/>
              </a:ext>
            </a:extLst>
          </p:cNvPr>
          <p:cNvSpPr txBox="1"/>
          <p:nvPr/>
        </p:nvSpPr>
        <p:spPr>
          <a:xfrm>
            <a:off x="1437515" y="764542"/>
            <a:ext cx="10754485" cy="553998"/>
          </a:xfrm>
          <a:prstGeom prst="rect">
            <a:avLst/>
          </a:prstGeom>
          <a:noFill/>
        </p:spPr>
        <p:txBody>
          <a:bodyPr wrap="square" lIns="0" tIns="0" rIns="0" bIns="0" rtlCol="0">
            <a:spAutoFit/>
          </a:bodyPr>
          <a:lstStyle/>
          <a:p>
            <a:pPr algn="ctr"/>
            <a:r>
              <a:rPr lang="vi-VN" sz="3600" b="1" dirty="0">
                <a:solidFill>
                  <a:srgbClr val="00B050"/>
                </a:solidFill>
                <a:latin typeface="Pattaya" panose="00000500000000000000" pitchFamily="2" charset="-34"/>
                <a:ea typeface="AvantGarde" panose="00000400000000000000" pitchFamily="2" charset="0"/>
                <a:cs typeface="Pattaya" panose="00000500000000000000" pitchFamily="2" charset="-34"/>
              </a:rPr>
              <a:t>Kể lại việc lấy lửa trước khi nấu cơm.</a:t>
            </a:r>
            <a:endParaRPr lang="en-US" sz="54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pic>
        <p:nvPicPr>
          <p:cNvPr id="15362" name="Picture 2" descr="Hola Gif - IceGif">
            <a:extLst>
              <a:ext uri="{FF2B5EF4-FFF2-40B4-BE49-F238E27FC236}">
                <a16:creationId xmlns:a16="http://schemas.microsoft.com/office/drawing/2014/main" xmlns="" id="{344D4ADE-F89A-44EB-A1FC-DBE6C91305E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236" y="141832"/>
            <a:ext cx="1550092" cy="110720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Độc đáo hội thổi cơm thi ở Đồng Vân">
            <a:extLst>
              <a:ext uri="{FF2B5EF4-FFF2-40B4-BE49-F238E27FC236}">
                <a16:creationId xmlns:a16="http://schemas.microsoft.com/office/drawing/2014/main" xmlns="" id="{43D7EC76-8A05-4119-9AF1-F26CBBE79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247" y="3426850"/>
            <a:ext cx="3929811" cy="26251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Rectangle: Rounded Corners 6">
            <a:extLst>
              <a:ext uri="{FF2B5EF4-FFF2-40B4-BE49-F238E27FC236}">
                <a16:creationId xmlns:a16="http://schemas.microsoft.com/office/drawing/2014/main" xmlns="" id="{40B59C30-741A-4A35-A217-65059A5BDC85}"/>
              </a:ext>
            </a:extLst>
          </p:cNvPr>
          <p:cNvSpPr/>
          <p:nvPr/>
        </p:nvSpPr>
        <p:spPr>
          <a:xfrm>
            <a:off x="1028824" y="1478926"/>
            <a:ext cx="4937760"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400" dirty="0">
                <a:solidFill>
                  <a:srgbClr val="002060"/>
                </a:solidFill>
                <a:ea typeface="AvantGarde" panose="00000400000000000000" pitchFamily="2" charset="0"/>
                <a:cs typeface="AvantGarde" panose="00000400000000000000" pitchFamily="2" charset="0"/>
              </a:rPr>
              <a:t>Leo lên bốn cây chuối bôi mỡ bóng nhẫy để lấy nén hương cắm ở trên ngọn</a:t>
            </a:r>
            <a:endParaRPr lang="en-US" sz="2400" dirty="0">
              <a:solidFill>
                <a:srgbClr val="002060"/>
              </a:solidFill>
            </a:endParaRPr>
          </a:p>
        </p:txBody>
      </p:sp>
      <p:sp>
        <p:nvSpPr>
          <p:cNvPr id="9" name="Arrow: Right 8">
            <a:extLst>
              <a:ext uri="{FF2B5EF4-FFF2-40B4-BE49-F238E27FC236}">
                <a16:creationId xmlns:a16="http://schemas.microsoft.com/office/drawing/2014/main" xmlns="" id="{A47EF42E-D91F-4887-A5AF-9DAAD187DE42}"/>
              </a:ext>
            </a:extLst>
          </p:cNvPr>
          <p:cNvSpPr/>
          <p:nvPr/>
        </p:nvSpPr>
        <p:spPr>
          <a:xfrm>
            <a:off x="6126480" y="1941250"/>
            <a:ext cx="500443" cy="386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98100515-47B4-43B1-9529-CFBA3574BEEB}"/>
              </a:ext>
            </a:extLst>
          </p:cNvPr>
          <p:cNvSpPr/>
          <p:nvPr/>
        </p:nvSpPr>
        <p:spPr>
          <a:xfrm>
            <a:off x="6672643" y="1358107"/>
            <a:ext cx="4937760" cy="173664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400" dirty="0">
                <a:solidFill>
                  <a:srgbClr val="002060"/>
                </a:solidFill>
                <a:ea typeface="AvantGarde" panose="00000400000000000000" pitchFamily="2" charset="0"/>
                <a:cs typeface="AvantGarde" panose="00000400000000000000" pitchFamily="2" charset="0"/>
              </a:rPr>
              <a:t>Khi mang được nén hương xuống, người dự thi được phát ba que diêm để châm vào hương cho cháy thành ngọn lửa. </a:t>
            </a:r>
            <a:endParaRPr lang="en-US" sz="2400" dirty="0">
              <a:solidFill>
                <a:srgbClr val="002060"/>
              </a:solidFill>
            </a:endParaRPr>
          </a:p>
        </p:txBody>
      </p:sp>
      <p:pic>
        <p:nvPicPr>
          <p:cNvPr id="18436" name="Picture 4" descr="Nét văn hóa độc đáo Lễ hội thổi cơm thi làng Thị Cấm | Văn hóa | Báo ảnh  Dân tộc và Miền núi">
            <a:extLst>
              <a:ext uri="{FF2B5EF4-FFF2-40B4-BE49-F238E27FC236}">
                <a16:creationId xmlns:a16="http://schemas.microsoft.com/office/drawing/2014/main" xmlns="" id="{4D45F23D-584F-4036-A3FC-D5A3C7674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5990">
            <a:off x="7268381" y="3373030"/>
            <a:ext cx="3505559" cy="26291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18477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436"/>
                                        </p:tgtEl>
                                        <p:attrNameLst>
                                          <p:attrName>style.visibility</p:attrName>
                                        </p:attrNameLst>
                                      </p:cBhvr>
                                      <p:to>
                                        <p:strVal val="visible"/>
                                      </p:to>
                                    </p:set>
                                    <p:animEffect transition="in" filter="fade">
                                      <p:cBhvr>
                                        <p:cTn id="29" dur="1000"/>
                                        <p:tgtEl>
                                          <p:spTgt spid="18436"/>
                                        </p:tgtEl>
                                      </p:cBhvr>
                                    </p:animEffect>
                                    <p:anim calcmode="lin" valueType="num">
                                      <p:cBhvr>
                                        <p:cTn id="30" dur="1000" fill="hold"/>
                                        <p:tgtEl>
                                          <p:spTgt spid="18436"/>
                                        </p:tgtEl>
                                        <p:attrNameLst>
                                          <p:attrName>ppt_x</p:attrName>
                                        </p:attrNameLst>
                                      </p:cBhvr>
                                      <p:tavLst>
                                        <p:tav tm="0">
                                          <p:val>
                                            <p:strVal val="#ppt_x"/>
                                          </p:val>
                                        </p:tav>
                                        <p:tav tm="100000">
                                          <p:val>
                                            <p:strVal val="#ppt_x"/>
                                          </p:val>
                                        </p:tav>
                                      </p:tavLst>
                                    </p:anim>
                                    <p:anim calcmode="lin" valueType="num">
                                      <p:cBhvr>
                                        <p:cTn id="31"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sp>
        <p:nvSpPr>
          <p:cNvPr id="3" name="TextBox 2">
            <a:extLst>
              <a:ext uri="{FF2B5EF4-FFF2-40B4-BE49-F238E27FC236}">
                <a16:creationId xmlns:a16="http://schemas.microsoft.com/office/drawing/2014/main" xmlns="" id="{4F3785E1-CE35-4BAF-9A01-D065F5009EAA}"/>
              </a:ext>
            </a:extLst>
          </p:cNvPr>
          <p:cNvSpPr txBox="1"/>
          <p:nvPr/>
        </p:nvSpPr>
        <p:spPr>
          <a:xfrm>
            <a:off x="1548122" y="614303"/>
            <a:ext cx="10095238" cy="984885"/>
          </a:xfrm>
          <a:prstGeom prst="rect">
            <a:avLst/>
          </a:prstGeom>
          <a:noFill/>
        </p:spPr>
        <p:txBody>
          <a:bodyPr wrap="square" lIns="0" tIns="0" rIns="0" bIns="0" rtlCol="0">
            <a:spAutoFit/>
          </a:bodyPr>
          <a:lstStyle/>
          <a:p>
            <a:pPr algn="ctr"/>
            <a:r>
              <a:rPr lang="vi-VN" sz="3200" dirty="0">
                <a:solidFill>
                  <a:srgbClr val="00B050"/>
                </a:solidFill>
                <a:latin typeface="Pattaya" panose="00000500000000000000" pitchFamily="2" charset="-34"/>
                <a:cs typeface="Pattaya" panose="00000500000000000000" pitchFamily="2" charset="-34"/>
              </a:rPr>
              <a:t>Tìm những chi tiết cho thấy thành viên của mỗi đội thổi cơm thi đều phối hợp nhịp nhàng, ăn ý với nhau?</a:t>
            </a:r>
            <a:endParaRPr lang="en-US" sz="80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sp>
        <p:nvSpPr>
          <p:cNvPr id="6" name="Rectangle 5">
            <a:extLst>
              <a:ext uri="{FF2B5EF4-FFF2-40B4-BE49-F238E27FC236}">
                <a16:creationId xmlns:a16="http://schemas.microsoft.com/office/drawing/2014/main" xmlns="" id="{38705C3C-0EA3-45E5-83BD-0D8CE690BBF5}"/>
              </a:ext>
            </a:extLst>
          </p:cNvPr>
          <p:cNvSpPr/>
          <p:nvPr/>
        </p:nvSpPr>
        <p:spPr>
          <a:xfrm>
            <a:off x="826694" y="1653612"/>
            <a:ext cx="10630052" cy="1200329"/>
          </a:xfrm>
          <a:prstGeom prst="rect">
            <a:avLst/>
          </a:prstGeom>
        </p:spPr>
        <p:txBody>
          <a:bodyPr wrap="square">
            <a:spAutoFit/>
          </a:bodyPr>
          <a:lstStyle/>
          <a:p>
            <a:pPr algn="just"/>
            <a:r>
              <a:rPr lang="vi-VN" sz="2400" dirty="0">
                <a:solidFill>
                  <a:srgbClr val="002060"/>
                </a:solidFill>
                <a:ea typeface="AvantGarde" panose="00000400000000000000" pitchFamily="2" charset="0"/>
                <a:cs typeface="AvantGarde" panose="00000400000000000000" pitchFamily="2" charset="0"/>
              </a:rPr>
              <a:t>Những người trong đội, mỗi người một việc. Người thì ngồi vót những thanh tre già thành những chiếc đũa bông. Người thì nhanh tay giã thóc, giần sàng thành gạo, người thì lấy nước và bắt đầu thổi cơm.</a:t>
            </a:r>
            <a:endParaRPr lang="en-US" sz="2400" dirty="0">
              <a:solidFill>
                <a:srgbClr val="002060"/>
              </a:solidFill>
            </a:endParaRPr>
          </a:p>
        </p:txBody>
      </p:sp>
      <p:pic>
        <p:nvPicPr>
          <p:cNvPr id="15" name="Picture 2" descr="8 Yes or no ý tưởng | dễ thương, hình gif, mèo kitty">
            <a:extLst>
              <a:ext uri="{FF2B5EF4-FFF2-40B4-BE49-F238E27FC236}">
                <a16:creationId xmlns:a16="http://schemas.microsoft.com/office/drawing/2014/main" xmlns="" id="{1C3CE043-D668-4000-AF63-2E253BA2420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373" y="358053"/>
            <a:ext cx="1465870" cy="118854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Độc đáo hội thổi cơm thi ở Đồng Vân">
            <a:extLst>
              <a:ext uri="{FF2B5EF4-FFF2-40B4-BE49-F238E27FC236}">
                <a16:creationId xmlns:a16="http://schemas.microsoft.com/office/drawing/2014/main" xmlns="" id="{5C0F4663-691B-43E0-9915-69C0A2E18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216" y="3897372"/>
            <a:ext cx="3453525" cy="2306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2532" name="Picture 4" descr="Độc đáo hội thổi cơm thi ở Đồng Vân">
            <a:extLst>
              <a:ext uri="{FF2B5EF4-FFF2-40B4-BE49-F238E27FC236}">
                <a16:creationId xmlns:a16="http://schemas.microsoft.com/office/drawing/2014/main" xmlns="" id="{C7B932AA-6A1F-4350-8EA0-313A0687E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06704">
            <a:off x="7469718" y="3759964"/>
            <a:ext cx="3482693" cy="23264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1" name="Rectangle 20">
            <a:extLst>
              <a:ext uri="{FF2B5EF4-FFF2-40B4-BE49-F238E27FC236}">
                <a16:creationId xmlns:a16="http://schemas.microsoft.com/office/drawing/2014/main" xmlns="" id="{CA9C1136-0B68-4B30-B942-E757C433813C}"/>
              </a:ext>
            </a:extLst>
          </p:cNvPr>
          <p:cNvSpPr/>
          <p:nvPr/>
        </p:nvSpPr>
        <p:spPr>
          <a:xfrm>
            <a:off x="826694" y="2853941"/>
            <a:ext cx="10630052" cy="830997"/>
          </a:xfrm>
          <a:prstGeom prst="rect">
            <a:avLst/>
          </a:prstGeom>
        </p:spPr>
        <p:txBody>
          <a:bodyPr wrap="square">
            <a:spAutoFit/>
          </a:bodyPr>
          <a:lstStyle/>
          <a:p>
            <a:pPr algn="just"/>
            <a:r>
              <a:rPr lang="vi-VN" sz="2400" dirty="0">
                <a:solidFill>
                  <a:srgbClr val="002060"/>
                </a:solidFill>
              </a:rPr>
              <a:t>Các đội vừa thổi cơm vừa đan xen nhau uốn lượn trên sân đình trong sự cổ vũ nồng nhiệt của người xem hội.</a:t>
            </a:r>
            <a:endParaRPr lang="en-US" sz="2400" dirty="0">
              <a:solidFill>
                <a:srgbClr val="002060"/>
              </a:solidFill>
            </a:endParaRPr>
          </a:p>
        </p:txBody>
      </p:sp>
    </p:spTree>
    <p:extLst>
      <p:ext uri="{BB962C8B-B14F-4D97-AF65-F5344CB8AC3E}">
        <p14:creationId xmlns:p14="http://schemas.microsoft.com/office/powerpoint/2010/main" val="1882601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0"/>
                                            </p:tgtEl>
                                            <p:attrNameLst>
                                              <p:attrName>style.visibility</p:attrName>
                                            </p:attrNameLst>
                                          </p:cBhvr>
                                          <p:to>
                                            <p:strVal val="visible"/>
                                          </p:to>
                                        </p:set>
                                        <p:animEffect transition="in" filter="fade">
                                          <p:cBhvr>
                                            <p:cTn id="27" dur="500"/>
                                            <p:tgtEl>
                                              <p:spTgt spid="225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2"/>
                                            </p:tgtEl>
                                            <p:attrNameLst>
                                              <p:attrName>style.visibility</p:attrName>
                                            </p:attrNameLst>
                                          </p:cBhvr>
                                          <p:to>
                                            <p:strVal val="visible"/>
                                          </p:to>
                                        </p:set>
                                        <p:animEffect transition="in" filter="fade">
                                          <p:cBhvr>
                                            <p:cTn id="3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0"/>
                                            </p:tgtEl>
                                            <p:attrNameLst>
                                              <p:attrName>style.visibility</p:attrName>
                                            </p:attrNameLst>
                                          </p:cBhvr>
                                          <p:to>
                                            <p:strVal val="visible"/>
                                          </p:to>
                                        </p:set>
                                        <p:animEffect transition="in" filter="fade">
                                          <p:cBhvr>
                                            <p:cTn id="27" dur="500"/>
                                            <p:tgtEl>
                                              <p:spTgt spid="225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2"/>
                                            </p:tgtEl>
                                            <p:attrNameLst>
                                              <p:attrName>style.visibility</p:attrName>
                                            </p:attrNameLst>
                                          </p:cBhvr>
                                          <p:to>
                                            <p:strVal val="visible"/>
                                          </p:to>
                                        </p:set>
                                        <p:animEffect transition="in" filter="fade">
                                          <p:cBhvr>
                                            <p:cTn id="3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xmlns="" id="{77F9638E-88BD-428D-908F-0FD7A221B970}"/>
              </a:ext>
            </a:extLst>
          </p:cNvPr>
          <p:cNvGrpSpPr/>
          <p:nvPr/>
        </p:nvGrpSpPr>
        <p:grpSpPr>
          <a:xfrm>
            <a:off x="1082328" y="906860"/>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xmlns=""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Pattaya" panose="00000500000000000000" pitchFamily="2" charset="-34"/>
                  <a:ea typeface="AvantGarde" panose="00000400000000000000" pitchFamily="2" charset="0"/>
                  <a:cs typeface="Pattaya" panose="00000500000000000000" pitchFamily="2" charset="-34"/>
                </a:rPr>
                <a:t>Lấy lửa</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5" name="Group 4">
            <a:extLst>
              <a:ext uri="{FF2B5EF4-FFF2-40B4-BE49-F238E27FC236}">
                <a16:creationId xmlns:a16="http://schemas.microsoft.com/office/drawing/2014/main" xmlns="" id="{54F06ADB-F79C-4116-8E74-F73E226AB553}"/>
              </a:ext>
            </a:extLst>
          </p:cNvPr>
          <p:cNvGrpSpPr/>
          <p:nvPr/>
        </p:nvGrpSpPr>
        <p:grpSpPr>
          <a:xfrm>
            <a:off x="5061050" y="754701"/>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xmlns=""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3D02D26-0DBF-4580-8C76-ECA605E69FBF}"/>
                </a:ext>
              </a:extLst>
            </p:cNvPr>
            <p:cNvSpPr txBox="1"/>
            <p:nvPr/>
          </p:nvSpPr>
          <p:spPr>
            <a:xfrm>
              <a:off x="5061050" y="1523997"/>
              <a:ext cx="2667330" cy="1107996"/>
            </a:xfrm>
            <a:prstGeom prst="rect">
              <a:avLst/>
            </a:prstGeom>
            <a:noFill/>
          </p:spPr>
          <p:txBody>
            <a:bodyPr wrap="square" lIns="0" tIns="0" rIns="0" bIns="0" rtlCol="0">
              <a:spAutoFit/>
            </a:bodyPr>
            <a:lstStyle/>
            <a:p>
              <a:pPr algn="ctr"/>
              <a:r>
                <a:rPr lang="vi-VN" sz="3600" b="1" dirty="0">
                  <a:solidFill>
                    <a:srgbClr val="002060"/>
                  </a:solidFill>
                  <a:latin typeface="Pattaya" panose="00000500000000000000" pitchFamily="2" charset="-34"/>
                  <a:ea typeface="AvantGarde" panose="00000400000000000000" pitchFamily="2" charset="0"/>
                  <a:cs typeface="Pattaya" panose="00000500000000000000" pitchFamily="2" charset="-34"/>
                </a:rPr>
                <a:t>Vót tre thành đũa bông</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7" name="Group 6">
            <a:extLst>
              <a:ext uri="{FF2B5EF4-FFF2-40B4-BE49-F238E27FC236}">
                <a16:creationId xmlns:a16="http://schemas.microsoft.com/office/drawing/2014/main" xmlns="" id="{053B638C-CDB8-4FEA-A2F2-3453B7F80006}"/>
              </a:ext>
            </a:extLst>
          </p:cNvPr>
          <p:cNvGrpSpPr/>
          <p:nvPr/>
        </p:nvGrpSpPr>
        <p:grpSpPr>
          <a:xfrm>
            <a:off x="8359883" y="837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xmlns=""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Pattaya" panose="00000500000000000000" pitchFamily="2" charset="-34"/>
                  <a:ea typeface="AvantGarde" panose="00000400000000000000" pitchFamily="2" charset="0"/>
                  <a:cs typeface="Pattaya" panose="00000500000000000000" pitchFamily="2" charset="-34"/>
                </a:rPr>
                <a:t>Giã thóc</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8" name="Group 7">
            <a:extLst>
              <a:ext uri="{FF2B5EF4-FFF2-40B4-BE49-F238E27FC236}">
                <a16:creationId xmlns:a16="http://schemas.microsoft.com/office/drawing/2014/main" xmlns="" id="{AD2A7AB0-3606-47C3-BDF8-1036B80A73BF}"/>
              </a:ext>
            </a:extLst>
          </p:cNvPr>
          <p:cNvGrpSpPr/>
          <p:nvPr/>
        </p:nvGrpSpPr>
        <p:grpSpPr>
          <a:xfrm>
            <a:off x="3168188" y="352063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xmlns=""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Pattaya" panose="00000500000000000000" pitchFamily="2" charset="-34"/>
                  <a:ea typeface="AvantGarde" panose="00000400000000000000" pitchFamily="2" charset="0"/>
                  <a:cs typeface="Pattaya" panose="00000500000000000000" pitchFamily="2" charset="-34"/>
                </a:rPr>
                <a:t>Giần sàng</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9" name="Group 8">
            <a:extLst>
              <a:ext uri="{FF2B5EF4-FFF2-40B4-BE49-F238E27FC236}">
                <a16:creationId xmlns:a16="http://schemas.microsoft.com/office/drawing/2014/main" xmlns="" id="{DA3E012D-D794-4BB4-9649-52C448D7FCAC}"/>
              </a:ext>
            </a:extLst>
          </p:cNvPr>
          <p:cNvGrpSpPr/>
          <p:nvPr/>
        </p:nvGrpSpPr>
        <p:grpSpPr>
          <a:xfrm>
            <a:off x="6452492" y="3596640"/>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xmlns=""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B3A8ADC4-4CE5-4F32-A502-D49891FF069D}"/>
                </a:ext>
              </a:extLst>
            </p:cNvPr>
            <p:cNvSpPr txBox="1"/>
            <p:nvPr/>
          </p:nvSpPr>
          <p:spPr>
            <a:xfrm>
              <a:off x="6896990" y="4188322"/>
              <a:ext cx="2667330" cy="553998"/>
            </a:xfrm>
            <a:prstGeom prst="rect">
              <a:avLst/>
            </a:prstGeom>
            <a:noFill/>
          </p:spPr>
          <p:txBody>
            <a:bodyPr wrap="square" lIns="0" tIns="0" rIns="0" bIns="0" rtlCol="0">
              <a:spAutoFit/>
            </a:bodyPr>
            <a:lstStyle/>
            <a:p>
              <a:pPr algn="ctr"/>
              <a:r>
                <a:rPr lang="vi-VN" sz="3600" b="1">
                  <a:solidFill>
                    <a:srgbClr val="002060"/>
                  </a:solidFill>
                  <a:latin typeface="Pattaya" panose="00000500000000000000" pitchFamily="2" charset="-34"/>
                  <a:ea typeface="AvantGarde" panose="00000400000000000000" pitchFamily="2" charset="0"/>
                  <a:cs typeface="Pattaya" panose="00000500000000000000" pitchFamily="2" charset="-34"/>
                </a:rPr>
                <a:t>Lấy nước</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B97492-B04F-4571-BAEA-A9911D001B24}"/>
              </a:ext>
            </a:extLst>
          </p:cNvPr>
          <p:cNvPicPr>
            <a:picLocks noChangeAspect="1"/>
          </p:cNvPicPr>
          <p:nvPr/>
        </p:nvPicPr>
        <p:blipFill rotWithShape="1">
          <a:blip r:embed="rId2"/>
          <a:srcRect l="13913" t="16989" r="11848" b="17858"/>
          <a:stretch/>
        </p:blipFill>
        <p:spPr>
          <a:xfrm>
            <a:off x="0" y="0"/>
            <a:ext cx="12196774" cy="6858000"/>
          </a:xfrm>
          <a:prstGeom prst="rect">
            <a:avLst/>
          </a:prstGeom>
        </p:spPr>
      </p:pic>
      <p:sp>
        <p:nvSpPr>
          <p:cNvPr id="3" name="Rectangle: Rounded Corners 3">
            <a:extLst>
              <a:ext uri="{FF2B5EF4-FFF2-40B4-BE49-F238E27FC236}">
                <a16:creationId xmlns:a16="http://schemas.microsoft.com/office/drawing/2014/main" xmlns="" id="{2070D046-412A-4643-8E66-553B9D6F4F96}"/>
              </a:ext>
            </a:extLst>
          </p:cNvPr>
          <p:cNvSpPr/>
          <p:nvPr/>
        </p:nvSpPr>
        <p:spPr>
          <a:xfrm>
            <a:off x="3855720" y="91440"/>
            <a:ext cx="7802880" cy="173736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Chào</a:t>
            </a:r>
            <a:r>
              <a:rPr lang="en-SG"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en-SG" sz="2800" dirty="0" err="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a:t>
            </a:r>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bạn, mình là Dandelion</a:t>
            </a:r>
            <a:r>
              <a:rPr lang="en-SG"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Người bạn thân của tớ là Panda. Chúng tớ đang tìm hoa bồ công anh làm kỉ vật tình bạn. Hãy giúp chúng tớ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6235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xmlns=""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xmlns=""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Pattaya" panose="00000500000000000000" pitchFamily="2" charset="-34"/>
                  <a:ea typeface="AvantGarde" panose="00000400000000000000" pitchFamily="2" charset="0"/>
                  <a:cs typeface="Pattaya" panose="00000500000000000000" pitchFamily="2" charset="-34"/>
                </a:rPr>
                <a:t>Lấy lửa</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5" name="Group 4">
            <a:extLst>
              <a:ext uri="{FF2B5EF4-FFF2-40B4-BE49-F238E27FC236}">
                <a16:creationId xmlns:a16="http://schemas.microsoft.com/office/drawing/2014/main" xmlns=""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xmlns=""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3D02D26-0DBF-4580-8C76-ECA605E69FBF}"/>
                </a:ext>
              </a:extLst>
            </p:cNvPr>
            <p:cNvSpPr txBox="1"/>
            <p:nvPr/>
          </p:nvSpPr>
          <p:spPr>
            <a:xfrm>
              <a:off x="5061050" y="1523997"/>
              <a:ext cx="2667330" cy="1107996"/>
            </a:xfrm>
            <a:prstGeom prst="rect">
              <a:avLst/>
            </a:prstGeom>
            <a:noFill/>
          </p:spPr>
          <p:txBody>
            <a:bodyPr wrap="square" lIns="0" tIns="0" rIns="0" bIns="0" rtlCol="0">
              <a:spAutoFit/>
            </a:bodyPr>
            <a:lstStyle/>
            <a:p>
              <a:pPr algn="ctr"/>
              <a:r>
                <a:rPr lang="vi-VN" sz="3600" b="1" dirty="0">
                  <a:solidFill>
                    <a:srgbClr val="002060"/>
                  </a:solidFill>
                  <a:latin typeface="Pattaya" panose="00000500000000000000" pitchFamily="2" charset="-34"/>
                  <a:ea typeface="AvantGarde" panose="00000400000000000000" pitchFamily="2" charset="0"/>
                  <a:cs typeface="Pattaya" panose="00000500000000000000" pitchFamily="2" charset="-34"/>
                </a:rPr>
                <a:t>Vót tre thành đũa bông</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7" name="Group 6">
            <a:extLst>
              <a:ext uri="{FF2B5EF4-FFF2-40B4-BE49-F238E27FC236}">
                <a16:creationId xmlns:a16="http://schemas.microsoft.com/office/drawing/2014/main" xmlns=""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xmlns=""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Pattaya" panose="00000500000000000000" pitchFamily="2" charset="-34"/>
                  <a:ea typeface="AvantGarde" panose="00000400000000000000" pitchFamily="2" charset="0"/>
                  <a:cs typeface="Pattaya" panose="00000500000000000000" pitchFamily="2" charset="-34"/>
                </a:rPr>
                <a:t>Giã thóc</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8" name="Group 7">
            <a:extLst>
              <a:ext uri="{FF2B5EF4-FFF2-40B4-BE49-F238E27FC236}">
                <a16:creationId xmlns:a16="http://schemas.microsoft.com/office/drawing/2014/main" xmlns=""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xmlns=""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Pattaya" panose="00000500000000000000" pitchFamily="2" charset="-34"/>
                  <a:ea typeface="AvantGarde" panose="00000400000000000000" pitchFamily="2" charset="0"/>
                  <a:cs typeface="Pattaya" panose="00000500000000000000" pitchFamily="2" charset="-34"/>
                </a:rPr>
                <a:t>Giần sàng</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grpSp>
        <p:nvGrpSpPr>
          <p:cNvPr id="9" name="Group 8">
            <a:extLst>
              <a:ext uri="{FF2B5EF4-FFF2-40B4-BE49-F238E27FC236}">
                <a16:creationId xmlns:a16="http://schemas.microsoft.com/office/drawing/2014/main" xmlns=""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xmlns=""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Pattaya" panose="00000500000000000000" pitchFamily="2" charset="-34"/>
                  <a:ea typeface="AvantGarde" panose="00000400000000000000" pitchFamily="2" charset="0"/>
                  <a:cs typeface="Pattaya" panose="00000500000000000000" pitchFamily="2" charset="-34"/>
                </a:rPr>
                <a:t>Lấy nước</a:t>
              </a:r>
              <a:endParaRPr lang="en-US" sz="54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xmlns=""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sp>
        <p:nvSpPr>
          <p:cNvPr id="3" name="Rectangle 2">
            <a:extLst>
              <a:ext uri="{FF2B5EF4-FFF2-40B4-BE49-F238E27FC236}">
                <a16:creationId xmlns:a16="http://schemas.microsoft.com/office/drawing/2014/main" xmlns="" id="{EE7D2166-DE1B-4F41-AF36-2DC1A75AE5FB}"/>
              </a:ext>
            </a:extLst>
          </p:cNvPr>
          <p:cNvSpPr/>
          <p:nvPr/>
        </p:nvSpPr>
        <p:spPr>
          <a:xfrm>
            <a:off x="777240" y="1570154"/>
            <a:ext cx="10646403" cy="2246769"/>
          </a:xfrm>
          <a:prstGeom prst="rect">
            <a:avLst/>
          </a:prstGeom>
        </p:spPr>
        <p:txBody>
          <a:bodyPr wrap="square">
            <a:spAutoFit/>
          </a:bodyPr>
          <a:lstStyle/>
          <a:p>
            <a:pPr algn="just"/>
            <a:r>
              <a:rPr lang="vi-VN" sz="2800" dirty="0">
                <a:solidFill>
                  <a:srgbClr val="000000"/>
                </a:solidFill>
              </a:rPr>
              <a:t>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p:txBody>
      </p:sp>
      <p:sp>
        <p:nvSpPr>
          <p:cNvPr id="21" name="TextBox 20">
            <a:extLst>
              <a:ext uri="{FF2B5EF4-FFF2-40B4-BE49-F238E27FC236}">
                <a16:creationId xmlns:a16="http://schemas.microsoft.com/office/drawing/2014/main" xmlns="" id="{AF2A1AAF-3FFF-4A14-98FA-3D9BFCECB7F2}"/>
              </a:ext>
            </a:extLst>
          </p:cNvPr>
          <p:cNvSpPr txBox="1"/>
          <p:nvPr/>
        </p:nvSpPr>
        <p:spPr>
          <a:xfrm>
            <a:off x="1328405" y="706102"/>
            <a:ext cx="10095238" cy="492443"/>
          </a:xfrm>
          <a:prstGeom prst="rect">
            <a:avLst/>
          </a:prstGeom>
          <a:noFill/>
        </p:spPr>
        <p:txBody>
          <a:bodyPr wrap="square" lIns="0" tIns="0" rIns="0" bIns="0" rtlCol="0">
            <a:spAutoFit/>
          </a:bodyPr>
          <a:lstStyle/>
          <a:p>
            <a:pPr algn="ctr"/>
            <a:r>
              <a:rPr lang="vi-VN" sz="3200" dirty="0">
                <a:solidFill>
                  <a:srgbClr val="00B050"/>
                </a:solidFill>
                <a:latin typeface="Pattaya" panose="00000500000000000000" pitchFamily="2" charset="-34"/>
                <a:cs typeface="Pattaya" panose="00000500000000000000" pitchFamily="2" charset="-34"/>
              </a:rPr>
              <a:t>Cụm từ nào nói được niềm tự hào của người đạt giải?</a:t>
            </a:r>
            <a:endParaRPr lang="en-US" sz="80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pic>
        <p:nvPicPr>
          <p:cNvPr id="23" name="Picture 2" descr="8 Yes or no ý tưởng | dễ thương, hình gif, mèo kitty">
            <a:extLst>
              <a:ext uri="{FF2B5EF4-FFF2-40B4-BE49-F238E27FC236}">
                <a16:creationId xmlns:a16="http://schemas.microsoft.com/office/drawing/2014/main" xmlns="" id="{B250C69C-1AE2-4609-A49A-85B606D96B9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373" y="358053"/>
            <a:ext cx="1465870" cy="11885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E00A0C8-50A4-44A0-8333-9E572EA546FE}"/>
              </a:ext>
            </a:extLst>
          </p:cNvPr>
          <p:cNvSpPr/>
          <p:nvPr/>
        </p:nvSpPr>
        <p:spPr>
          <a:xfrm>
            <a:off x="1466351" y="3289012"/>
            <a:ext cx="3203121" cy="523220"/>
          </a:xfrm>
          <a:prstGeom prst="rect">
            <a:avLst/>
          </a:prstGeom>
        </p:spPr>
        <p:txBody>
          <a:bodyPr wrap="none">
            <a:spAutoFit/>
          </a:bodyPr>
          <a:lstStyle/>
          <a:p>
            <a:r>
              <a:rPr lang="vi-VN" sz="2800" dirty="0">
                <a:solidFill>
                  <a:srgbClr val="FF0000"/>
                </a:solidFill>
              </a:rPr>
              <a:t>khó có gì sánh nổi </a:t>
            </a:r>
            <a:endParaRPr lang="en-US" sz="2800" dirty="0">
              <a:solidFill>
                <a:srgbClr val="FF0000"/>
              </a:solidFill>
            </a:endParaRPr>
          </a:p>
        </p:txBody>
      </p:sp>
      <p:sp>
        <p:nvSpPr>
          <p:cNvPr id="24" name="TextBox 23">
            <a:extLst>
              <a:ext uri="{FF2B5EF4-FFF2-40B4-BE49-F238E27FC236}">
                <a16:creationId xmlns:a16="http://schemas.microsoft.com/office/drawing/2014/main" xmlns="" id="{9674C115-3321-4F55-9C35-DDB4B4CDF0D7}"/>
              </a:ext>
            </a:extLst>
          </p:cNvPr>
          <p:cNvSpPr txBox="1"/>
          <p:nvPr/>
        </p:nvSpPr>
        <p:spPr>
          <a:xfrm>
            <a:off x="1968485" y="664743"/>
            <a:ext cx="8815078" cy="984885"/>
          </a:xfrm>
          <a:prstGeom prst="rect">
            <a:avLst/>
          </a:prstGeom>
          <a:noFill/>
        </p:spPr>
        <p:txBody>
          <a:bodyPr wrap="square" lIns="0" tIns="0" rIns="0" bIns="0" rtlCol="0">
            <a:spAutoFit/>
          </a:bodyPr>
          <a:lstStyle/>
          <a:p>
            <a:pPr algn="ctr"/>
            <a:r>
              <a:rPr lang="vi-VN" sz="3200" dirty="0">
                <a:solidFill>
                  <a:srgbClr val="00B050"/>
                </a:solidFill>
                <a:latin typeface="Pattaya" panose="00000500000000000000" pitchFamily="2" charset="-34"/>
                <a:cs typeface="Pattaya" panose="00000500000000000000" pitchFamily="2" charset="-34"/>
              </a:rPr>
              <a:t>Tại sao nói việc giật giải trong cuộc thi là “niềm tự hào khó có gì sánh nổi đối với dân làng”?</a:t>
            </a:r>
            <a:endParaRPr lang="en-US" sz="8000" b="1" dirty="0">
              <a:solidFill>
                <a:srgbClr val="00B050"/>
              </a:solidFill>
              <a:latin typeface="Pattaya" panose="00000500000000000000" pitchFamily="2" charset="-34"/>
              <a:ea typeface="AvantGarde" panose="00000400000000000000" pitchFamily="2" charset="0"/>
              <a:cs typeface="Pattaya" panose="00000500000000000000" pitchFamily="2" charset="-34"/>
            </a:endParaRPr>
          </a:p>
        </p:txBody>
      </p:sp>
      <p:sp>
        <p:nvSpPr>
          <p:cNvPr id="25" name="Rectangle 24">
            <a:extLst>
              <a:ext uri="{FF2B5EF4-FFF2-40B4-BE49-F238E27FC236}">
                <a16:creationId xmlns:a16="http://schemas.microsoft.com/office/drawing/2014/main" xmlns="" id="{6EAA3B3C-6618-473C-B75B-61A238356BA7}"/>
              </a:ext>
            </a:extLst>
          </p:cNvPr>
          <p:cNvSpPr/>
          <p:nvPr/>
        </p:nvSpPr>
        <p:spPr>
          <a:xfrm>
            <a:off x="3067911" y="3840481"/>
            <a:ext cx="3619902" cy="523220"/>
          </a:xfrm>
          <a:prstGeom prst="rect">
            <a:avLst/>
          </a:prstGeom>
        </p:spPr>
        <p:txBody>
          <a:bodyPr wrap="none">
            <a:spAutoFit/>
          </a:bodyPr>
          <a:lstStyle/>
          <a:p>
            <a:r>
              <a:rPr lang="vi-VN" sz="2800" b="1" dirty="0">
                <a:solidFill>
                  <a:srgbClr val="002060"/>
                </a:solidFill>
              </a:rPr>
              <a:t>Cuộc thi đã thể hiện</a:t>
            </a:r>
            <a:endParaRPr lang="en-US" sz="2800" b="1" dirty="0">
              <a:solidFill>
                <a:srgbClr val="002060"/>
              </a:solidFill>
            </a:endParaRPr>
          </a:p>
        </p:txBody>
      </p:sp>
      <p:sp>
        <p:nvSpPr>
          <p:cNvPr id="10" name="Rectangle: Rounded Corners 9">
            <a:extLst>
              <a:ext uri="{FF2B5EF4-FFF2-40B4-BE49-F238E27FC236}">
                <a16:creationId xmlns:a16="http://schemas.microsoft.com/office/drawing/2014/main" xmlns="" id="{2735FC58-2666-4D01-B051-12487966F131}"/>
              </a:ext>
            </a:extLst>
          </p:cNvPr>
          <p:cNvSpPr/>
          <p:nvPr/>
        </p:nvSpPr>
        <p:spPr>
          <a:xfrm>
            <a:off x="3235551" y="4521919"/>
            <a:ext cx="1249680" cy="1671338"/>
          </a:xfrm>
          <a:prstGeom prst="roundRect">
            <a:avLst/>
          </a:prstGeom>
          <a:solidFill>
            <a:schemeClr val="bg1"/>
          </a:solid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Pattaya" panose="00000500000000000000" pitchFamily="2" charset="-34"/>
                <a:cs typeface="Pattaya" panose="00000500000000000000" pitchFamily="2" charset="-34"/>
              </a:rPr>
              <a:t>tài giỏi</a:t>
            </a:r>
            <a:endParaRPr lang="en-US" sz="4000" b="1" dirty="0">
              <a:solidFill>
                <a:srgbClr val="002060"/>
              </a:solidFill>
              <a:latin typeface="Pattaya" panose="00000500000000000000" pitchFamily="2" charset="-34"/>
              <a:cs typeface="Pattaya" panose="00000500000000000000" pitchFamily="2" charset="-34"/>
            </a:endParaRPr>
          </a:p>
        </p:txBody>
      </p:sp>
      <p:sp>
        <p:nvSpPr>
          <p:cNvPr id="26" name="Rectangle: Rounded Corners 25">
            <a:extLst>
              <a:ext uri="{FF2B5EF4-FFF2-40B4-BE49-F238E27FC236}">
                <a16:creationId xmlns:a16="http://schemas.microsoft.com/office/drawing/2014/main" xmlns="" id="{B2D88D99-EE08-4DE2-8A24-5FD8452D4C41}"/>
              </a:ext>
            </a:extLst>
          </p:cNvPr>
          <p:cNvSpPr/>
          <p:nvPr/>
        </p:nvSpPr>
        <p:spPr>
          <a:xfrm>
            <a:off x="4846320" y="4521919"/>
            <a:ext cx="1417320" cy="1671338"/>
          </a:xfrm>
          <a:prstGeom prst="roundRect">
            <a:avLst/>
          </a:prstGeom>
          <a:solidFill>
            <a:schemeClr val="bg1"/>
          </a:solid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accent2"/>
                </a:solidFill>
                <a:latin typeface="Pattaya" panose="00000500000000000000" pitchFamily="2" charset="-34"/>
                <a:cs typeface="Pattaya" panose="00000500000000000000" pitchFamily="2" charset="-34"/>
              </a:rPr>
              <a:t>khéo léo</a:t>
            </a:r>
            <a:endParaRPr lang="en-US" sz="4000" b="1" dirty="0">
              <a:solidFill>
                <a:schemeClr val="accent2"/>
              </a:solidFill>
              <a:latin typeface="Pattaya" panose="00000500000000000000" pitchFamily="2" charset="-34"/>
              <a:cs typeface="Pattaya" panose="00000500000000000000" pitchFamily="2" charset="-34"/>
            </a:endParaRPr>
          </a:p>
        </p:txBody>
      </p:sp>
      <p:sp>
        <p:nvSpPr>
          <p:cNvPr id="27" name="Rectangle: Rounded Corners 26">
            <a:extLst>
              <a:ext uri="{FF2B5EF4-FFF2-40B4-BE49-F238E27FC236}">
                <a16:creationId xmlns:a16="http://schemas.microsoft.com/office/drawing/2014/main" xmlns="" id="{97DD7C35-B1DD-449E-AE59-B2B18C979B40}"/>
              </a:ext>
            </a:extLst>
          </p:cNvPr>
          <p:cNvSpPr/>
          <p:nvPr/>
        </p:nvSpPr>
        <p:spPr>
          <a:xfrm>
            <a:off x="6624729" y="4521919"/>
            <a:ext cx="4798914" cy="1671338"/>
          </a:xfrm>
          <a:prstGeom prst="roundRect">
            <a:avLst/>
          </a:prstGeom>
          <a:solidFill>
            <a:schemeClr val="bg1"/>
          </a:solidFill>
          <a:ln w="762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92D050"/>
                </a:solidFill>
                <a:latin typeface="Pattaya" panose="00000500000000000000" pitchFamily="2" charset="-34"/>
                <a:cs typeface="Pattaya" panose="00000500000000000000" pitchFamily="2" charset="-34"/>
              </a:rPr>
              <a:t>phối hợp với nhau rất nhịp nhàng, ăn ý</a:t>
            </a:r>
            <a:endParaRPr lang="en-US" sz="4000" b="1" dirty="0">
              <a:solidFill>
                <a:srgbClr val="92D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5052277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13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14:presetBounceEnd="60000">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14:bounceEnd="60000">
                                          <p:cBhvr additive="base">
                                            <p:cTn id="18" dur="13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19" dur="1300" fill="hold"/>
                                            <p:tgtEl>
                                              <p:spTgt spid="24"/>
                                            </p:tgtEl>
                                            <p:attrNameLst>
                                              <p:attrName>ppt_y</p:attrName>
                                            </p:attrNameLst>
                                          </p:cBhvr>
                                          <p:tavLst>
                                            <p:tav tm="0">
                                              <p:val>
                                                <p:strVal val="1+#ppt_h/2"/>
                                              </p:val>
                                            </p:tav>
                                            <p:tav tm="100000">
                                              <p:val>
                                                <p:strVal val="#ppt_y"/>
                                              </p:val>
                                            </p:tav>
                                          </p:tavLst>
                                        </p:anim>
                                      </p:childTnLst>
                                    </p:cTn>
                                  </p:par>
                                  <p:par>
                                    <p:cTn id="20" presetID="1" presetClass="exit" presetSubtype="0" fill="hold" grpId="1"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6" grpId="0"/>
          <p:bldP spid="24" grpId="0"/>
          <p:bldP spid="25" grpId="0"/>
          <p:bldP spid="10"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300" fill="hold"/>
                                            <p:tgtEl>
                                              <p:spTgt spid="21"/>
                                            </p:tgtEl>
                                            <p:attrNameLst>
                                              <p:attrName>ppt_x</p:attrName>
                                            </p:attrNameLst>
                                          </p:cBhvr>
                                          <p:tavLst>
                                            <p:tav tm="0">
                                              <p:val>
                                                <p:strVal val="1+#ppt_w/2"/>
                                              </p:val>
                                            </p:tav>
                                            <p:tav tm="100000">
                                              <p:val>
                                                <p:strVal val="#ppt_x"/>
                                              </p:val>
                                            </p:tav>
                                          </p:tavLst>
                                        </p:anim>
                                        <p:anim calcmode="lin" valueType="num">
                                          <p:cBhvr additive="base">
                                            <p:cTn id="8" dur="13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1300" fill="hold"/>
                                            <p:tgtEl>
                                              <p:spTgt spid="24"/>
                                            </p:tgtEl>
                                            <p:attrNameLst>
                                              <p:attrName>ppt_x</p:attrName>
                                            </p:attrNameLst>
                                          </p:cBhvr>
                                          <p:tavLst>
                                            <p:tav tm="0">
                                              <p:val>
                                                <p:strVal val="1+#ppt_w/2"/>
                                              </p:val>
                                            </p:tav>
                                            <p:tav tm="100000">
                                              <p:val>
                                                <p:strVal val="#ppt_x"/>
                                              </p:val>
                                            </p:tav>
                                          </p:tavLst>
                                        </p:anim>
                                        <p:anim calcmode="lin" valueType="num">
                                          <p:cBhvr additive="base">
                                            <p:cTn id="19" dur="1300" fill="hold"/>
                                            <p:tgtEl>
                                              <p:spTgt spid="24"/>
                                            </p:tgtEl>
                                            <p:attrNameLst>
                                              <p:attrName>ppt_y</p:attrName>
                                            </p:attrNameLst>
                                          </p:cBhvr>
                                          <p:tavLst>
                                            <p:tav tm="0">
                                              <p:val>
                                                <p:strVal val="1+#ppt_h/2"/>
                                              </p:val>
                                            </p:tav>
                                            <p:tav tm="100000">
                                              <p:val>
                                                <p:strVal val="#ppt_y"/>
                                              </p:val>
                                            </p:tav>
                                          </p:tavLst>
                                        </p:anim>
                                      </p:childTnLst>
                                    </p:cTn>
                                  </p:par>
                                  <p:par>
                                    <p:cTn id="20" presetID="1" presetClass="exit" presetSubtype="0" fill="hold" grpId="1"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6" grpId="0"/>
          <p:bldP spid="24" grpId="0"/>
          <p:bldP spid="25" grpId="0"/>
          <p:bldP spid="10" grpId="0" animBg="1"/>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xmlns="" id="{8C2FFC50-7FCC-46CB-9F49-834DFC3F6200}"/>
              </a:ext>
            </a:extLst>
          </p:cNvPr>
          <p:cNvSpPr/>
          <p:nvPr/>
        </p:nvSpPr>
        <p:spPr>
          <a:xfrm>
            <a:off x="3794760" y="335280"/>
            <a:ext cx="8209967" cy="327660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0EEF7EE-625D-47AC-9457-DB2E3BA2E1E4}"/>
              </a:ext>
            </a:extLst>
          </p:cNvPr>
          <p:cNvSpPr/>
          <p:nvPr/>
        </p:nvSpPr>
        <p:spPr>
          <a:xfrm>
            <a:off x="6643347" y="335280"/>
            <a:ext cx="2832827" cy="1015663"/>
          </a:xfrm>
          <a:prstGeom prst="rect">
            <a:avLst/>
          </a:prstGeom>
          <a:noFill/>
        </p:spPr>
        <p:txBody>
          <a:bodyPr wrap="none" lIns="91440" tIns="45720" rIns="91440" bIns="45720">
            <a:spAutoFit/>
          </a:bodyPr>
          <a:lstStyle/>
          <a:p>
            <a:pPr algn="ctr"/>
            <a:r>
              <a:rPr lang="vi-VN"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Nội dung</a:t>
            </a:r>
            <a:endParaRPr lang="en-US"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pic>
        <p:nvPicPr>
          <p:cNvPr id="12" name="Picture 11">
            <a:extLst>
              <a:ext uri="{FF2B5EF4-FFF2-40B4-BE49-F238E27FC236}">
                <a16:creationId xmlns:a16="http://schemas.microsoft.com/office/drawing/2014/main" xmlns="" id="{E0883EC3-73A1-4E2D-A428-64967579C85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15" name="TextBox 14">
            <a:extLst>
              <a:ext uri="{FF2B5EF4-FFF2-40B4-BE49-F238E27FC236}">
                <a16:creationId xmlns:a16="http://schemas.microsoft.com/office/drawing/2014/main" xmlns="" id="{FCB77D2F-382A-4EB4-AA3C-6CDB2635E6EF}"/>
              </a:ext>
            </a:extLst>
          </p:cNvPr>
          <p:cNvSpPr txBox="1"/>
          <p:nvPr/>
        </p:nvSpPr>
        <p:spPr>
          <a:xfrm>
            <a:off x="4165943" y="1315046"/>
            <a:ext cx="7559040" cy="1969770"/>
          </a:xfrm>
          <a:prstGeom prst="rect">
            <a:avLst/>
          </a:prstGeom>
          <a:noFill/>
        </p:spPr>
        <p:txBody>
          <a:bodyPr wrap="square" lIns="0" tIns="0" rIns="0" bIns="0" rtlCol="0">
            <a:spAutoFit/>
          </a:bodyPr>
          <a:lstStyle/>
          <a:p>
            <a:pPr algn="just"/>
            <a:r>
              <a:rPr lang="vi-VN" sz="3200" b="1" dirty="0">
                <a:solidFill>
                  <a:srgbClr val="002060"/>
                </a:solidFill>
                <a:latin typeface="Pattaya" panose="00000500000000000000" pitchFamily="2" charset="-34"/>
                <a:ea typeface="AvantGarde" panose="00000400000000000000" pitchFamily="2" charset="0"/>
                <a:cs typeface="Pattaya" panose="00000500000000000000" pitchFamily="2" charset="-34"/>
              </a:rPr>
              <a:t>Qua việc miêu tả lễ hội thổi cơm thi ở Đồng Vân, tác giả thể hiện tình cảm yêu mến và niềm tự hào đối với nét đẹp cổ truyền trong sinh hoạt văn hóa của dân tộc.</a:t>
            </a:r>
            <a:endParaRPr lang="en-US" sz="3200" b="1" dirty="0">
              <a:solidFill>
                <a:srgbClr val="002060"/>
              </a:solidFill>
              <a:latin typeface="Pattaya" panose="00000500000000000000" pitchFamily="2" charset="-34"/>
              <a:ea typeface="AvantGarde" panose="00000400000000000000" pitchFamily="2" charset="0"/>
              <a:cs typeface="Pattaya" panose="00000500000000000000" pitchFamily="2" charset="-34"/>
            </a:endParaRPr>
          </a:p>
        </p:txBody>
      </p:sp>
      <p:pic>
        <p:nvPicPr>
          <p:cNvPr id="5" name="Picture 4">
            <a:extLst>
              <a:ext uri="{FF2B5EF4-FFF2-40B4-BE49-F238E27FC236}">
                <a16:creationId xmlns:a16="http://schemas.microsoft.com/office/drawing/2014/main" xmlns="" id="{266C0B8A-DFD7-4274-A1D5-059802829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57">
            <a:off x="7567014" y="3207161"/>
            <a:ext cx="4212270" cy="2927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60000">
                                          <p:cBhvr additive="base">
                                            <p:cTn id="14" dur="13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300" fill="hold"/>
                                            <p:tgtEl>
                                              <p:spTgt spid="15"/>
                                            </p:tgtEl>
                                            <p:attrNameLst>
                                              <p:attrName>ppt_x</p:attrName>
                                            </p:attrNameLst>
                                          </p:cBhvr>
                                          <p:tavLst>
                                            <p:tav tm="0">
                                              <p:val>
                                                <p:strVal val="#ppt_x"/>
                                              </p:val>
                                            </p:tav>
                                            <p:tav tm="100000">
                                              <p:val>
                                                <p:strVal val="#ppt_x"/>
                                              </p:val>
                                            </p:tav>
                                          </p:tavLst>
                                        </p:anim>
                                        <p:anim calcmode="lin" valueType="num">
                                          <p:cBhvr additive="base">
                                            <p:cTn id="15"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sp>
        <p:nvSpPr>
          <p:cNvPr id="3" name="TextBox 2">
            <a:extLst>
              <a:ext uri="{FF2B5EF4-FFF2-40B4-BE49-F238E27FC236}">
                <a16:creationId xmlns:a16="http://schemas.microsoft.com/office/drawing/2014/main" xmlns="" id="{ACA91BBD-8BBD-4F52-A1AB-62046F67282D}"/>
              </a:ext>
            </a:extLst>
          </p:cNvPr>
          <p:cNvSpPr txBox="1"/>
          <p:nvPr/>
        </p:nvSpPr>
        <p:spPr>
          <a:xfrm>
            <a:off x="1838819" y="588407"/>
            <a:ext cx="8386911" cy="1231106"/>
          </a:xfrm>
          <a:prstGeom prst="rect">
            <a:avLst/>
          </a:prstGeom>
          <a:noFill/>
        </p:spPr>
        <p:txBody>
          <a:bodyPr wrap="none" lIns="0" tIns="0" rIns="0" bIns="0" rtlCol="0">
            <a:spAutoFit/>
          </a:bodyPr>
          <a:lstStyle/>
          <a:p>
            <a:pPr algn="l"/>
            <a:r>
              <a:rPr lang="vi-VN" sz="8000">
                <a:solidFill>
                  <a:srgbClr val="002060"/>
                </a:solidFill>
                <a:latin typeface="#9Slide06 SVNBlow Brush" pitchFamily="2" charset="0"/>
              </a:rPr>
              <a:t>Luyện đọc diễn cảm</a:t>
            </a:r>
            <a:endParaRPr lang="en-US" sz="8000" dirty="0">
              <a:solidFill>
                <a:srgbClr val="002060"/>
              </a:solidFill>
              <a:latin typeface="#9Slide06 SVNBlow Brush" pitchFamily="2" charset="0"/>
            </a:endParaRPr>
          </a:p>
        </p:txBody>
      </p:sp>
    </p:spTree>
    <p:extLst>
      <p:ext uri="{BB962C8B-B14F-4D97-AF65-F5344CB8AC3E}">
        <p14:creationId xmlns:p14="http://schemas.microsoft.com/office/powerpoint/2010/main" val="1271161860"/>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Cartoon Sky Images – Browse 531,221 Stock Photos, Vectors, and Video |  Adobe Stock">
            <a:extLst>
              <a:ext uri="{FF2B5EF4-FFF2-40B4-BE49-F238E27FC236}">
                <a16:creationId xmlns:a16="http://schemas.microsoft.com/office/drawing/2014/main" xmlns="" id="{2C570532-CB2B-44E6-B5D4-F45E5B037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7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Phim Hoạt Hình Tải - cỏ xanh png tải về - Miễn phí trong suốt Máy Tính Nền  png Tải về.">
            <a:extLst>
              <a:ext uri="{FF2B5EF4-FFF2-40B4-BE49-F238E27FC236}">
                <a16:creationId xmlns:a16="http://schemas.microsoft.com/office/drawing/2014/main" xmlns="" id="{49F19035-72A5-445A-AA19-A026D70FF3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048" b="95952" l="10000" r="90000">
                        <a14:foregroundMark x1="11556" y1="93095" x2="53103" y2="96903"/>
                        <a14:foregroundMark x1="70229" y1="96878" x2="72556" y2="96190"/>
                        <a14:foregroundMark x1="72556" y1="96190" x2="73778" y2="94524"/>
                        <a14:foregroundMark x1="44778" y1="9048" x2="44778" y2="9048"/>
                        <a14:backgroundMark x1="52444" y1="99048" x2="56889" y2="99524"/>
                        <a14:backgroundMark x1="70667" y1="98333" x2="56889" y2="9881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82640" y="3710433"/>
            <a:ext cx="7014210" cy="32732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75F4C6E-F187-4DEF-924B-408DBCA0A3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328" b="77474" l="14129" r="56735">
                        <a14:foregroundMark x1="14129" y1="53906" x2="19546" y2="69922"/>
                        <a14:foregroundMark x1="19546" y1="69922" x2="20498" y2="70833"/>
                        <a14:foregroundMark x1="15520" y1="74219" x2="29868" y2="72917"/>
                        <a14:foregroundMark x1="29868" y1="72917" x2="34627" y2="72917"/>
                        <a14:foregroundMark x1="34627" y1="72917" x2="43777" y2="72656"/>
                        <a14:foregroundMark x1="43777" y1="72656" x2="46999" y2="72656"/>
                        <a14:foregroundMark x1="15300" y1="70182" x2="17423" y2="76953"/>
                        <a14:foregroundMark x1="17423" y1="76953" x2="33016" y2="77734"/>
                        <a14:foregroundMark x1="33016" y1="77734" x2="46413" y2="74349"/>
                        <a14:foregroundMark x1="53294" y1="71484" x2="56881" y2="77734"/>
                        <a14:foregroundMark x1="53807" y1="68359" x2="53807" y2="68359"/>
                        <a14:foregroundMark x1="54026" y1="67318" x2="54026" y2="67318"/>
                        <a14:foregroundMark x1="55124" y1="68620" x2="55124" y2="68620"/>
                        <a14:foregroundMark x1="34041" y1="37500" x2="36310" y2="37240"/>
                        <a14:foregroundMark x1="34261" y1="36328" x2="33675" y2="38672"/>
                      </a14:backgroundRemoval>
                    </a14:imgEffect>
                  </a14:imgLayer>
                </a14:imgProps>
              </a:ext>
            </a:extLst>
          </a:blip>
          <a:srcRect l="13913" t="34834" r="41968" b="22981"/>
          <a:stretch/>
        </p:blipFill>
        <p:spPr>
          <a:xfrm>
            <a:off x="0" y="1613570"/>
            <a:ext cx="7772400" cy="5244430"/>
          </a:xfrm>
          <a:prstGeom prst="rect">
            <a:avLst/>
          </a:prstGeom>
        </p:spPr>
      </p:pic>
      <p:sp>
        <p:nvSpPr>
          <p:cNvPr id="3" name="Rectangle: Rounded Corners 3">
            <a:extLst>
              <a:ext uri="{FF2B5EF4-FFF2-40B4-BE49-F238E27FC236}">
                <a16:creationId xmlns:a16="http://schemas.microsoft.com/office/drawing/2014/main" xmlns="" id="{2D8A1021-E87A-43BA-969D-0E9BCB63B4FE}"/>
              </a:ext>
            </a:extLst>
          </p:cNvPr>
          <p:cNvSpPr/>
          <p:nvPr/>
        </p:nvSpPr>
        <p:spPr>
          <a:xfrm>
            <a:off x="5508318" y="619158"/>
            <a:ext cx="6378882" cy="235264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Chỉ cần vượt qua biển, chúng tớ sẽ đến được cánh đồng hoa bồ công anh. Các bạn giúp chúng tớ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2819704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xmlns="" id="{5525ED0F-1280-42E7-90A0-199F8E750E5F}"/>
              </a:ext>
            </a:extLst>
          </p:cNvPr>
          <p:cNvSpPr/>
          <p:nvPr/>
        </p:nvSpPr>
        <p:spPr>
          <a:xfrm>
            <a:off x="7750142" y="2003584"/>
            <a:ext cx="3015638"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6" name="Rectangle: Rounded Corners 8">
            <a:extLst>
              <a:ext uri="{FF2B5EF4-FFF2-40B4-BE49-F238E27FC236}">
                <a16:creationId xmlns:a16="http://schemas.microsoft.com/office/drawing/2014/main" xmlns="" id="{2B024EDE-F428-489E-8AFF-2411A12703E7}"/>
              </a:ext>
            </a:extLst>
          </p:cNvPr>
          <p:cNvSpPr/>
          <p:nvPr/>
        </p:nvSpPr>
        <p:spPr>
          <a:xfrm>
            <a:off x="7005986" y="3611880"/>
            <a:ext cx="5140294"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F0AE03EC-659D-40FD-9323-58B4589BA51A}"/>
              </a:ext>
            </a:extLst>
          </p:cNvPr>
          <p:cNvSpPr txBox="1"/>
          <p:nvPr/>
        </p:nvSpPr>
        <p:spPr>
          <a:xfrm>
            <a:off x="7174388" y="3861718"/>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288C0DE-D64B-4257-85B6-ECADCA4BC87D}"/>
              </a:ext>
            </a:extLst>
          </p:cNvPr>
          <p:cNvSpPr/>
          <p:nvPr/>
        </p:nvSpPr>
        <p:spPr>
          <a:xfrm>
            <a:off x="2286678" y="43213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3" name="Rectangle: Rounded Corners 2">
            <a:extLst>
              <a:ext uri="{FF2B5EF4-FFF2-40B4-BE49-F238E27FC236}">
                <a16:creationId xmlns:a16="http://schemas.microsoft.com/office/drawing/2014/main" xmlns=""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xmlns=""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xmlns=""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grpSp>
        <p:nvGrpSpPr>
          <p:cNvPr id="40" name="Group 39">
            <a:extLst>
              <a:ext uri="{FF2B5EF4-FFF2-40B4-BE49-F238E27FC236}">
                <a16:creationId xmlns:a16="http://schemas.microsoft.com/office/drawing/2014/main" xmlns=""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xmlns=""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Rất tốt</a:t>
              </a:r>
              <a:endParaRPr lang="en-US" sz="2800" b="1">
                <a:solidFill>
                  <a:srgbClr val="116B8B"/>
                </a:solidFill>
                <a:latin typeface="Quicksand" panose="00000500000000000000" pitchFamily="2" charset="0"/>
                <a:cs typeface="Calibri" panose="020F0502020204030204" pitchFamily="34" charset="0"/>
              </a:endParaRPr>
            </a:p>
          </p:txBody>
        </p:sp>
        <p:grpSp>
          <p:nvGrpSpPr>
            <p:cNvPr id="39" name="Group 38">
              <a:extLst>
                <a:ext uri="{FF2B5EF4-FFF2-40B4-BE49-F238E27FC236}">
                  <a16:creationId xmlns:a16="http://schemas.microsoft.com/office/drawing/2014/main" xmlns=""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xmlns=""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C79DCBD6-42B4-4A0A-82E5-833F2F18788E}"/>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41" name="Group 40">
              <a:extLst>
                <a:ext uri="{FF2B5EF4-FFF2-40B4-BE49-F238E27FC236}">
                  <a16:creationId xmlns:a16="http://schemas.microsoft.com/office/drawing/2014/main" xmlns=""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xmlns=""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45B5DA49-9384-4807-826C-3ADCDA198387}"/>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44" name="Group 43">
              <a:extLst>
                <a:ext uri="{FF2B5EF4-FFF2-40B4-BE49-F238E27FC236}">
                  <a16:creationId xmlns:a16="http://schemas.microsoft.com/office/drawing/2014/main" xmlns=""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xmlns=""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55B05B2-B2EB-4A72-AF98-EA24FF2B0850}"/>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nvGrpSpPr>
            <p:cNvPr id="47" name="Group 46">
              <a:extLst>
                <a:ext uri="{FF2B5EF4-FFF2-40B4-BE49-F238E27FC236}">
                  <a16:creationId xmlns:a16="http://schemas.microsoft.com/office/drawing/2014/main" xmlns=""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xmlns=""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BCBA76A-0DAD-411E-96D7-9E1F6B0CFFCB}"/>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50" name="Group 49">
              <a:extLst>
                <a:ext uri="{FF2B5EF4-FFF2-40B4-BE49-F238E27FC236}">
                  <a16:creationId xmlns:a16="http://schemas.microsoft.com/office/drawing/2014/main" xmlns=""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xmlns=""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xmlns="" id="{578E6277-B9A0-4DC1-A350-6124D3D03FC4}"/>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53" name="Group 52">
              <a:extLst>
                <a:ext uri="{FF2B5EF4-FFF2-40B4-BE49-F238E27FC236}">
                  <a16:creationId xmlns:a16="http://schemas.microsoft.com/office/drawing/2014/main" xmlns=""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xmlns=""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xmlns="" id="{17F6E6D8-3E1D-4E00-BD77-2E00CCA0B0E8}"/>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nvGrpSpPr>
            <p:cNvPr id="56" name="Group 55">
              <a:extLst>
                <a:ext uri="{FF2B5EF4-FFF2-40B4-BE49-F238E27FC236}">
                  <a16:creationId xmlns:a16="http://schemas.microsoft.com/office/drawing/2014/main" xmlns=""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xmlns=""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xmlns="" id="{57F8EF86-76E3-4FE8-9BB3-A4F667B1AF93}"/>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59" name="Group 58">
              <a:extLst>
                <a:ext uri="{FF2B5EF4-FFF2-40B4-BE49-F238E27FC236}">
                  <a16:creationId xmlns:a16="http://schemas.microsoft.com/office/drawing/2014/main" xmlns=""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xmlns=""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xmlns="" id="{3FE66F01-3947-4F25-B8BD-93714773BC5C}"/>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62" name="Group 61">
              <a:extLst>
                <a:ext uri="{FF2B5EF4-FFF2-40B4-BE49-F238E27FC236}">
                  <a16:creationId xmlns:a16="http://schemas.microsoft.com/office/drawing/2014/main" xmlns=""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xmlns=""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xmlns="" id="{A62D189B-4036-43F1-8A86-5035F8465E39}"/>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xmlns=""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xmlns=""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xmlns=""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xmlns=""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xmlns=""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xmlns=""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xmlns=""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xmlns=""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xmlns=""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xmlns=""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xmlns=""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xmlns=""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xmlns=""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xmlns=""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CCED66F-13E1-4DD6-8FF2-031E0CEAA056}"/>
              </a:ext>
            </a:extLst>
          </p:cNvPr>
          <p:cNvSpPr/>
          <p:nvPr/>
        </p:nvSpPr>
        <p:spPr>
          <a:xfrm>
            <a:off x="5983535" y="549026"/>
            <a:ext cx="5299849"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7" name="TextBox 6">
            <a:extLst>
              <a:ext uri="{FF2B5EF4-FFF2-40B4-BE49-F238E27FC236}">
                <a16:creationId xmlns:a16="http://schemas.microsoft.com/office/drawing/2014/main" xmlns=""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xmlns=""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xmlns=""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8" name="Picture 6" descr="40+ Wind Painting &amp;amp; ảnh Gió miễn phí">
            <a:extLst>
              <a:ext uri="{FF2B5EF4-FFF2-40B4-BE49-F238E27FC236}">
                <a16:creationId xmlns:a16="http://schemas.microsoft.com/office/drawing/2014/main" xmlns="" id="{FC63C9BF-001F-4153-8833-DDA36723A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8" y="0"/>
            <a:ext cx="12192001" cy="6887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0785A1E-2362-4D24-959A-CF8D2FE980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73" b="80599" l="50659" r="65593">
                        <a14:foregroundMark x1="50659" y1="70313" x2="53587" y2="75391"/>
                        <a14:foregroundMark x1="53367" y1="70703" x2="52269" y2="78125"/>
                        <a14:foregroundMark x1="52269" y1="78125" x2="53441" y2="75521"/>
                        <a14:foregroundMark x1="56149" y1="79297" x2="59736" y2="64974"/>
                        <a14:foregroundMark x1="59883" y1="79427" x2="60176" y2="71484"/>
                        <a14:foregroundMark x1="59956" y1="80859" x2="59956" y2="80859"/>
                        <a14:foregroundMark x1="51245" y1="70573" x2="52709" y2="70182"/>
                        <a14:foregroundMark x1="64788" y1="56250" x2="64788" y2="57422"/>
                        <a14:foregroundMark x1="64129" y1="57552" x2="65154" y2="57552"/>
                        <a14:foregroundMark x1="63982" y1="56641" x2="65007" y2="56641"/>
                        <a14:foregroundMark x1="64202" y1="57943" x2="65300" y2="57552"/>
                        <a14:foregroundMark x1="63909" y1="55859" x2="65081" y2="55859"/>
                        <a14:foregroundMark x1="65154" y1="56120" x2="65154" y2="56120"/>
                        <a14:foregroundMark x1="65154" y1="56120" x2="65154" y2="56120"/>
                        <a14:foregroundMark x1="58858" y1="57813" x2="59517" y2="59115"/>
                        <a14:foregroundMark x1="52123" y1="71484" x2="54246" y2="71484"/>
                        <a14:foregroundMark x1="64568" y1="55469" x2="65373" y2="55469"/>
                        <a14:foregroundMark x1="64422" y1="57943" x2="65593" y2="56641"/>
                        <a14:foregroundMark x1="64202" y1="59375" x2="64202" y2="59375"/>
                        <a14:foregroundMark x1="62958" y1="62760" x2="62518" y2="63411"/>
                        <a14:foregroundMark x1="62738" y1="62891" x2="63177" y2="62500"/>
                      </a14:backgroundRemoval>
                    </a14:imgEffect>
                  </a14:imgLayer>
                </a14:imgProps>
              </a:ext>
            </a:extLst>
          </a:blip>
          <a:srcRect l="49647" t="41943" r="33506" b="17859"/>
          <a:stretch/>
        </p:blipFill>
        <p:spPr>
          <a:xfrm>
            <a:off x="212035" y="1376810"/>
            <a:ext cx="4108176" cy="5511008"/>
          </a:xfrm>
          <a:prstGeom prst="rect">
            <a:avLst/>
          </a:prstGeom>
        </p:spPr>
      </p:pic>
      <p:pic>
        <p:nvPicPr>
          <p:cNvPr id="33800" name="Picture 8" descr="dandelion gif pissenlit - PicMix">
            <a:extLst>
              <a:ext uri="{FF2B5EF4-FFF2-40B4-BE49-F238E27FC236}">
                <a16:creationId xmlns:a16="http://schemas.microsoft.com/office/drawing/2014/main" xmlns="" id="{ABD927F8-83A9-4343-B9E1-B00035CC56F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30704" flipH="1">
            <a:off x="3428589" y="2863091"/>
            <a:ext cx="1514475" cy="8667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C9D6F398-457B-4760-BA38-713598FACD17}"/>
              </a:ext>
            </a:extLst>
          </p:cNvPr>
          <p:cNvSpPr/>
          <p:nvPr/>
        </p:nvSpPr>
        <p:spPr>
          <a:xfrm>
            <a:off x="7381851" y="637194"/>
            <a:ext cx="2253098" cy="102155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Dặn dò</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8" name="Rectangle: Rounded Corners 8">
            <a:extLst>
              <a:ext uri="{FF2B5EF4-FFF2-40B4-BE49-F238E27FC236}">
                <a16:creationId xmlns:a16="http://schemas.microsoft.com/office/drawing/2014/main" xmlns="" id="{7D9E977F-330F-4194-ADBF-FE1E780FD782}"/>
              </a:ext>
            </a:extLst>
          </p:cNvPr>
          <p:cNvSpPr/>
          <p:nvPr/>
        </p:nvSpPr>
        <p:spPr>
          <a:xfrm>
            <a:off x="6031137" y="1963550"/>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65D86B84-B1C4-4512-ADCA-16468F866378}"/>
              </a:ext>
            </a:extLst>
          </p:cNvPr>
          <p:cNvSpPr txBox="1"/>
          <p:nvPr/>
        </p:nvSpPr>
        <p:spPr>
          <a:xfrm>
            <a:off x="6064958" y="2194760"/>
            <a:ext cx="6339078" cy="1592744"/>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Luyện đọc lại bài.</a:t>
            </a:r>
          </a:p>
          <a:p>
            <a:pPr marL="457200" indent="-457200" algn="just" fontAlgn="auto">
              <a:lnSpc>
                <a:spcPct val="150000"/>
              </a:lnSpc>
              <a:buFontTx/>
              <a:buChar char="-"/>
              <a:defRPr/>
            </a:pPr>
            <a:r>
              <a:rPr lang="vi-VN" altLang="zh-CN" sz="36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Soạn bài “Tranh làng </a:t>
            </a:r>
            <a:r>
              <a:rPr lang="vi-VN" altLang="zh-CN" sz="36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Hồ”.</a:t>
            </a:r>
            <a:endParaRPr lang="zh-CN" altLang="en-US" sz="36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2774353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13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300" fill="hold"/>
                                            <p:tgtEl>
                                              <p:spTgt spid="9"/>
                                            </p:tgtEl>
                                            <p:attrNameLst>
                                              <p:attrName>ppt_x</p:attrName>
                                            </p:attrNameLst>
                                          </p:cBhvr>
                                          <p:tavLst>
                                            <p:tav tm="0">
                                              <p:val>
                                                <p:strVal val="1+#ppt_w/2"/>
                                              </p:val>
                                            </p:tav>
                                            <p:tav tm="100000">
                                              <p:val>
                                                <p:strVal val="#ppt_x"/>
                                              </p:val>
                                            </p:tav>
                                          </p:tavLst>
                                        </p:anim>
                                        <p:anim calcmode="lin" valueType="num">
                                          <p:cBhvr additive="base">
                                            <p:cTn id="8" dur="13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xmlns="" id="{91850990-88AD-48B7-800A-DEA331E55AD0}"/>
              </a:ext>
            </a:extLst>
          </p:cNvPr>
          <p:cNvSpPr/>
          <p:nvPr/>
        </p:nvSpPr>
        <p:spPr>
          <a:xfrm>
            <a:off x="5227320" y="365760"/>
            <a:ext cx="677740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CCED66F-13E1-4DD6-8FF2-031E0CEAA056}"/>
              </a:ext>
            </a:extLst>
          </p:cNvPr>
          <p:cNvSpPr/>
          <p:nvPr/>
        </p:nvSpPr>
        <p:spPr>
          <a:xfrm>
            <a:off x="6581062" y="449580"/>
            <a:ext cx="3712876" cy="1200329"/>
          </a:xfrm>
          <a:prstGeom prst="rect">
            <a:avLst/>
          </a:prstGeom>
          <a:noFill/>
        </p:spPr>
        <p:txBody>
          <a:bodyPr wrap="none" lIns="91440" tIns="45720" rIns="91440" bIns="45720">
            <a:spAutoFit/>
          </a:bodyPr>
          <a:lstStyle/>
          <a:p>
            <a:pPr algn="ctr"/>
            <a:r>
              <a:rPr lang="en-SG" sz="72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MỤC TIÊU</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7" name="TextBox 6">
            <a:extLst>
              <a:ext uri="{FF2B5EF4-FFF2-40B4-BE49-F238E27FC236}">
                <a16:creationId xmlns:a16="http://schemas.microsoft.com/office/drawing/2014/main" xmlns="" id="{E05E0B52-36E0-4F89-B3E9-2E1AAAE88A32}"/>
              </a:ext>
            </a:extLst>
          </p:cNvPr>
          <p:cNvSpPr txBox="1"/>
          <p:nvPr/>
        </p:nvSpPr>
        <p:spPr>
          <a:xfrm>
            <a:off x="5783580" y="177081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xmlns="" id="{B379A940-5A19-4619-BD9C-E6D151ABA2ED}"/>
              </a:ext>
            </a:extLst>
          </p:cNvPr>
          <p:cNvSpPr txBox="1"/>
          <p:nvPr/>
        </p:nvSpPr>
        <p:spPr>
          <a:xfrm>
            <a:off x="5783580" y="293280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02141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60000">
                                          <p:cBhvr additive="base">
                                            <p:cTn id="14" dur="13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14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300" fill="hold"/>
                                            <p:tgtEl>
                                              <p:spTgt spid="7"/>
                                            </p:tgtEl>
                                            <p:attrNameLst>
                                              <p:attrName>ppt_x</p:attrName>
                                            </p:attrNameLst>
                                          </p:cBhvr>
                                          <p:tavLst>
                                            <p:tav tm="0">
                                              <p:val>
                                                <p:strVal val="#ppt_x"/>
                                              </p:val>
                                            </p:tav>
                                            <p:tav tm="100000">
                                              <p:val>
                                                <p:strVal val="#ppt_x"/>
                                              </p:val>
                                            </p:tav>
                                          </p:tavLst>
                                        </p:anim>
                                        <p:anim calcmode="lin" valueType="num">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400" fill="hold"/>
                                            <p:tgtEl>
                                              <p:spTgt spid="8"/>
                                            </p:tgtEl>
                                            <p:attrNameLst>
                                              <p:attrName>ppt_x</p:attrName>
                                            </p:attrNameLst>
                                          </p:cBhvr>
                                          <p:tavLst>
                                            <p:tav tm="0">
                                              <p:val>
                                                <p:strVal val="#ppt_x"/>
                                              </p:val>
                                            </p:tav>
                                            <p:tav tm="100000">
                                              <p:val>
                                                <p:strVal val="#ppt_x"/>
                                              </p:val>
                                            </p:tav>
                                          </p:tavLst>
                                        </p:anim>
                                        <p:anim calcmode="lin" valueType="num">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1800114" y="1805178"/>
            <a:ext cx="9953031" cy="4732782"/>
          </a:xfrm>
          <a:prstGeom prst="rect">
            <a:avLst/>
          </a:prstGeom>
        </p:spPr>
      </p:pic>
      <p:sp>
        <p:nvSpPr>
          <p:cNvPr id="3" name="TextBox 2">
            <a:extLst>
              <a:ext uri="{FF2B5EF4-FFF2-40B4-BE49-F238E27FC236}">
                <a16:creationId xmlns:a16="http://schemas.microsoft.com/office/drawing/2014/main" xmlns="" id="{ACA91BBD-8BBD-4F52-A1AB-62046F67282D}"/>
              </a:ext>
            </a:extLst>
          </p:cNvPr>
          <p:cNvSpPr txBox="1"/>
          <p:nvPr/>
        </p:nvSpPr>
        <p:spPr>
          <a:xfrm>
            <a:off x="4180536" y="626364"/>
            <a:ext cx="2782813" cy="677108"/>
          </a:xfrm>
          <a:prstGeom prst="rect">
            <a:avLst/>
          </a:prstGeom>
          <a:noFill/>
        </p:spPr>
        <p:txBody>
          <a:bodyPr wrap="none" lIns="0" tIns="0" rIns="0" bIns="0" rtlCol="0">
            <a:spAutoFit/>
          </a:bodyPr>
          <a:lstStyle/>
          <a:p>
            <a:pPr algn="l"/>
            <a:r>
              <a:rPr lang="en-SG" sz="4400" dirty="0">
                <a:solidFill>
                  <a:srgbClr val="002060"/>
                </a:solidFill>
                <a:latin typeface="#9Slide06 SVNBlow Brush" pitchFamily="2" charset="0"/>
              </a:rPr>
              <a:t>1. L</a:t>
            </a:r>
            <a:r>
              <a:rPr lang="en-US" sz="4400" dirty="0" err="1">
                <a:solidFill>
                  <a:srgbClr val="002060"/>
                </a:solidFill>
                <a:latin typeface="#9Slide06 SVNBlow Brush" pitchFamily="2" charset="0"/>
              </a:rPr>
              <a:t>uyện</a:t>
            </a:r>
            <a:r>
              <a:rPr lang="en-US" sz="4400" dirty="0">
                <a:solidFill>
                  <a:srgbClr val="002060"/>
                </a:solidFill>
                <a:latin typeface="#9Slide06 SVNBlow Brush" pitchFamily="2" charset="0"/>
              </a:rPr>
              <a:t> </a:t>
            </a:r>
            <a:r>
              <a:rPr lang="en-US" sz="4400" dirty="0" err="1">
                <a:solidFill>
                  <a:srgbClr val="002060"/>
                </a:solidFill>
                <a:latin typeface="#9Slide06 SVNBlow Brush" pitchFamily="2" charset="0"/>
              </a:rPr>
              <a:t>đọc</a:t>
            </a:r>
            <a:endParaRPr lang="en-US" sz="4400" dirty="0">
              <a:solidFill>
                <a:srgbClr val="002060"/>
              </a:solidFill>
              <a:latin typeface="#9Slide06 SVNBlow Brush" pitchFamily="2" charset="0"/>
            </a:endParaRPr>
          </a:p>
        </p:txBody>
      </p:sp>
      <p:sp>
        <p:nvSpPr>
          <p:cNvPr id="4" name="TextBox 3">
            <a:extLst>
              <a:ext uri="{FF2B5EF4-FFF2-40B4-BE49-F238E27FC236}">
                <a16:creationId xmlns:a16="http://schemas.microsoft.com/office/drawing/2014/main" xmlns="" id="{834A086A-4DD8-485B-828F-D1F179B96E9C}"/>
              </a:ext>
            </a:extLst>
          </p:cNvPr>
          <p:cNvSpPr txBox="1"/>
          <p:nvPr/>
        </p:nvSpPr>
        <p:spPr>
          <a:xfrm>
            <a:off x="1800114" y="1805178"/>
            <a:ext cx="3290966" cy="677108"/>
          </a:xfrm>
          <a:prstGeom prst="rect">
            <a:avLst/>
          </a:prstGeom>
          <a:noFill/>
        </p:spPr>
        <p:txBody>
          <a:bodyPr wrap="none" lIns="0" tIns="0" rIns="0" bIns="0" rtlCol="0">
            <a:spAutoFit/>
          </a:bodyPr>
          <a:lstStyle/>
          <a:p>
            <a:pPr algn="l"/>
            <a:r>
              <a:rPr lang="en-SG" sz="4400" dirty="0">
                <a:solidFill>
                  <a:srgbClr val="002060"/>
                </a:solidFill>
                <a:latin typeface="#9Slide06 SVNBlow Brush" pitchFamily="2" charset="0"/>
              </a:rPr>
              <a:t>2. </a:t>
            </a:r>
            <a:r>
              <a:rPr lang="en-SG" sz="4400" dirty="0" err="1">
                <a:solidFill>
                  <a:srgbClr val="002060"/>
                </a:solidFill>
                <a:latin typeface="#9Slide06 SVNBlow Brush" pitchFamily="2" charset="0"/>
              </a:rPr>
              <a:t>Tìm</a:t>
            </a:r>
            <a:r>
              <a:rPr lang="en-SG" sz="4400" dirty="0">
                <a:solidFill>
                  <a:srgbClr val="002060"/>
                </a:solidFill>
                <a:latin typeface="#9Slide06 SVNBlow Brush" pitchFamily="2" charset="0"/>
              </a:rPr>
              <a:t> </a:t>
            </a:r>
            <a:r>
              <a:rPr lang="en-SG" sz="4400" dirty="0" err="1">
                <a:solidFill>
                  <a:srgbClr val="002060"/>
                </a:solidFill>
                <a:latin typeface="#9Slide06 SVNBlow Brush" pitchFamily="2" charset="0"/>
              </a:rPr>
              <a:t>hiểu</a:t>
            </a:r>
            <a:r>
              <a:rPr lang="en-SG" sz="4400" dirty="0">
                <a:solidFill>
                  <a:srgbClr val="002060"/>
                </a:solidFill>
                <a:latin typeface="#9Slide06 SVNBlow Brush" pitchFamily="2" charset="0"/>
              </a:rPr>
              <a:t> </a:t>
            </a:r>
            <a:r>
              <a:rPr lang="en-SG" sz="4400" dirty="0" err="1">
                <a:solidFill>
                  <a:srgbClr val="002060"/>
                </a:solidFill>
                <a:latin typeface="#9Slide06 SVNBlow Brush" pitchFamily="2" charset="0"/>
              </a:rPr>
              <a:t>bài</a:t>
            </a:r>
            <a:endParaRPr lang="en-US" sz="4400" dirty="0">
              <a:solidFill>
                <a:srgbClr val="002060"/>
              </a:solidFill>
              <a:latin typeface="#9Slide06 SVNBlow Brush" pitchFamily="2" charset="0"/>
            </a:endParaRPr>
          </a:p>
        </p:txBody>
      </p:sp>
      <p:sp>
        <p:nvSpPr>
          <p:cNvPr id="5" name="TextBox 4">
            <a:extLst>
              <a:ext uri="{FF2B5EF4-FFF2-40B4-BE49-F238E27FC236}">
                <a16:creationId xmlns:a16="http://schemas.microsoft.com/office/drawing/2014/main" xmlns="" id="{7C80ECA3-1A5E-48A9-8531-613CD247DBFA}"/>
              </a:ext>
            </a:extLst>
          </p:cNvPr>
          <p:cNvSpPr txBox="1"/>
          <p:nvPr/>
        </p:nvSpPr>
        <p:spPr>
          <a:xfrm>
            <a:off x="498438" y="3159788"/>
            <a:ext cx="3682098" cy="677108"/>
          </a:xfrm>
          <a:prstGeom prst="rect">
            <a:avLst/>
          </a:prstGeom>
          <a:noFill/>
        </p:spPr>
        <p:txBody>
          <a:bodyPr wrap="none" lIns="0" tIns="0" rIns="0" bIns="0" rtlCol="0">
            <a:spAutoFit/>
          </a:bodyPr>
          <a:lstStyle/>
          <a:p>
            <a:pPr algn="l"/>
            <a:r>
              <a:rPr lang="en-SG" sz="4400">
                <a:solidFill>
                  <a:srgbClr val="002060"/>
                </a:solidFill>
                <a:latin typeface="#9Slide06 SVNBlow Brush" pitchFamily="2" charset="0"/>
              </a:rPr>
              <a:t>3. Đọc diễn cảm</a:t>
            </a:r>
            <a:endParaRPr lang="en-US" sz="4400">
              <a:solidFill>
                <a:srgbClr val="002060"/>
              </a:solidFill>
              <a:latin typeface="#9Slide06 SVNBlow Brush" pitchFamily="2" charset="0"/>
            </a:endParaRPr>
          </a:p>
        </p:txBody>
      </p:sp>
    </p:spTree>
    <p:extLst>
      <p:ext uri="{BB962C8B-B14F-4D97-AF65-F5344CB8AC3E}">
        <p14:creationId xmlns:p14="http://schemas.microsoft.com/office/powerpoint/2010/main" val="2386973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0000">
                                          <p:cBhvr additive="base">
                                            <p:cTn id="19"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0-#ppt_w/2"/>
                                              </p:val>
                                            </p:tav>
                                            <p:tav tm="100000">
                                              <p:val>
                                                <p:strVal val="#ppt_x"/>
                                              </p:val>
                                            </p:tav>
                                          </p:tavLst>
                                        </p:anim>
                                        <p:anim calcmode="lin" valueType="num">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300" fill="hold"/>
                                            <p:tgtEl>
                                              <p:spTgt spid="5"/>
                                            </p:tgtEl>
                                            <p:attrNameLst>
                                              <p:attrName>ppt_x</p:attrName>
                                            </p:attrNameLst>
                                          </p:cBhvr>
                                          <p:tavLst>
                                            <p:tav tm="0">
                                              <p:val>
                                                <p:strVal val="0-#ppt_w/2"/>
                                              </p:val>
                                            </p:tav>
                                            <p:tav tm="100000">
                                              <p:val>
                                                <p:strVal val="#ppt_x"/>
                                              </p:val>
                                            </p:tav>
                                          </p:tavLst>
                                        </p:anim>
                                        <p:anim calcmode="lin" valueType="num">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sp>
        <p:nvSpPr>
          <p:cNvPr id="3" name="TextBox 2">
            <a:extLst>
              <a:ext uri="{FF2B5EF4-FFF2-40B4-BE49-F238E27FC236}">
                <a16:creationId xmlns:a16="http://schemas.microsoft.com/office/drawing/2014/main" xmlns="" id="{ACA91BBD-8BBD-4F52-A1AB-62046F67282D}"/>
              </a:ext>
            </a:extLst>
          </p:cNvPr>
          <p:cNvSpPr txBox="1"/>
          <p:nvPr/>
        </p:nvSpPr>
        <p:spPr>
          <a:xfrm>
            <a:off x="4165296" y="320040"/>
            <a:ext cx="4270400" cy="1231106"/>
          </a:xfrm>
          <a:prstGeom prst="rect">
            <a:avLst/>
          </a:prstGeom>
          <a:noFill/>
        </p:spPr>
        <p:txBody>
          <a:bodyPr wrap="none" lIns="0" tIns="0" rIns="0" bIns="0" rtlCol="0">
            <a:spAutoFit/>
          </a:bodyPr>
          <a:lstStyle/>
          <a:p>
            <a:pPr algn="l"/>
            <a:r>
              <a:rPr lang="en-SG" sz="8000" dirty="0">
                <a:solidFill>
                  <a:srgbClr val="002060"/>
                </a:solidFill>
                <a:latin typeface="#9Slide06 SVNBlow Brush" pitchFamily="2" charset="0"/>
              </a:rPr>
              <a:t>L</a:t>
            </a:r>
            <a:r>
              <a:rPr lang="en-US" sz="8000" dirty="0" err="1">
                <a:solidFill>
                  <a:srgbClr val="002060"/>
                </a:solidFill>
                <a:latin typeface="#9Slide06 SVNBlow Brush" pitchFamily="2" charset="0"/>
              </a:rPr>
              <a:t>uyện</a:t>
            </a:r>
            <a:r>
              <a:rPr lang="en-US" sz="8000" dirty="0">
                <a:solidFill>
                  <a:srgbClr val="002060"/>
                </a:solidFill>
                <a:latin typeface="#9Slide06 SVNBlow Brush" pitchFamily="2" charset="0"/>
              </a:rPr>
              <a:t> </a:t>
            </a:r>
            <a:r>
              <a:rPr lang="en-US" sz="8000" dirty="0" err="1">
                <a:solidFill>
                  <a:srgbClr val="002060"/>
                </a:solidFill>
                <a:latin typeface="#9Slide06 SVNBlow Brush" pitchFamily="2" charset="0"/>
              </a:rPr>
              <a:t>đọc</a:t>
            </a:r>
            <a:endParaRPr lang="en-US" sz="8000" dirty="0">
              <a:solidFill>
                <a:srgbClr val="002060"/>
              </a:solidFill>
              <a:latin typeface="#9Slide06 SVNBlow Brush" pitchFamily="2" charset="0"/>
            </a:endParaRPr>
          </a:p>
        </p:txBody>
      </p:sp>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288C0DE-D64B-4257-85B6-ECADCA4BC87D}"/>
              </a:ext>
            </a:extLst>
          </p:cNvPr>
          <p:cNvSpPr/>
          <p:nvPr/>
        </p:nvSpPr>
        <p:spPr>
          <a:xfrm>
            <a:off x="2286678" y="43213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3" name="Rectangle: Rounded Corners 2">
            <a:extLst>
              <a:ext uri="{FF2B5EF4-FFF2-40B4-BE49-F238E27FC236}">
                <a16:creationId xmlns:a16="http://schemas.microsoft.com/office/drawing/2014/main" xmlns=""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xmlns=""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xmlns=""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grpSp>
        <p:nvGrpSpPr>
          <p:cNvPr id="40" name="Group 39">
            <a:extLst>
              <a:ext uri="{FF2B5EF4-FFF2-40B4-BE49-F238E27FC236}">
                <a16:creationId xmlns:a16="http://schemas.microsoft.com/office/drawing/2014/main" xmlns=""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xmlns=""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xmlns=""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xmlns=""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Rất tốt</a:t>
              </a:r>
              <a:endParaRPr lang="en-US" sz="2800" b="1">
                <a:solidFill>
                  <a:srgbClr val="116B8B"/>
                </a:solidFill>
                <a:latin typeface="Quicksand" panose="00000500000000000000" pitchFamily="2" charset="0"/>
                <a:cs typeface="Calibri" panose="020F0502020204030204" pitchFamily="34" charset="0"/>
              </a:endParaRPr>
            </a:p>
          </p:txBody>
        </p:sp>
        <p:grpSp>
          <p:nvGrpSpPr>
            <p:cNvPr id="39" name="Group 38">
              <a:extLst>
                <a:ext uri="{FF2B5EF4-FFF2-40B4-BE49-F238E27FC236}">
                  <a16:creationId xmlns:a16="http://schemas.microsoft.com/office/drawing/2014/main" xmlns=""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xmlns=""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C79DCBD6-42B4-4A0A-82E5-833F2F18788E}"/>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41" name="Group 40">
              <a:extLst>
                <a:ext uri="{FF2B5EF4-FFF2-40B4-BE49-F238E27FC236}">
                  <a16:creationId xmlns:a16="http://schemas.microsoft.com/office/drawing/2014/main" xmlns=""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xmlns=""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45B5DA49-9384-4807-826C-3ADCDA198387}"/>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44" name="Group 43">
              <a:extLst>
                <a:ext uri="{FF2B5EF4-FFF2-40B4-BE49-F238E27FC236}">
                  <a16:creationId xmlns:a16="http://schemas.microsoft.com/office/drawing/2014/main" xmlns=""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xmlns=""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55B05B2-B2EB-4A72-AF98-EA24FF2B0850}"/>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nvGrpSpPr>
            <p:cNvPr id="47" name="Group 46">
              <a:extLst>
                <a:ext uri="{FF2B5EF4-FFF2-40B4-BE49-F238E27FC236}">
                  <a16:creationId xmlns:a16="http://schemas.microsoft.com/office/drawing/2014/main" xmlns=""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xmlns=""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2BCBA76A-0DAD-411E-96D7-9E1F6B0CFFCB}"/>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50" name="Group 49">
              <a:extLst>
                <a:ext uri="{FF2B5EF4-FFF2-40B4-BE49-F238E27FC236}">
                  <a16:creationId xmlns:a16="http://schemas.microsoft.com/office/drawing/2014/main" xmlns=""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xmlns=""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xmlns="" id="{578E6277-B9A0-4DC1-A350-6124D3D03FC4}"/>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53" name="Group 52">
              <a:extLst>
                <a:ext uri="{FF2B5EF4-FFF2-40B4-BE49-F238E27FC236}">
                  <a16:creationId xmlns:a16="http://schemas.microsoft.com/office/drawing/2014/main" xmlns=""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xmlns=""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xmlns="" id="{17F6E6D8-3E1D-4E00-BD77-2E00CCA0B0E8}"/>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nvGrpSpPr>
            <p:cNvPr id="56" name="Group 55">
              <a:extLst>
                <a:ext uri="{FF2B5EF4-FFF2-40B4-BE49-F238E27FC236}">
                  <a16:creationId xmlns:a16="http://schemas.microsoft.com/office/drawing/2014/main" xmlns=""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xmlns=""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xmlns="" id="{57F8EF86-76E3-4FE8-9BB3-A4F667B1AF93}"/>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1</a:t>
                </a:r>
                <a:endParaRPr lang="en-US" sz="3200" b="1" dirty="0">
                  <a:solidFill>
                    <a:schemeClr val="accent6">
                      <a:lumMod val="50000"/>
                    </a:schemeClr>
                  </a:solidFill>
                </a:endParaRPr>
              </a:p>
            </p:txBody>
          </p:sp>
        </p:grpSp>
        <p:grpSp>
          <p:nvGrpSpPr>
            <p:cNvPr id="59" name="Group 58">
              <a:extLst>
                <a:ext uri="{FF2B5EF4-FFF2-40B4-BE49-F238E27FC236}">
                  <a16:creationId xmlns:a16="http://schemas.microsoft.com/office/drawing/2014/main" xmlns=""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xmlns=""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xmlns="" id="{3FE66F01-3947-4F25-B8BD-93714773BC5C}"/>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2</a:t>
                </a:r>
                <a:endParaRPr lang="en-US" sz="3200" b="1" dirty="0">
                  <a:solidFill>
                    <a:schemeClr val="accent6">
                      <a:lumMod val="50000"/>
                    </a:schemeClr>
                  </a:solidFill>
                </a:endParaRPr>
              </a:p>
            </p:txBody>
          </p:sp>
        </p:grpSp>
        <p:grpSp>
          <p:nvGrpSpPr>
            <p:cNvPr id="62" name="Group 61">
              <a:extLst>
                <a:ext uri="{FF2B5EF4-FFF2-40B4-BE49-F238E27FC236}">
                  <a16:creationId xmlns:a16="http://schemas.microsoft.com/office/drawing/2014/main" xmlns=""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xmlns=""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xmlns="" id="{A62D189B-4036-43F1-8A86-5035F8465E39}"/>
                  </a:ext>
                </a:extLst>
              </p:cNvPr>
              <p:cNvSpPr txBox="1"/>
              <p:nvPr/>
            </p:nvSpPr>
            <p:spPr>
              <a:xfrm>
                <a:off x="6574038" y="2676701"/>
                <a:ext cx="412292" cy="584775"/>
              </a:xfrm>
              <a:prstGeom prst="rect">
                <a:avLst/>
              </a:prstGeom>
              <a:noFill/>
            </p:spPr>
            <p:txBody>
              <a:bodyPr wrap="none" rtlCol="0">
                <a:spAutoFit/>
              </a:bodyPr>
              <a:lstStyle/>
              <a:p>
                <a:r>
                  <a:rPr lang="vi-VN" sz="3200" b="1" dirty="0">
                    <a:solidFill>
                      <a:schemeClr val="accent6">
                        <a:lumMod val="50000"/>
                      </a:schemeClr>
                    </a:solidFill>
                  </a:rPr>
                  <a:t>3</a:t>
                </a:r>
                <a:endParaRPr lang="en-US" sz="3200" b="1" dirty="0">
                  <a:solidFill>
                    <a:schemeClr val="accent6">
                      <a:lumMod val="50000"/>
                    </a:schemeClr>
                  </a:solidFill>
                </a:endParaRPr>
              </a:p>
            </p:txBody>
          </p:sp>
        </p:grpSp>
      </p:grpSp>
    </p:spTree>
    <p:extLst>
      <p:ext uri="{BB962C8B-B14F-4D97-AF65-F5344CB8AC3E}">
        <p14:creationId xmlns:p14="http://schemas.microsoft.com/office/powerpoint/2010/main" val="3071045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603D5C-44DD-4FB5-AB00-F8B0B87133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2" b="59115" l="20864" r="43924">
                        <a14:foregroundMark x1="20864" y1="35547" x2="22108" y2="56120"/>
                        <a14:foregroundMark x1="40556" y1="32682" x2="42972" y2="34896"/>
                        <a14:foregroundMark x1="43997" y1="42448" x2="43704" y2="40234"/>
                        <a14:foregroundMark x1="31991" y1="38672" x2="33309" y2="47917"/>
                        <a14:foregroundMark x1="25695" y1="59115" x2="26501" y2="57292"/>
                        <a14:foregroundMark x1="31332" y1="36458" x2="33821" y2="39714"/>
                        <a14:foregroundMark x1="37994" y1="32422" x2="37994" y2="32422"/>
                        <a14:foregroundMark x1="38873" y1="33464" x2="38873" y2="33464"/>
                      </a14:backgroundRemoval>
                    </a14:imgEffect>
                  </a14:imgLayer>
                </a14:imgProps>
              </a:ext>
            </a:extLst>
          </a:blip>
          <a:srcRect l="20000" t="30522" r="54659" b="38702"/>
          <a:stretch/>
        </p:blipFill>
        <p:spPr>
          <a:xfrm>
            <a:off x="263223" y="198120"/>
            <a:ext cx="6807440" cy="5683964"/>
          </a:xfrm>
          <a:prstGeom prst="rect">
            <a:avLst/>
          </a:prstGeom>
        </p:spPr>
      </p:pic>
      <p:sp>
        <p:nvSpPr>
          <p:cNvPr id="3" name="Rectangle 2">
            <a:extLst>
              <a:ext uri="{FF2B5EF4-FFF2-40B4-BE49-F238E27FC236}">
                <a16:creationId xmlns:a16="http://schemas.microsoft.com/office/drawing/2014/main" xmlns="" id="{85FC2857-4D7C-4204-BC78-8242AA50042E}"/>
              </a:ext>
            </a:extLst>
          </p:cNvPr>
          <p:cNvSpPr/>
          <p:nvPr/>
        </p:nvSpPr>
        <p:spPr>
          <a:xfrm>
            <a:off x="7602894" y="706457"/>
            <a:ext cx="2914580"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Chia đoạn</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4" name="Rectangle: Rounded Corners 3">
            <a:extLst>
              <a:ext uri="{FF2B5EF4-FFF2-40B4-BE49-F238E27FC236}">
                <a16:creationId xmlns:a16="http://schemas.microsoft.com/office/drawing/2014/main" xmlns="" id="{3467F423-60EB-4163-9195-1EE2BFDB9138}"/>
              </a:ext>
            </a:extLst>
          </p:cNvPr>
          <p:cNvSpPr/>
          <p:nvPr/>
        </p:nvSpPr>
        <p:spPr>
          <a:xfrm>
            <a:off x="6740672" y="1906178"/>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Đoạn 1: Từ đầu đến </a:t>
            </a:r>
          </a:p>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“......bờ sông Đáy xưa.” </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xmlns="" id="{5D615DDD-1135-4DB9-919F-917C80FC9808}"/>
              </a:ext>
            </a:extLst>
          </p:cNvPr>
          <p:cNvSpPr/>
          <p:nvPr/>
        </p:nvSpPr>
        <p:spPr>
          <a:xfrm>
            <a:off x="5374361" y="3272008"/>
            <a:ext cx="633532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Đoạn 2: Tiếp theo đến </a:t>
            </a:r>
          </a:p>
          <a:p>
            <a:pPr algn="ctr"/>
            <a:r>
              <a:rPr lang="vi-VN"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“......bắt đầu thổi cơm.” </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xmlns="" id="{44F12E03-2BC7-4E0F-8329-D49C8E659659}"/>
              </a:ext>
            </a:extLst>
          </p:cNvPr>
          <p:cNvSpPr/>
          <p:nvPr/>
        </p:nvSpPr>
        <p:spPr>
          <a:xfrm>
            <a:off x="2434013" y="4247927"/>
            <a:ext cx="11434387"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Đoạn 3: Tiếp theo đến “......người xem hội.” </a:t>
            </a:r>
            <a:endParaRPr lang="en-US" sz="28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xmlns="" id="{DBA453A7-7D97-479F-BB34-941D4AA98E02}"/>
              </a:ext>
            </a:extLst>
          </p:cNvPr>
          <p:cNvSpPr/>
          <p:nvPr/>
        </p:nvSpPr>
        <p:spPr>
          <a:xfrm>
            <a:off x="2911115" y="5091563"/>
            <a:ext cx="4159548"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accent4"/>
                </a:solidFill>
                <a:latin typeface="AvantGarde" panose="00000400000000000000" pitchFamily="2" charset="0"/>
                <a:ea typeface="AvantGarde" panose="00000400000000000000" pitchFamily="2" charset="0"/>
                <a:cs typeface="AvantGarde" panose="00000400000000000000" pitchFamily="2" charset="0"/>
              </a:rPr>
              <a:t>Đoạn 4: Đoạn còn lại.</a:t>
            </a:r>
            <a:endParaRPr lang="en-US" sz="2800" b="1" dirty="0">
              <a:solidFill>
                <a:schemeClr val="accent4"/>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269981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5232F0-FB42-4A93-ACD6-833958EF1799}"/>
              </a:ext>
            </a:extLst>
          </p:cNvPr>
          <p:cNvSpPr/>
          <p:nvPr/>
        </p:nvSpPr>
        <p:spPr>
          <a:xfrm>
            <a:off x="556260" y="463630"/>
            <a:ext cx="11079480" cy="5386090"/>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r>
              <a:rPr lang="vi-VN" sz="2800" dirty="0">
                <a:solidFill>
                  <a:srgbClr val="000000"/>
                </a:solidFill>
                <a:ea typeface="AvantGarde" panose="00000400000000000000" pitchFamily="2"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4" name="Picture 4" descr="Colorful numbers with clouds Container sticker - TenStickers">
            <a:extLst>
              <a:ext uri="{FF2B5EF4-FFF2-40B4-BE49-F238E27FC236}">
                <a16:creationId xmlns:a16="http://schemas.microsoft.com/office/drawing/2014/main" xmlns="" id="{2C268B7A-37B9-42F7-88AE-0FFA567127E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88396" y="1008280"/>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olorful numbers with clouds Container sticker - TenStickers">
            <a:extLst>
              <a:ext uri="{FF2B5EF4-FFF2-40B4-BE49-F238E27FC236}">
                <a16:creationId xmlns:a16="http://schemas.microsoft.com/office/drawing/2014/main" xmlns="" id="{CF04F008-759B-4934-9539-2F3F452E342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942367"/>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614F6A27-0D27-408E-9E6E-1D240F3F8976}"/>
              </a:ext>
            </a:extLst>
          </p:cNvPr>
          <p:cNvSpPr/>
          <p:nvPr/>
        </p:nvSpPr>
        <p:spPr>
          <a:xfrm>
            <a:off x="5743979" y="5932705"/>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xmlns="" id="{FCFE2BF0-E743-48B4-9511-A6A4BF9BB96B}"/>
              </a:ext>
            </a:extLst>
          </p:cNvPr>
          <p:cNvSpPr/>
          <p:nvPr/>
        </p:nvSpPr>
        <p:spPr>
          <a:xfrm>
            <a:off x="4795098" y="5993287"/>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34E7163-3DBF-4102-8F69-A482BCA03D36}"/>
              </a:ext>
            </a:extLst>
          </p:cNvPr>
          <p:cNvSpPr/>
          <p:nvPr/>
        </p:nvSpPr>
        <p:spPr>
          <a:xfrm>
            <a:off x="10068138" y="1054000"/>
            <a:ext cx="145330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B5F07F2-F205-489D-BEFF-C9FA9E933880}"/>
              </a:ext>
            </a:extLst>
          </p:cNvPr>
          <p:cNvSpPr/>
          <p:nvPr/>
        </p:nvSpPr>
        <p:spPr>
          <a:xfrm>
            <a:off x="7035378" y="2330902"/>
            <a:ext cx="191050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D9F06A2-597B-4DBB-BF19-15B822271132}"/>
              </a:ext>
            </a:extLst>
          </p:cNvPr>
          <p:cNvSpPr/>
          <p:nvPr/>
        </p:nvSpPr>
        <p:spPr>
          <a:xfrm>
            <a:off x="2884596" y="2755182"/>
            <a:ext cx="191050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E622439-1E11-4E84-BE0D-D69E375D4FCA}"/>
              </a:ext>
            </a:extLst>
          </p:cNvPr>
          <p:cNvSpPr/>
          <p:nvPr/>
        </p:nvSpPr>
        <p:spPr>
          <a:xfrm>
            <a:off x="8157636" y="4919262"/>
            <a:ext cx="1595964"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5232F0-FB42-4A93-ACD6-833958EF1799}"/>
              </a:ext>
            </a:extLst>
          </p:cNvPr>
          <p:cNvSpPr/>
          <p:nvPr/>
        </p:nvSpPr>
        <p:spPr>
          <a:xfrm>
            <a:off x="556260" y="463630"/>
            <a:ext cx="11079480" cy="581697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r>
              <a:rPr lang="vi-VN" sz="2800" dirty="0">
                <a:solidFill>
                  <a:srgbClr val="000000"/>
                </a:solidFill>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vi-VN" sz="2800" dirty="0">
                <a:solidFill>
                  <a:srgbClr val="000000"/>
                </a:solidFill>
              </a:rPr>
              <a:t>       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a:p>
            <a:pPr algn="r"/>
            <a:r>
              <a:rPr lang="vi-VN" sz="2800" b="1" dirty="0">
                <a:solidFill>
                  <a:srgbClr val="000000"/>
                </a:solidFill>
              </a:rPr>
              <a:t>Theo Minh Nhương</a:t>
            </a:r>
          </a:p>
        </p:txBody>
      </p:sp>
      <p:pic>
        <p:nvPicPr>
          <p:cNvPr id="3" name="Picture 8" descr="Colorful numbers with clouds Container sticker - TenStickers">
            <a:extLst>
              <a:ext uri="{FF2B5EF4-FFF2-40B4-BE49-F238E27FC236}">
                <a16:creationId xmlns:a16="http://schemas.microsoft.com/office/drawing/2014/main" xmlns="" id="{7C95BB8E-098F-4A7F-B730-2798AC432B8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56260" y="1008280"/>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olorful numbers with clouds Container sticker - TenStickers">
            <a:extLst>
              <a:ext uri="{FF2B5EF4-FFF2-40B4-BE49-F238E27FC236}">
                <a16:creationId xmlns:a16="http://schemas.microsoft.com/office/drawing/2014/main" xmlns="" id="{D068E6AC-A965-4142-A599-257230A7AF4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826963" y="3474720"/>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CB098B32-2F2A-4FD7-9025-81EA477DED62}"/>
              </a:ext>
            </a:extLst>
          </p:cNvPr>
          <p:cNvSpPr/>
          <p:nvPr/>
        </p:nvSpPr>
        <p:spPr>
          <a:xfrm>
            <a:off x="5340031" y="6018997"/>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6" name="Rectangle 5">
            <a:extLst>
              <a:ext uri="{FF2B5EF4-FFF2-40B4-BE49-F238E27FC236}">
                <a16:creationId xmlns:a16="http://schemas.microsoft.com/office/drawing/2014/main" xmlns="" id="{D3B99BFD-D0F4-469A-A409-9B0E43773197}"/>
              </a:ext>
            </a:extLst>
          </p:cNvPr>
          <p:cNvSpPr/>
          <p:nvPr/>
        </p:nvSpPr>
        <p:spPr>
          <a:xfrm>
            <a:off x="4404768" y="6110356"/>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xmlns="" id="{B7D588A2-C79C-4117-83D5-59B6C9A0AB05}"/>
              </a:ext>
            </a:extLst>
          </p:cNvPr>
          <p:cNvSpPr/>
          <p:nvPr/>
        </p:nvSpPr>
        <p:spPr>
          <a:xfrm>
            <a:off x="5355271" y="2343702"/>
            <a:ext cx="1594169"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E2CE297-B970-4E67-843C-FA4A2CBEBEDA}"/>
              </a:ext>
            </a:extLst>
          </p:cNvPr>
          <p:cNvSpPr/>
          <p:nvPr/>
        </p:nvSpPr>
        <p:spPr>
          <a:xfrm>
            <a:off x="2871559" y="2752742"/>
            <a:ext cx="1594169"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8BDED44-DEFD-48B2-B537-507028F8040F}"/>
              </a:ext>
            </a:extLst>
          </p:cNvPr>
          <p:cNvSpPr/>
          <p:nvPr/>
        </p:nvSpPr>
        <p:spPr>
          <a:xfrm>
            <a:off x="9135199" y="2752742"/>
            <a:ext cx="174616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1116</Words>
  <Application>Microsoft Office PowerPoint</Application>
  <PresentationFormat>Widescreen</PresentationFormat>
  <Paragraphs>131</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AvantGarde</vt:lpstr>
      <vt:lpstr>微软雅黑</vt:lpstr>
      <vt:lpstr>Arial</vt:lpstr>
      <vt:lpstr>#9Slide06 SVNBlow Brush</vt:lpstr>
      <vt:lpstr>Quicksand</vt:lpstr>
      <vt:lpstr>Calibri</vt:lpstr>
      <vt:lpstr>OpenSans</vt:lpstr>
      <vt:lpstr>Pattaya</vt:lpstr>
      <vt:lpstr>字魂189号-星岩乐黑体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DELL</cp:lastModifiedBy>
  <cp:revision>134</cp:revision>
  <dcterms:created xsi:type="dcterms:W3CDTF">2021-04-23T06:18:56Z</dcterms:created>
  <dcterms:modified xsi:type="dcterms:W3CDTF">2022-02-21T15:36:04Z</dcterms:modified>
</cp:coreProperties>
</file>