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1" r:id="rId2"/>
    <p:sldId id="526" r:id="rId3"/>
    <p:sldId id="290" r:id="rId4"/>
    <p:sldId id="495" r:id="rId5"/>
    <p:sldId id="527" r:id="rId6"/>
    <p:sldId id="498" r:id="rId7"/>
    <p:sldId id="263" r:id="rId8"/>
    <p:sldId id="520" r:id="rId9"/>
    <p:sldId id="302" r:id="rId10"/>
    <p:sldId id="309" r:id="rId11"/>
    <p:sldId id="411" r:id="rId12"/>
    <p:sldId id="312" r:id="rId13"/>
    <p:sldId id="314" r:id="rId14"/>
    <p:sldId id="483" r:id="rId15"/>
    <p:sldId id="523" r:id="rId16"/>
    <p:sldId id="513" r:id="rId17"/>
    <p:sldId id="514" r:id="rId18"/>
    <p:sldId id="516" r:id="rId19"/>
    <p:sldId id="517" r:id="rId20"/>
    <p:sldId id="518" r:id="rId21"/>
    <p:sldId id="519" r:id="rId22"/>
    <p:sldId id="522" r:id="rId23"/>
    <p:sldId id="367" r:id="rId24"/>
    <p:sldId id="376" r:id="rId25"/>
    <p:sldId id="500" r:id="rId26"/>
    <p:sldId id="505" r:id="rId27"/>
    <p:sldId id="502" r:id="rId28"/>
    <p:sldId id="506" r:id="rId29"/>
    <p:sldId id="507" r:id="rId30"/>
    <p:sldId id="510" r:id="rId31"/>
    <p:sldId id="511" r:id="rId32"/>
    <p:sldId id="492" r:id="rId33"/>
    <p:sldId id="307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8A6"/>
    <a:srgbClr val="FC8D01"/>
    <a:srgbClr val="FF0000"/>
    <a:srgbClr val="0000FF"/>
    <a:srgbClr val="FF0066"/>
    <a:srgbClr val="0DFF19"/>
    <a:srgbClr val="FDF101"/>
    <a:srgbClr val="47FF50"/>
    <a:srgbClr val="01FF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74" autoAdjust="0"/>
    <p:restoredTop sz="94660"/>
  </p:normalViewPr>
  <p:slideViewPr>
    <p:cSldViewPr>
      <p:cViewPr varScale="1">
        <p:scale>
          <a:sx n="68" d="100"/>
          <a:sy n="6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2455-5B3D-4E1D-938A-134D8C864D56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2DCE-B607-42C0-BB5C-DB961A89D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58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thơ nói lên niềm vui, niềm tự hào về một đất nước tự do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- 2 hs đọc lại.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thơ nói lên niềm vui, niềm tự hào về một đất nước tự do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- 2 hs đọc lại.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-1,2: tha thiết,bâng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khuâng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3,4: vui, tự hào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- 5: Trầm buồn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-1,2: tha thiết,bâng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khuâng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3,4: vui, tự hào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- 5: Trầm buồn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/>
          </a:p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41072-E7F1-44DA-A5F5-CE4DB731EFBC}" type="slidenum">
              <a:rPr lang="en-US"/>
              <a:pPr/>
              <a:t>8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Giói</a:t>
            </a:r>
            <a:r>
              <a:rPr lang="en-US" baseline="0"/>
              <a:t> thiệu Nhà thơ Nguyễn Đình Thi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 hs mở</a:t>
            </a:r>
            <a:r>
              <a:rPr lang="en-US" baseline="0"/>
              <a:t> SGK – 1 hs đọc toàn bài –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lần 1: gv sửa cách phát âm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– tìm từ khó – hd đọc từ khó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– tìm câu khó – luyện đọc câu khó -  chuyển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Luyện đọc</a:t>
            </a:r>
            <a:r>
              <a:rPr lang="en-US" baseline="0"/>
              <a:t> Lần 2: Kêt hợp giải nghĩa từ- gv hỏi từ trong phần chú tích từng đoạn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– Hỏi thêm từ khó -  chuyển luyện đọc nhóm 2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Luyện</a:t>
            </a:r>
            <a:r>
              <a:rPr lang="en-US" baseline="0"/>
              <a:t> đọc nhóm 2- 2 nhóm trình bày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GV kết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luận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câu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trả lời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Chuyển ảnh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GV kết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luận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câu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trả lời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Chuyển ảnh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20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60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61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27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70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91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202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595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49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654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579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55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02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4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41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5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79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49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A408-0D7D-4A59-B182-214056091134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76" r:id="rId4"/>
    <p:sldLayoutId id="2147483675" r:id="rId5"/>
    <p:sldLayoutId id="2147483673" r:id="rId6"/>
    <p:sldLayoutId id="2147483672" r:id="rId7"/>
    <p:sldLayoutId id="2147483670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77" r:id="rId21"/>
    <p:sldLayoutId id="2147483671" r:id="rId22"/>
    <p:sldLayoutId id="2147483669" r:id="rId23"/>
    <p:sldLayoutId id="2147483668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266.photobucket.com/albums/ii277/babybao_iloveu/Dividers/?action=view&amp;current=sunflowerfencelineshrt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hyperlink" Target="http://s266.photobucket.com/albums/ii277/babybao_iloveu/Dividers/?action=view&amp;current=sunflowerfencelineshrt.gi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14_th%C3%A1ng_1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i.wikipedia.org/wiki/Nam_%C4%90%E1%BB%8Bnh" TargetMode="External"/><Relationship Id="rId5" Type="http://schemas.openxmlformats.org/officeDocument/2006/relationships/hyperlink" Target="https://vi.wikipedia.org/wiki/Nam_Tr%E1%BB%B1c" TargetMode="External"/><Relationship Id="rId4" Type="http://schemas.openxmlformats.org/officeDocument/2006/relationships/hyperlink" Target="https://vi.wikipedia.org/wiki/19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266.photobucket.com/albums/ii277/babybao_iloveu/Dividers/?action=view&amp;current=sunflowerfencelineshrt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ình nền pp dễ thương">
            <a:extLst>
              <a:ext uri="{FF2B5EF4-FFF2-40B4-BE49-F238E27FC236}">
                <a16:creationId xmlns:a16="http://schemas.microsoft.com/office/drawing/2014/main" xmlns="" id="{4D554E05-ACDB-43C4-8241-066C821F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xmlns="" id="{C4AE6348-C98C-49A0-B37F-19D35CA56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71450" y="53340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dirty="0"/>
          </a:p>
          <a:p>
            <a:pPr marL="0" indent="0" algn="ctr">
              <a:buFontTx/>
              <a:buNone/>
            </a:pPr>
            <a:endParaRPr lang="en-US" alt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B9533AAC-5C24-48B0-B5C7-8A67302A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1032"/>
            <a:ext cx="9296400" cy="15388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ĐỌC- LỚP 5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8D5B31D-EAD3-4B4D-AD92-1717CEBF4948}"/>
              </a:ext>
            </a:extLst>
          </p:cNvPr>
          <p:cNvSpPr txBox="1"/>
          <p:nvPr/>
        </p:nvSpPr>
        <p:spPr>
          <a:xfrm>
            <a:off x="2286000" y="33385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  </a:t>
            </a:r>
            <a:r>
              <a:rPr lang="en-US" sz="2400" dirty="0" err="1">
                <a:solidFill>
                  <a:srgbClr val="FF0000"/>
                </a:solidFill>
              </a:rPr>
              <a:t>Trường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Tiểu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Lâm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599"/>
            <a:ext cx="9144000" cy="914401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743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505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Từ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048794" y="4723606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426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Câu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3"/>
          <p:cNvSpPr>
            <a:spLocks noChangeArrowheads="1"/>
          </p:cNvSpPr>
          <p:nvPr/>
        </p:nvSpPr>
        <p:spPr bwMode="auto">
          <a:xfrm>
            <a:off x="609600" y="990600"/>
            <a:ext cx="8001000" cy="4191000"/>
          </a:xfrm>
          <a:prstGeom prst="rect">
            <a:avLst/>
          </a:prstGeom>
          <a:solidFill>
            <a:schemeClr val="bg1"/>
          </a:solidFill>
          <a:ln w="11113">
            <a:noFill/>
            <a:miter lim="800000"/>
            <a:headEnd/>
            <a:tailEnd/>
          </a:ln>
        </p:spPr>
        <p:txBody>
          <a:bodyPr/>
          <a:lstStyle/>
          <a:p>
            <a:endParaRPr lang="en-US" sz="700" dirty="0"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chắn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bão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dịu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dàng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loài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nở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…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Rù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rì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đôi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liền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nơi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ngọt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ngào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Chắt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vị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ngọt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hương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Lặng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thầm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bay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Men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đủ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say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đã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tàn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phai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	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67100" y="3657600"/>
            <a:ext cx="1143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756660" y="329946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90800" y="28194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48000" y="22860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055620" y="18288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55721" y="13716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352800" y="47625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81300" y="42672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048794" y="4723606"/>
            <a:ext cx="3048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3200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Từ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3810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Câu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3352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Đẫm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3962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ruổi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4495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9180" y="508057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Men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xmlns="" id="{0E91F5CA-B392-444C-88E3-BF5BAAEBD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xmlns="" id="{DFCA2118-59A2-4310-A4B2-F2CBA821E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941295" y="5279511"/>
            <a:ext cx="7261411" cy="739880"/>
          </a:xfrm>
          <a:prstGeom prst="rect">
            <a:avLst/>
          </a:prstGeom>
        </p:spPr>
        <p:txBody>
          <a:bodyPr vert="horz" lIns="91440" tIns="45720" rIns="91440" bIns="45720" rtlCol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Luyện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đọc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nhóm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2</a:t>
            </a:r>
          </a:p>
        </p:txBody>
      </p:sp>
      <p:pic>
        <p:nvPicPr>
          <p:cNvPr id="8" name="Content Placeholder 7" descr="Tập huấn cách thức hỗ trợ học sinh phát triển thói quen đọc sách trong nhà  trường | Tiểu Học Lê Thị Riêng">
            <a:extLst>
              <a:ext uri="{FF2B5EF4-FFF2-40B4-BE49-F238E27FC236}">
                <a16:creationId xmlns:a16="http://schemas.microsoft.com/office/drawing/2014/main" xmlns="" id="{AC58B035-D7A6-47D2-BEF3-13F1D40B6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7270" r="10904" b="1"/>
          <a:stretch/>
        </p:blipFill>
        <p:spPr bwMode="auto">
          <a:xfrm>
            <a:off x="1566115" y="579473"/>
            <a:ext cx="6011769" cy="4224493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295617" y="461664"/>
            <a:ext cx="6477000" cy="2510135"/>
          </a:xfrm>
          <a:prstGeom prst="cloudCallout">
            <a:avLst>
              <a:gd name="adj1" fmla="val 44737"/>
              <a:gd name="adj2" fmla="val 3177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05217" y="80879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/>
              <a:t>Câu</a:t>
            </a:r>
            <a:r>
              <a:rPr lang="en-US" altLang="en-US" sz="2800" u="sng" dirty="0"/>
              <a:t> 1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Đọc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chi </a:t>
            </a:r>
            <a:r>
              <a:rPr lang="en-US" altLang="en-US" sz="2800" dirty="0" err="1"/>
              <a:t>tiết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7086" y="4309934"/>
            <a:ext cx="67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Bầy ong bay đến trọn đời, thời gian v</a:t>
            </a:r>
            <a:r>
              <a:rPr lang="en-US" sz="2800" b="1" dirty="0"/>
              <a:t>ô</a:t>
            </a:r>
            <a:r>
              <a:rPr lang="vi-VN" sz="2800" b="1" dirty="0"/>
              <a:t> tận.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86200" y="4777086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/>
              <a:t>S</a:t>
            </a:r>
            <a:r>
              <a:rPr lang="vi-VN" sz="2800" dirty="0"/>
              <a:t>ự v</a:t>
            </a:r>
            <a:r>
              <a:rPr lang="en-US" sz="2800" dirty="0"/>
              <a:t>ô</a:t>
            </a:r>
            <a:r>
              <a:rPr lang="vi-VN" sz="2800" dirty="0"/>
              <a:t> tận của thời gian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07087" y="3200400"/>
            <a:ext cx="6302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Đôi cánh đẫm nắng trời, nẻo đường xa.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22594" y="4104620"/>
            <a:ext cx="533400" cy="859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797793" y="372362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err="1">
                <a:cs typeface="Times New Roman" pitchFamily="18" charset="0"/>
              </a:rPr>
              <a:t>Sự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vô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gian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222594" y="4995734"/>
            <a:ext cx="533400" cy="859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6" grpId="0"/>
      <p:bldP spid="18" grpId="0"/>
      <p:bldP spid="8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295617" y="461664"/>
            <a:ext cx="6477000" cy="2510135"/>
          </a:xfrm>
          <a:prstGeom prst="cloudCallout">
            <a:avLst>
              <a:gd name="adj1" fmla="val 44737"/>
              <a:gd name="adj2" fmla="val 3177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05217" y="80879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/>
              <a:t>Câu</a:t>
            </a:r>
            <a:r>
              <a:rPr lang="en-US" altLang="en-US" sz="2800" u="sng" dirty="0"/>
              <a:t> 1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Đọc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chi </a:t>
            </a:r>
            <a:r>
              <a:rPr lang="en-US" altLang="en-US" sz="2800" dirty="0" err="1"/>
              <a:t>tiết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9487" y="4028420"/>
            <a:ext cx="67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Bầy ong bay đến trọn đời, thời gian v</a:t>
            </a:r>
            <a:r>
              <a:rPr lang="en-US" sz="2800" b="1" dirty="0"/>
              <a:t>ô</a:t>
            </a:r>
            <a:r>
              <a:rPr lang="vi-VN" sz="2800" b="1" dirty="0"/>
              <a:t> tận.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9488" y="3505200"/>
            <a:ext cx="6302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Đôi cánh đẫm nắng trời, nẻo đường xa. </a:t>
            </a:r>
          </a:p>
        </p:txBody>
      </p:sp>
    </p:spTree>
    <p:extLst>
      <p:ext uri="{BB962C8B-B14F-4D97-AF65-F5344CB8AC3E}">
        <p14:creationId xmlns:p14="http://schemas.microsoft.com/office/powerpoint/2010/main" xmlns="" val="370211785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1943570"/>
            <a:ext cx="7224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- </a:t>
            </a:r>
            <a:r>
              <a:rPr lang="en-US" altLang="en-US" sz="3200" dirty="0" err="1">
                <a:solidFill>
                  <a:srgbClr val="FF3300"/>
                </a:solidFill>
              </a:rPr>
              <a:t>Bầy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ong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đến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tìm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mật</a:t>
            </a:r>
            <a:r>
              <a:rPr lang="en-US" altLang="en-US" sz="3200" dirty="0">
                <a:solidFill>
                  <a:srgbClr val="FF3300"/>
                </a:solidFill>
              </a:rPr>
              <a:t> ở </a:t>
            </a:r>
            <a:r>
              <a:rPr lang="en-US" altLang="en-US" sz="3200" dirty="0" err="1">
                <a:solidFill>
                  <a:srgbClr val="FF3300"/>
                </a:solidFill>
              </a:rPr>
              <a:t>những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nơi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nào</a:t>
            </a:r>
            <a:r>
              <a:rPr lang="en-US" altLang="en-US" sz="3200" dirty="0">
                <a:solidFill>
                  <a:srgbClr val="FF3300"/>
                </a:solidFill>
              </a:rPr>
              <a:t> ?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1001" y="2808982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/>
              <a:t>Bầy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mật</a:t>
            </a:r>
            <a:r>
              <a:rPr lang="en-US" altLang="en-US" sz="3200" dirty="0"/>
              <a:t> ở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rừng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thẳm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bờ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sóng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tràn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quần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đảo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xa</a:t>
            </a:r>
            <a:r>
              <a:rPr lang="en-US" altLang="en-US" sz="3200" dirty="0"/>
              <a:t>.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609601" y="1029170"/>
            <a:ext cx="8153400" cy="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2, 3 .</a:t>
            </a:r>
          </a:p>
        </p:txBody>
      </p:sp>
    </p:spTree>
    <p:extLst>
      <p:ext uri="{BB962C8B-B14F-4D97-AF65-F5344CB8AC3E}">
        <p14:creationId xmlns:p14="http://schemas.microsoft.com/office/powerpoint/2010/main" xmlns="" val="41749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58066" y="1050084"/>
            <a:ext cx="86391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- </a:t>
            </a:r>
            <a:r>
              <a:rPr lang="en-US" altLang="en-US" sz="3200" dirty="0" err="1"/>
              <a:t>Những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vẻ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đẹp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đặc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biệt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loài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rừng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sâu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bập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bùng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chuối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trắng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màu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ban.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xa</a:t>
            </a:r>
            <a:r>
              <a:rPr lang="en-US" altLang="en-US" sz="3200" dirty="0"/>
              <a:t> : </a:t>
            </a:r>
            <a:r>
              <a:rPr lang="en-US" altLang="en-US" sz="3200" dirty="0" err="1"/>
              <a:t>hàng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cây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chắn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bão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dịu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dàng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mùa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quần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đảo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loài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tên</a:t>
            </a:r>
            <a:r>
              <a:rPr lang="en-US" altLang="en-US" sz="3200" dirty="0"/>
              <a:t>.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04396" y="457200"/>
            <a:ext cx="721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- </a:t>
            </a:r>
            <a:r>
              <a:rPr lang="en-US" altLang="en-US" sz="3200" dirty="0" err="1">
                <a:solidFill>
                  <a:srgbClr val="FF3300"/>
                </a:solidFill>
              </a:rPr>
              <a:t>Nơi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ong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đến</a:t>
            </a:r>
            <a:r>
              <a:rPr lang="en-US" altLang="en-US" sz="3200" dirty="0">
                <a:solidFill>
                  <a:srgbClr val="FF33CC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có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vẻ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đẹp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gì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đặc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biệt</a:t>
            </a:r>
            <a:r>
              <a:rPr lang="en-US" altLang="en-US" sz="3200" dirty="0">
                <a:solidFill>
                  <a:srgbClr val="FF33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8936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6"/>
          <p:cNvGrpSpPr>
            <a:grpSpLocks/>
          </p:cNvGrpSpPr>
          <p:nvPr/>
        </p:nvGrpSpPr>
        <p:grpSpPr bwMode="auto">
          <a:xfrm>
            <a:off x="4343400" y="994885"/>
            <a:ext cx="4648200" cy="3776686"/>
            <a:chOff x="0" y="-4735"/>
            <a:chExt cx="9144000" cy="7659858"/>
          </a:xfrm>
        </p:grpSpPr>
        <p:pic>
          <p:nvPicPr>
            <p:cNvPr id="9226" name="Picture 6" descr="Hình ảnh có li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35"/>
              <a:ext cx="9144000" cy="652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Box 38"/>
            <p:cNvSpPr txBox="1">
              <a:spLocks noChangeArrowheads="1"/>
            </p:cNvSpPr>
            <p:nvPr/>
          </p:nvSpPr>
          <p:spPr bwMode="auto">
            <a:xfrm>
              <a:off x="2323475" y="6469085"/>
              <a:ext cx="4497049" cy="11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 dirty="0" err="1"/>
                <a:t>Hoa</a:t>
              </a:r>
              <a:r>
                <a:rPr lang="en-US" sz="3200" b="1" dirty="0"/>
                <a:t> ban</a:t>
              </a:r>
            </a:p>
          </p:txBody>
        </p:sp>
      </p:grpSp>
      <p:grpSp>
        <p:nvGrpSpPr>
          <p:cNvPr id="9221" name="Group 2"/>
          <p:cNvGrpSpPr>
            <a:grpSpLocks/>
          </p:cNvGrpSpPr>
          <p:nvPr/>
        </p:nvGrpSpPr>
        <p:grpSpPr bwMode="auto">
          <a:xfrm>
            <a:off x="152400" y="914400"/>
            <a:ext cx="4114800" cy="3918727"/>
            <a:chOff x="0" y="1"/>
            <a:chExt cx="9131964" cy="7710501"/>
          </a:xfrm>
        </p:grpSpPr>
        <p:pic>
          <p:nvPicPr>
            <p:cNvPr id="9222" name="Picture 2" descr="Hình ảnh có li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31964" cy="649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Box 1"/>
            <p:cNvSpPr txBox="1">
              <a:spLocks noChangeArrowheads="1"/>
            </p:cNvSpPr>
            <p:nvPr/>
          </p:nvSpPr>
          <p:spPr bwMode="auto">
            <a:xfrm>
              <a:off x="338221" y="6559897"/>
              <a:ext cx="8286410" cy="115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 dirty="0" err="1"/>
                <a:t>Hoa</a:t>
              </a:r>
              <a:r>
                <a:rPr lang="en-US" sz="3200" b="1" dirty="0"/>
                <a:t> </a:t>
              </a:r>
              <a:r>
                <a:rPr lang="en-US" sz="3200" b="1" dirty="0" err="1"/>
                <a:t>chuối</a:t>
              </a:r>
              <a:r>
                <a:rPr lang="en-US" sz="3200" b="1" dirty="0"/>
                <a:t> </a:t>
              </a:r>
              <a:r>
                <a:rPr lang="en-US" sz="3200" b="1" dirty="0" err="1"/>
                <a:t>rừng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25947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hình ảnh hoạt hình học tập - hinhanhsieudep.net">
            <a:extLst>
              <a:ext uri="{FF2B5EF4-FFF2-40B4-BE49-F238E27FC236}">
                <a16:creationId xmlns:a16="http://schemas.microsoft.com/office/drawing/2014/main" xmlns="" id="{B304D6FD-68BC-41DA-82B4-A8CF88CE1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72" b="39149"/>
          <a:stretch/>
        </p:blipFill>
        <p:spPr bwMode="auto">
          <a:xfrm>
            <a:off x="-620455" y="381010"/>
            <a:ext cx="10327790" cy="4190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76400" y="3962400"/>
            <a:ext cx="5855030" cy="1219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83460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xmlns="" id="{3EB96FC2-728A-4616-9556-5A5356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xmlns="" id="{9DCC2057-A117-4B30-B8E4-05C2467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152400" y="2133600"/>
            <a:ext cx="8781125" cy="2971800"/>
          </a:xfrm>
          <a:prstGeom prst="cloudCallout">
            <a:avLst>
              <a:gd name="adj1" fmla="val -45149"/>
              <a:gd name="adj2" fmla="val -216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94425" y="838200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Câu</a:t>
            </a:r>
            <a:r>
              <a:rPr lang="en-US" altLang="en-US" sz="2800" b="1" dirty="0"/>
              <a:t> 3: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hiểu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nghĩa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thơ</a:t>
            </a:r>
            <a:r>
              <a:rPr lang="en-US" altLang="en-US" sz="2800" b="1" dirty="0"/>
              <a:t> “</a:t>
            </a:r>
            <a:r>
              <a:rPr lang="en-US" altLang="en-US" sz="2800" b="1" dirty="0" err="1"/>
              <a:t>Đất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cũng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tìm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ngọt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ngào</a:t>
            </a:r>
            <a:r>
              <a:rPr lang="en-US" altLang="en-US" sz="2800" b="1" dirty="0"/>
              <a:t>” </a:t>
            </a:r>
            <a:r>
              <a:rPr lang="en-US" altLang="en-US" sz="2800" b="1" dirty="0" err="1"/>
              <a:t>thế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? 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77536" y="2590800"/>
            <a:ext cx="790926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	</a:t>
            </a:r>
            <a:r>
              <a:rPr lang="en-US" altLang="en-US" sz="3200" dirty="0" err="1"/>
              <a:t>Câu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thơ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muốn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nói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bầy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chỉ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giỏi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giang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cũng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được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mật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đem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hương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ngọt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cuộc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đời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127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7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60395" y="294694"/>
            <a:ext cx="4549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lớp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thầm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khổ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thơ</a:t>
            </a:r>
            <a:r>
              <a:rPr lang="en-US" altLang="en-US" sz="2800" b="1" dirty="0"/>
              <a:t> 4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71500" y="2667000"/>
            <a:ext cx="800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- </a:t>
            </a:r>
            <a:r>
              <a:rPr lang="en-US" altLang="en-US" sz="2800" dirty="0" err="1"/>
              <a:t>Tác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loài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ý </a:t>
            </a:r>
            <a:r>
              <a:rPr lang="en-US" altLang="en-US" sz="2800" dirty="0" err="1"/>
              <a:t>nghĩa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đẹp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đẽ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lớn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lao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giọt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thưởng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, con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mùa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phai</a:t>
            </a:r>
            <a:r>
              <a:rPr lang="en-US" altLang="en-US" sz="2800" dirty="0"/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Câu</a:t>
            </a:r>
            <a:r>
              <a:rPr lang="en-US" altLang="en-US" sz="2800" b="1" dirty="0"/>
              <a:t> 4: </a:t>
            </a:r>
            <a:r>
              <a:rPr lang="en-US" altLang="en-US" sz="2800" b="1" dirty="0" err="1">
                <a:solidFill>
                  <a:srgbClr val="FF3300"/>
                </a:solidFill>
              </a:rPr>
              <a:t>Hai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dòng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thơ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cuối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bài</a:t>
            </a:r>
            <a:r>
              <a:rPr lang="en-US" altLang="en-US" sz="2800" b="1" dirty="0">
                <a:solidFill>
                  <a:srgbClr val="FF3300"/>
                </a:solidFill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</a:rPr>
              <a:t>tác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giả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nói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điều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gì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về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công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việc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loài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ong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11434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143000" y="1219200"/>
            <a:ext cx="7005961" cy="235640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828800"/>
            <a:ext cx="6239523" cy="162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7409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066800" y="1600200"/>
            <a:ext cx="7310761" cy="235640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1905000"/>
            <a:ext cx="64725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1" y="1143000"/>
            <a:ext cx="2204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Nội</a:t>
            </a:r>
            <a:r>
              <a:rPr lang="en-US" sz="36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 dung: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52600"/>
            <a:ext cx="487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01" y="2554001"/>
            <a:ext cx="7924800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6"/>
          <p:cNvSpPr>
            <a:spLocks noChangeArrowheads="1"/>
          </p:cNvSpPr>
          <p:nvPr/>
        </p:nvSpPr>
        <p:spPr bwMode="auto">
          <a:xfrm>
            <a:off x="2271713" y="949053"/>
            <a:ext cx="1981200" cy="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1524000" y="1450610"/>
            <a:ext cx="6858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flipH="1">
            <a:off x="4838700" y="1531094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flipH="1">
            <a:off x="4054136" y="2014004"/>
            <a:ext cx="76200" cy="402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flipH="1">
            <a:off x="3885830" y="2818247"/>
            <a:ext cx="76200" cy="402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flipH="1">
            <a:off x="4343400" y="3239974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" name="Line 47"/>
          <p:cNvSpPr>
            <a:spLocks noChangeShapeType="1"/>
          </p:cNvSpPr>
          <p:nvPr/>
        </p:nvSpPr>
        <p:spPr bwMode="auto">
          <a:xfrm flipH="1">
            <a:off x="3996801" y="3708089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195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3" grpId="0" animBg="1"/>
      <p:bldP spid="39987" grpId="0" animBg="1"/>
      <p:bldP spid="39988" grpId="0" animBg="1"/>
      <p:bldP spid="39989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1752600"/>
            <a:ext cx="487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511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7620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9736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367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1437144"/>
            <a:ext cx="678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05200" y="18704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15000" y="18704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23276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230994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1631" y="277597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277597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31658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31658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623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623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56986" y="4004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405144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77000" y="4008535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7010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17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5200" y="433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000" y="433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890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872797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1631" y="133882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9800" y="133882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5600" y="17287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81600" y="17287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67200" y="2185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2185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56986" y="2566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6000" y="26143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77000" y="25713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11994" y="3328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67300" y="3328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22116" y="377875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43400" y="37861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23426" y="42362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05236" y="42362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26194" y="462953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57465" y="4624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24013" y="5081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07438" y="5081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58666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66900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05600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17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2954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04800" y="1468695"/>
            <a:ext cx="5029200" cy="1333500"/>
          </a:xfrm>
          <a:prstGeom prst="cloudCallout">
            <a:avLst>
              <a:gd name="adj1" fmla="val -16757"/>
              <a:gd name="adj2" fmla="val 823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697295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276600" y="1697295"/>
            <a:ext cx="5715000" cy="1903155"/>
          </a:xfrm>
          <a:prstGeom prst="cloudCallout">
            <a:avLst>
              <a:gd name="adj1" fmla="val -13428"/>
              <a:gd name="adj2" fmla="val 600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3486" y="2076450"/>
            <a:ext cx="479298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43000" y="38862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thơm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quyến</a:t>
            </a:r>
            <a:r>
              <a:rPr lang="en-US" sz="2800" dirty="0"/>
              <a:t> </a:t>
            </a:r>
            <a:r>
              <a:rPr lang="en-US" sz="2800" dirty="0" err="1"/>
              <a:t>rũ</a:t>
            </a:r>
            <a:r>
              <a:rPr lang="en-US" sz="2800" dirty="0"/>
              <a:t>, </a:t>
            </a:r>
            <a:r>
              <a:rPr lang="en-US" sz="2800" dirty="0" err="1"/>
              <a:t>lan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thơm,cây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,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77736" y="17287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7800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23786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4921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6647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9608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795639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43870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35876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4921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766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09800" y="89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33983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25989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3932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667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333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99913" y="176648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25105" y="267221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28208" y="267321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35876" y="2696891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05200" y="2688753"/>
            <a:ext cx="710954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6968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26887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67400" y="3381478"/>
            <a:ext cx="778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225989" y="3388876"/>
            <a:ext cx="504547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38348" y="3388876"/>
            <a:ext cx="6894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94338" y="3388876"/>
            <a:ext cx="2359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132338" y="3388876"/>
            <a:ext cx="601462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933983" y="3762478"/>
            <a:ext cx="847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0440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287915" y="3811305"/>
            <a:ext cx="793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360938" y="3778014"/>
            <a:ext cx="689499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82753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925105" y="469537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46768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793942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0727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346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012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6786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733496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63105" y="424994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565342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93237" y="4236291"/>
            <a:ext cx="694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059837" y="42281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585752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933983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25989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63932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0667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333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999913" y="55669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13865" y="266433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254102" y="5073414"/>
            <a:ext cx="841898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66743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948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5614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028026" y="5073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42465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89613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70294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303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969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06353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68340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73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77736" y="17287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7800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23786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4921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6647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9608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795639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43870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35876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4921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766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09800" y="89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33983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25989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3932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667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333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99913" y="176648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25105" y="267221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28208" y="267321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35876" y="2696891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05200" y="2688753"/>
            <a:ext cx="710954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6968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26887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67400" y="3381478"/>
            <a:ext cx="778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225989" y="3388876"/>
            <a:ext cx="504547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38348" y="3388876"/>
            <a:ext cx="6894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94338" y="3388876"/>
            <a:ext cx="2359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132338" y="3388876"/>
            <a:ext cx="601462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933983" y="3762478"/>
            <a:ext cx="847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0440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287915" y="3811305"/>
            <a:ext cx="793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360938" y="3778014"/>
            <a:ext cx="689499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82753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925105" y="469537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46768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793942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0727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346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012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6786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733496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63105" y="424994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565342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93237" y="4236291"/>
            <a:ext cx="694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059837" y="42281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585752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933983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25989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63932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0667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333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999913" y="55669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13865" y="266433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254102" y="5073414"/>
            <a:ext cx="841898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66743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948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5614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028026" y="5073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42465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89613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70294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303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969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06353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68340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381435" y="507748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92053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476131" y="33703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07346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2373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36072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05000" y="5539608"/>
            <a:ext cx="875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38400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973802" y="379207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807346" y="265842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48944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676400" y="90238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07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2918">
            <a:off x="2245515" y="3441000"/>
            <a:ext cx="24145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Photobucke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1"/>
            <a:ext cx="9144000" cy="1524000"/>
          </a:xfrm>
          <a:prstGeom prst="rect">
            <a:avLst/>
          </a:prstGeom>
          <a:noFill/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2918">
            <a:off x="188114" y="3593401"/>
            <a:ext cx="24145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9A3D491F-9EEB-4E5C-A54A-C910A3644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9170"/>
            <a:ext cx="5181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Tx/>
              <a:buNone/>
            </a:pP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 </a:t>
            </a: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xmlns="" id="{F9D0DCF6-0961-4DE8-B56E-DDB8637E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447799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KẾT NỐI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>
            <a:extLst>
              <a:ext uri="{FF2B5EF4-FFF2-40B4-BE49-F238E27FC236}">
                <a16:creationId xmlns:a16="http://schemas.microsoft.com/office/drawing/2014/main" xmlns="" id="{2CC327D6-6C46-43EC-ACAC-2C4DC037BA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WordArt 18">
            <a:extLst>
              <a:ext uri="{FF2B5EF4-FFF2-40B4-BE49-F238E27FC236}">
                <a16:creationId xmlns:a16="http://schemas.microsoft.com/office/drawing/2014/main" xmlns="" id="{C76799C6-FE41-482F-A5D9-9D3FBF451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6388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xmlns="" id="{C01070DD-E2F9-4D0F-AA4A-6610AED0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xmlns="" id="{30DAF04B-2E76-4DF0-80F2-50E49CC25A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QUÝ THẦY CÔ GIÁO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04800" y="1697295"/>
            <a:ext cx="2667000" cy="1333500"/>
          </a:xfrm>
          <a:prstGeom prst="cloudCallout">
            <a:avLst>
              <a:gd name="adj1" fmla="val -16757"/>
              <a:gd name="adj2" fmla="val 823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92589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/>
              <a:t>  </a:t>
            </a:r>
            <a:r>
              <a:rPr lang="en-US" altLang="en-US" sz="3200" dirty="0"/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276600" y="1925895"/>
            <a:ext cx="5105400" cy="1554861"/>
          </a:xfrm>
          <a:prstGeom prst="cloudCallout">
            <a:avLst>
              <a:gd name="adj1" fmla="val -13428"/>
              <a:gd name="adj2" fmla="val 600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3486" y="2305050"/>
            <a:ext cx="479298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spcBef>
                <a:spcPct val="20000"/>
              </a:spcBef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92766" y="3951288"/>
            <a:ext cx="605366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err="1">
                <a:cs typeface="Times New Roman" pitchFamily="18" charset="0"/>
              </a:rPr>
              <a:t>Vẻ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đẹp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sự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sôi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rừng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thảo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quả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012467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xmlns="" id="{3EB96FC2-728A-4616-9556-5A5356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xmlns="" id="{9DCC2057-A117-4B30-B8E4-05C2467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C000"/>
                </a:solidFill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113377336"/>
      </p:ext>
    </p:extLst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839788" y="129112"/>
            <a:ext cx="773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/>
              <a:t>Thứ tư ngày 29 tháng 11 năm 2017</a:t>
            </a:r>
          </a:p>
          <a:p>
            <a:pPr algn="ctr" eaLnBrk="1" hangingPunct="1"/>
            <a:r>
              <a:rPr lang="en-US" sz="2800"/>
              <a:t>Tập đọc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684463" y="1032893"/>
            <a:ext cx="407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Hành trình của bầy ong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737101" y="1495681"/>
            <a:ext cx="2424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Nguyễn Đức Mậu</a:t>
            </a:r>
          </a:p>
        </p:txBody>
      </p:sp>
      <p:pic>
        <p:nvPicPr>
          <p:cNvPr id="4101" name="Picture 5" descr="anh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38"/>
            <a:ext cx="9144000" cy="68462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5" descr="anh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38"/>
            <a:ext cx="9144000" cy="68462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58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xmlns="" id="{C2FB4A7D-F6E4-4C9F-BB38-03334002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xmlns="" id="{A54EF835-A912-4033-A713-7716F9FE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9372600" cy="46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Biết đọc diễn cảm bài thơ, ngắt nhịp đúng những câu thơ lục bát.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Hiểu những phẩm chất đáng quý của bầy ong: Cần cù làm việc để góp ích cho đời.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rả lời được các câu hỏi 1, 2, 3, 4 SGK.</a:t>
            </a:r>
          </a:p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Học thuộc hai khổ thơ cuối bài.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4038600" y="1616075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solidFill>
                  <a:srgbClr val="000066"/>
                </a:solidFill>
                <a:latin typeface="Times New Roman" pitchFamily="18" charset="0"/>
              </a:rPr>
              <a:t>trích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            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Đức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Mậu</a:t>
            </a:r>
            <a:endParaRPr lang="en-US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2513" y="536633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123" y="2286000"/>
            <a:ext cx="40462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Ông sinh 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14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4" tooltip="1948"/>
              </a:rPr>
              <a:t>1948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tại xã Nam Điền, huyện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5" tooltip="Nam Trực"/>
              </a:rPr>
              <a:t>Nam Trực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tỉnh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6" tooltip="Nam Định"/>
              </a:rPr>
              <a:t>Nam Định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Trong sự nghiệp sáng tác của mình, ông thường sử dụng các bút danh 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Nguyễn Đức Mậu, Hương Hải Hưng, Hà Nam Ninh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.Hiện ông nghỉ hưu và sống ở Hà Nội.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53064"/>
            <a:ext cx="4152900" cy="410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5012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" y="2895600"/>
            <a:ext cx="3657600" cy="1295400"/>
          </a:xfrm>
          <a:prstGeom prst="cloudCallout">
            <a:avLst>
              <a:gd name="adj1" fmla="val 32135"/>
              <a:gd name="adj2" fmla="val 765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32766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SGK: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599"/>
            <a:ext cx="9144000" cy="914401"/>
          </a:xfrm>
          <a:prstGeom prst="rect">
            <a:avLst/>
          </a:prstGeom>
          <a:noFill/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3733800" y="3657600"/>
            <a:ext cx="493974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khổ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4114800" y="3505200"/>
            <a:ext cx="4343515" cy="1066800"/>
          </a:xfrm>
          <a:prstGeom prst="wedgeRoundRectCallout">
            <a:avLst>
              <a:gd name="adj1" fmla="val -65065"/>
              <a:gd name="adj2" fmla="val 9413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319815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1600</Words>
  <Application>Microsoft Office PowerPoint</Application>
  <PresentationFormat>On-screen Show (4:3)</PresentationFormat>
  <Paragraphs>208</Paragraphs>
  <Slides>33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Tập đọc</vt:lpstr>
      <vt:lpstr>Tập đọc</vt:lpstr>
      <vt:lpstr>Tập đọc</vt:lpstr>
      <vt:lpstr>Slide 11</vt:lpstr>
      <vt:lpstr>Tập đọc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</cp:lastModifiedBy>
  <cp:revision>279</cp:revision>
  <dcterms:created xsi:type="dcterms:W3CDTF">2015-03-03T23:00:32Z</dcterms:created>
  <dcterms:modified xsi:type="dcterms:W3CDTF">2023-06-03T09:04:54Z</dcterms:modified>
</cp:coreProperties>
</file>