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0" r:id="rId2"/>
    <p:sldId id="774" r:id="rId3"/>
    <p:sldId id="279" r:id="rId4"/>
    <p:sldId id="779" r:id="rId5"/>
    <p:sldId id="782" r:id="rId6"/>
    <p:sldId id="783" r:id="rId7"/>
    <p:sldId id="319" r:id="rId8"/>
    <p:sldId id="321" r:id="rId9"/>
    <p:sldId id="322" r:id="rId10"/>
    <p:sldId id="323" r:id="rId11"/>
    <p:sldId id="324" r:id="rId12"/>
    <p:sldId id="325" r:id="rId13"/>
    <p:sldId id="780" r:id="rId14"/>
    <p:sldId id="336" r:id="rId15"/>
    <p:sldId id="781" r:id="rId16"/>
    <p:sldId id="775" r:id="rId17"/>
    <p:sldId id="784" r:id="rId18"/>
    <p:sldId id="284" r:id="rId19"/>
    <p:sldId id="785" r:id="rId20"/>
    <p:sldId id="786" r:id="rId21"/>
    <p:sldId id="273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33CC"/>
    <a:srgbClr val="EAF5CF"/>
    <a:srgbClr val="4C5042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78581" autoAdjust="0"/>
  </p:normalViewPr>
  <p:slideViewPr>
    <p:cSldViewPr>
      <p:cViewPr varScale="1">
        <p:scale>
          <a:sx n="78" d="100"/>
          <a:sy n="78" d="100"/>
        </p:scale>
        <p:origin x="120" y="21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534DD-E68C-436B-9FC2-E5AB3723308E}" type="datetimeFigureOut">
              <a:rPr lang="vi-VN" smtClean="0"/>
              <a:t>28/09/2023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52FF8-87F9-4A5B-BF29-4CAAF295B0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925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52FF8-87F9-4A5B-BF29-4CAAF295B0ED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1341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- Sau </a:t>
            </a:r>
            <a:r>
              <a:rPr lang="en-US" b="0" dirty="0" err="1"/>
              <a:t>khi</a:t>
            </a:r>
            <a:r>
              <a:rPr lang="en-US" b="0" dirty="0"/>
              <a:t> </a:t>
            </a:r>
            <a:r>
              <a:rPr lang="en-US" b="0" dirty="0" err="1"/>
              <a:t>tìm</a:t>
            </a:r>
            <a:r>
              <a:rPr lang="en-US" b="0" dirty="0"/>
              <a:t> </a:t>
            </a:r>
            <a:r>
              <a:rPr lang="en-US" b="0" dirty="0" err="1"/>
              <a:t>hiểu</a:t>
            </a:r>
            <a:r>
              <a:rPr lang="en-US" b="0" dirty="0"/>
              <a:t> </a:t>
            </a:r>
            <a:r>
              <a:rPr lang="en-US" b="0" dirty="0" err="1"/>
              <a:t>một</a:t>
            </a:r>
            <a:r>
              <a:rPr lang="en-US" b="0" dirty="0"/>
              <a:t> </a:t>
            </a:r>
            <a:r>
              <a:rPr lang="en-US" b="0" dirty="0" err="1"/>
              <a:t>số</a:t>
            </a:r>
            <a:r>
              <a:rPr lang="en-US" b="0" dirty="0"/>
              <a:t> </a:t>
            </a:r>
            <a:r>
              <a:rPr lang="en-US" b="0" dirty="0" err="1"/>
              <a:t>câu</a:t>
            </a:r>
            <a:r>
              <a:rPr lang="en-US" b="0" dirty="0"/>
              <a:t> </a:t>
            </a:r>
            <a:r>
              <a:rPr lang="en-US" b="0" dirty="0" err="1"/>
              <a:t>hỏi</a:t>
            </a:r>
            <a:r>
              <a:rPr lang="en-US" b="0" dirty="0"/>
              <a:t> </a:t>
            </a:r>
            <a:r>
              <a:rPr lang="en-US" b="0" dirty="0" err="1"/>
              <a:t>về</a:t>
            </a:r>
            <a:r>
              <a:rPr lang="en-US" b="0" dirty="0"/>
              <a:t> </a:t>
            </a:r>
            <a:r>
              <a:rPr lang="en-US" b="0" dirty="0" err="1"/>
              <a:t>nội</a:t>
            </a:r>
            <a:r>
              <a:rPr lang="en-US" b="0" dirty="0"/>
              <a:t> dung </a:t>
            </a:r>
            <a:r>
              <a:rPr lang="en-US" b="0" dirty="0" err="1"/>
              <a:t>câu</a:t>
            </a:r>
            <a:r>
              <a:rPr lang="en-US" b="0" dirty="0"/>
              <a:t> </a:t>
            </a:r>
            <a:r>
              <a:rPr lang="en-US" b="0" dirty="0" err="1"/>
              <a:t>chuyện</a:t>
            </a:r>
            <a:r>
              <a:rPr lang="en-US" b="0" dirty="0"/>
              <a:t> GV </a:t>
            </a:r>
            <a:r>
              <a:rPr lang="en-US" b="0" dirty="0" err="1"/>
              <a:t>kể</a:t>
            </a:r>
            <a:r>
              <a:rPr lang="en-US" b="0" dirty="0"/>
              <a:t> </a:t>
            </a:r>
            <a:r>
              <a:rPr lang="en-US" b="0" dirty="0" err="1"/>
              <a:t>chuyện</a:t>
            </a:r>
            <a:r>
              <a:rPr lang="en-US" b="0" dirty="0"/>
              <a:t> </a:t>
            </a:r>
            <a:r>
              <a:rPr lang="en-US" b="0" dirty="0" err="1"/>
              <a:t>lần</a:t>
            </a:r>
            <a:r>
              <a:rPr lang="en-US" b="0" dirty="0"/>
              <a:t> 2 qua </a:t>
            </a:r>
            <a:r>
              <a:rPr lang="en-US" b="0" dirty="0" err="1"/>
              <a:t>các</a:t>
            </a:r>
            <a:r>
              <a:rPr lang="en-US" b="0" dirty="0"/>
              <a:t> </a:t>
            </a:r>
            <a:r>
              <a:rPr lang="en-US" b="0" dirty="0" err="1"/>
              <a:t>tranh</a:t>
            </a:r>
            <a:r>
              <a:rPr lang="en-US" b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52FF8-87F9-4A5B-BF29-4CAAF295B0ED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8542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52FF8-87F9-4A5B-BF29-4CAAF295B0ED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0887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Tx/>
              <a:buNone/>
            </a:pPr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18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2378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en-US" sz="1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1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1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1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1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1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1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altLang="en-US" sz="1200" b="0" dirty="0" err="1">
                <a:cs typeface="Times New Roman" panose="02020603050405020304" pitchFamily="18" charset="0"/>
                <a:sym typeface="Wingdings" panose="05000000000000000000" pitchFamily="2" charset="2"/>
              </a:rPr>
              <a:t>Chiến</a:t>
            </a:r>
            <a:r>
              <a:rPr lang="en-US" altLang="en-US" sz="1200" b="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200" b="0" dirty="0" err="1">
                <a:cs typeface="Times New Roman" panose="02020603050405020304" pitchFamily="18" charset="0"/>
                <a:sym typeface="Wingdings" panose="05000000000000000000" pitchFamily="2" charset="2"/>
              </a:rPr>
              <a:t>tranh</a:t>
            </a:r>
            <a:r>
              <a:rPr lang="en-US" altLang="en-US" sz="1200" b="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200" b="0" dirty="0" err="1">
                <a:cs typeface="Times New Roman" panose="02020603050405020304" pitchFamily="18" charset="0"/>
                <a:sym typeface="Wingdings" panose="05000000000000000000" pitchFamily="2" charset="2"/>
              </a:rPr>
              <a:t>gây</a:t>
            </a:r>
            <a:r>
              <a:rPr lang="en-US" altLang="en-US" sz="1200" b="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200" b="0" dirty="0" err="1"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altLang="en-US" sz="1200" b="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200" b="0" dirty="0" err="1">
                <a:cs typeface="Times New Roman" panose="02020603050405020304" pitchFamily="18" charset="0"/>
                <a:sym typeface="Wingdings" panose="05000000000000000000" pitchFamily="2" charset="2"/>
              </a:rPr>
              <a:t>rất</a:t>
            </a:r>
            <a:r>
              <a:rPr lang="en-US" altLang="en-US" sz="1200" b="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200" b="0" dirty="0" err="1">
                <a:cs typeface="Times New Roman" panose="02020603050405020304" pitchFamily="18" charset="0"/>
                <a:sym typeface="Wingdings" panose="05000000000000000000" pitchFamily="2" charset="2"/>
              </a:rPr>
              <a:t>nhiều</a:t>
            </a:r>
            <a:r>
              <a:rPr lang="en-US" altLang="en-US" sz="1200" b="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200" b="0" dirty="0" err="1">
                <a:cs typeface="Times New Roman" panose="02020603050405020304" pitchFamily="18" charset="0"/>
                <a:sym typeface="Wingdings" panose="05000000000000000000" pitchFamily="2" charset="2"/>
              </a:rPr>
              <a:t>thảm</a:t>
            </a:r>
            <a:r>
              <a:rPr lang="en-US" altLang="en-US" sz="1200" b="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200" b="0" dirty="0" err="1">
                <a:cs typeface="Times New Roman" panose="02020603050405020304" pitchFamily="18" charset="0"/>
                <a:sym typeface="Wingdings" panose="05000000000000000000" pitchFamily="2" charset="2"/>
              </a:rPr>
              <a:t>họa</a:t>
            </a:r>
            <a:r>
              <a:rPr lang="en-US" altLang="en-US" sz="1200" b="0" dirty="0"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1200" b="0" dirty="0" err="1">
                <a:cs typeface="Times New Roman" panose="02020603050405020304" pitchFamily="18" charset="0"/>
                <a:sym typeface="Wingdings" panose="05000000000000000000" pitchFamily="2" charset="2"/>
              </a:rPr>
              <a:t>mất</a:t>
            </a:r>
            <a:r>
              <a:rPr lang="en-US" altLang="en-US" sz="1200" b="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200" b="0" dirty="0" err="1">
                <a:cs typeface="Times New Roman" panose="02020603050405020304" pitchFamily="18" charset="0"/>
                <a:sym typeface="Wingdings" panose="05000000000000000000" pitchFamily="2" charset="2"/>
              </a:rPr>
              <a:t>mát</a:t>
            </a:r>
            <a:r>
              <a:rPr lang="en-US" altLang="en-US" sz="1200" b="0" dirty="0">
                <a:cs typeface="Times New Roman" panose="02020603050405020304" pitchFamily="18" charset="0"/>
                <a:sym typeface="Wingdings" panose="05000000000000000000" pitchFamily="2" charset="2"/>
              </a:rPr>
              <a:t>, chia li </a:t>
            </a:r>
            <a:r>
              <a:rPr lang="en-US" altLang="en-US" sz="1200" b="0" dirty="0" err="1"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1200" b="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200" b="0" dirty="0" err="1"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en-US" sz="1200" b="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200" b="0" dirty="0" err="1"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altLang="en-US" sz="1200" b="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200" b="0" dirty="0" err="1">
                <a:cs typeface="Times New Roman" panose="02020603050405020304" pitchFamily="18" charset="0"/>
                <a:sym typeface="Wingdings" panose="05000000000000000000" pitchFamily="2" charset="2"/>
              </a:rPr>
              <a:t>hậu</a:t>
            </a:r>
            <a:r>
              <a:rPr lang="en-US" altLang="en-US" sz="1200" b="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200" b="0" dirty="0" err="1">
                <a:cs typeface="Times New Roman" panose="02020603050405020304" pitchFamily="18" charset="0"/>
                <a:sym typeface="Wingdings" panose="05000000000000000000" pitchFamily="2" charset="2"/>
              </a:rPr>
              <a:t>quả</a:t>
            </a:r>
            <a:r>
              <a:rPr lang="en-US" altLang="en-US" sz="1200" b="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200" b="0" dirty="0" err="1">
                <a:cs typeface="Times New Roman" panose="02020603050405020304" pitchFamily="18" charset="0"/>
                <a:sym typeface="Wingdings" panose="05000000000000000000" pitchFamily="2" charset="2"/>
              </a:rPr>
              <a:t>đau</a:t>
            </a:r>
            <a:r>
              <a:rPr lang="en-US" altLang="en-US" sz="1200" b="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200" b="0" dirty="0" err="1">
                <a:cs typeface="Times New Roman" panose="02020603050405020304" pitchFamily="18" charset="0"/>
                <a:sym typeface="Wingdings" panose="05000000000000000000" pitchFamily="2" charset="2"/>
              </a:rPr>
              <a:t>thương</a:t>
            </a:r>
            <a:r>
              <a:rPr lang="en-US" altLang="en-US" sz="1200" b="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200" b="0" dirty="0" err="1">
                <a:cs typeface="Times New Roman" panose="02020603050405020304" pitchFamily="18" charset="0"/>
                <a:sym typeface="Wingdings" panose="05000000000000000000" pitchFamily="2" charset="2"/>
              </a:rPr>
              <a:t>lâu</a:t>
            </a:r>
            <a:r>
              <a:rPr lang="en-US" altLang="en-US" sz="1200" b="0" dirty="0"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200" b="0" dirty="0" err="1">
                <a:cs typeface="Times New Roman" panose="02020603050405020304" pitchFamily="18" charset="0"/>
                <a:sym typeface="Wingdings" panose="05000000000000000000" pitchFamily="2" charset="2"/>
              </a:rPr>
              <a:t>dài</a:t>
            </a:r>
            <a:r>
              <a:rPr lang="en-US" altLang="en-US" sz="1200" b="0" dirty="0">
                <a:cs typeface="Times New Roman" panose="02020603050405020304" pitchFamily="18" charset="0"/>
                <a:sym typeface="Wingdings" panose="05000000000000000000" pitchFamily="2" charset="2"/>
              </a:rPr>
              <a:t>.)</a:t>
            </a:r>
          </a:p>
          <a:p>
            <a:pPr marL="171450" indent="-171450">
              <a:buFontTx/>
              <a:buChar char="-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52FF8-87F9-4A5B-BF29-4CAAF295B0ED}" type="slidenum">
              <a:rPr lang="vi-VN" smtClean="0"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166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7B5F-07CF-42AB-AC15-8E01F684F4DA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CE10-DA6A-4116-9B17-1CFA72088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7B5F-07CF-42AB-AC15-8E01F684F4DA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CE10-DA6A-4116-9B17-1CFA72088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7B5F-07CF-42AB-AC15-8E01F684F4DA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CE10-DA6A-4116-9B17-1CFA72088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7B5F-07CF-42AB-AC15-8E01F684F4DA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CE10-DA6A-4116-9B17-1CFA72088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7B5F-07CF-42AB-AC15-8E01F684F4DA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CE10-DA6A-4116-9B17-1CFA72088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7B5F-07CF-42AB-AC15-8E01F684F4DA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CE10-DA6A-4116-9B17-1CFA72088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7B5F-07CF-42AB-AC15-8E01F684F4DA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CE10-DA6A-4116-9B17-1CFA72088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7B5F-07CF-42AB-AC15-8E01F684F4DA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CE10-DA6A-4116-9B17-1CFA72088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7B5F-07CF-42AB-AC15-8E01F684F4DA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CE10-DA6A-4116-9B17-1CFA72088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7B5F-07CF-42AB-AC15-8E01F684F4DA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CE10-DA6A-4116-9B17-1CFA72088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7B5F-07CF-42AB-AC15-8E01F684F4DA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CE10-DA6A-4116-9B17-1CFA72088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47B5F-07CF-42AB-AC15-8E01F684F4DA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BCE10-DA6A-4116-9B17-1CFA72088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hyperlink" Target="../../../Desktop/cac%20nhan%20vat.pp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18">
            <a:extLst>
              <a:ext uri="{FF2B5EF4-FFF2-40B4-BE49-F238E27FC236}">
                <a16:creationId xmlns:a16="http://schemas.microsoft.com/office/drawing/2014/main" id="{B5A39276-1715-4450-A4E5-6C4375DD27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1828800"/>
            <a:ext cx="7162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KỂ CHUYỆN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TIẾNG VĨ CẦM Ở MỸ LAI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17B8937-DE8F-6CB6-B6AB-5A9F173F7213}"/>
              </a:ext>
            </a:extLst>
          </p:cNvPr>
          <p:cNvSpPr txBox="1"/>
          <p:nvPr/>
        </p:nvSpPr>
        <p:spPr>
          <a:xfrm>
            <a:off x="2819400" y="9144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Trường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Tiểu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Ngọc</a:t>
            </a:r>
            <a:r>
              <a:rPr lang="en-US" sz="2800" dirty="0">
                <a:solidFill>
                  <a:srgbClr val="FF0000"/>
                </a:solidFill>
              </a:rPr>
              <a:t> Lâm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7FFB542E-D6AD-4304-B829-CAD9FD116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182380"/>
            <a:ext cx="11007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lính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da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đen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bắn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càn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quét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1267" name="Picture 3" descr="da den">
            <a:extLst>
              <a:ext uri="{FF2B5EF4-FFF2-40B4-BE49-F238E27FC236}">
                <a16:creationId xmlns:a16="http://schemas.microsoft.com/office/drawing/2014/main" id="{AC5C77D9-CE19-4CC5-8029-8C17B8A85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43" y="152400"/>
            <a:ext cx="10375113" cy="602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64194A98-D014-4B86-B971-874C1CE85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172200"/>
            <a:ext cx="891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Vụ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thảm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Mỹ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Lai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báo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phanh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phui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2291" name="Picture 3" descr="phien toa">
            <a:extLst>
              <a:ext uri="{FF2B5EF4-FFF2-40B4-BE49-F238E27FC236}">
                <a16:creationId xmlns:a16="http://schemas.microsoft.com/office/drawing/2014/main" id="{D4E80D0F-78E0-4C46-98FE-420B6CFAB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1013908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6E5FF3AA-2345-40F8-AA96-2A79A15F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6172200"/>
            <a:ext cx="1028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Côn-bơn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Tôm-xơn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gặp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cứu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3315" name="Picture 3" descr="gap lai">
            <a:extLst>
              <a:ext uri="{FF2B5EF4-FFF2-40B4-BE49-F238E27FC236}">
                <a16:creationId xmlns:a16="http://schemas.microsoft.com/office/drawing/2014/main" id="{54E29291-4363-4075-B735-82BCD529B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2" y="0"/>
            <a:ext cx="555673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gap lai1">
            <a:extLst>
              <a:ext uri="{FF2B5EF4-FFF2-40B4-BE49-F238E27FC236}">
                <a16:creationId xmlns:a16="http://schemas.microsoft.com/office/drawing/2014/main" id="{9B380CFC-2F36-4597-ABCF-8453A8A5E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5464126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29805277-82B4-4593-A249-8D50832F5D29}"/>
              </a:ext>
            </a:extLst>
          </p:cNvPr>
          <p:cNvSpPr/>
          <p:nvPr/>
        </p:nvSpPr>
        <p:spPr>
          <a:xfrm>
            <a:off x="1562100" y="1257300"/>
            <a:ext cx="9067800" cy="4343400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D0D32ED6-6D76-4DD3-965D-42E97ECF3DB2}"/>
              </a:ext>
            </a:extLst>
          </p:cNvPr>
          <p:cNvSpPr txBox="1"/>
          <p:nvPr/>
        </p:nvSpPr>
        <p:spPr>
          <a:xfrm>
            <a:off x="1981200" y="1676400"/>
            <a:ext cx="8229600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634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an">
            <a:extLst>
              <a:ext uri="{FF2B5EF4-FFF2-40B4-BE49-F238E27FC236}">
                <a16:creationId xmlns:a16="http://schemas.microsoft.com/office/drawing/2014/main" id="{A6DF89C5-CBD6-482E-BDFA-2E4278C3B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61" y="762000"/>
            <a:ext cx="3817518" cy="24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dot nha">
            <a:extLst>
              <a:ext uri="{FF2B5EF4-FFF2-40B4-BE49-F238E27FC236}">
                <a16:creationId xmlns:a16="http://schemas.microsoft.com/office/drawing/2014/main" id="{F4B07562-45F8-4E75-9F7C-C965F7338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005" y="790074"/>
            <a:ext cx="3697287" cy="24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 descr="may bay">
            <a:extLst>
              <a:ext uri="{FF2B5EF4-FFF2-40B4-BE49-F238E27FC236}">
                <a16:creationId xmlns:a16="http://schemas.microsoft.com/office/drawing/2014/main" id="{BDCAE1B7-6FB3-4378-A976-13332A1EB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223" y="790074"/>
            <a:ext cx="3595255" cy="24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4CB62411-D1CA-45DB-81A8-70AD2EBFD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504" y="3429000"/>
            <a:ext cx="390796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Đây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cựu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chiến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binh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Mĩ</a:t>
            </a:r>
            <a:r>
              <a:rPr lang="en-US" altLang="en-US" sz="2400" dirty="0">
                <a:latin typeface="Times New Roman" panose="02020603050405020304" pitchFamily="18" charset="0"/>
              </a:rPr>
              <a:t> Mai-</a:t>
            </a:r>
            <a:r>
              <a:rPr lang="en-US" altLang="en-US" sz="2400" dirty="0" err="1">
                <a:latin typeface="Times New Roman" panose="02020603050405020304" pitchFamily="18" charset="0"/>
              </a:rPr>
              <a:t>cơ</a:t>
            </a:r>
            <a:r>
              <a:rPr lang="en-US" altLang="en-US" sz="2400" dirty="0"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</a:rPr>
              <a:t>Ông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trở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Việt</a:t>
            </a:r>
            <a:r>
              <a:rPr lang="en-US" altLang="en-US" sz="2400" dirty="0">
                <a:latin typeface="Times New Roman" panose="02020603050405020304" pitchFamily="18" charset="0"/>
              </a:rPr>
              <a:t> Nam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mong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ước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đánh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bản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đàn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cầu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nguyện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linh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hồn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khuất</a:t>
            </a:r>
            <a:r>
              <a:rPr lang="en-US" altLang="en-US" sz="2400" dirty="0">
                <a:latin typeface="Times New Roman" panose="02020603050405020304" pitchFamily="18" charset="0"/>
              </a:rPr>
              <a:t> ở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Mỹ</a:t>
            </a:r>
            <a:r>
              <a:rPr lang="en-US" altLang="en-US" sz="2400" dirty="0">
                <a:latin typeface="Times New Roman" panose="02020603050405020304" pitchFamily="18" charset="0"/>
              </a:rPr>
              <a:t> Lai.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CE841F1A-1CF4-4A17-844F-9885F7B0D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9004" y="3429000"/>
            <a:ext cx="36972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Năm</a:t>
            </a:r>
            <a:r>
              <a:rPr lang="en-US" altLang="en-US" sz="2400" dirty="0">
                <a:latin typeface="Times New Roman" panose="02020603050405020304" pitchFamily="18" charset="0"/>
              </a:rPr>
              <a:t> 1968,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quân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đội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Mĩ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hủy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diệt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Mỹ</a:t>
            </a:r>
            <a:r>
              <a:rPr lang="en-US" altLang="en-US" sz="2400" dirty="0">
                <a:latin typeface="Times New Roman" panose="02020603050405020304" pitchFamily="18" charset="0"/>
              </a:rPr>
              <a:t> Lai.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Đây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tấm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ảnh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tư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liệu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ghi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cảnh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thực</a:t>
            </a:r>
            <a:r>
              <a:rPr lang="en-US" altLang="en-US" sz="2400" dirty="0">
                <a:latin typeface="Times New Roman" panose="02020603050405020304" pitchFamily="18" charset="0"/>
              </a:rPr>
              <a:t> -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cảnh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tên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lính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Mĩ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đang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châm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lửa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đốt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7702C57-B652-43B1-A2C5-6F686FC22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244" y="3481138"/>
            <a:ext cx="359525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3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Đây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tấm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ảnh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tư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liệu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chụp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ảnh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chiếc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trực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thăng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Tôm-xơn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đội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đậu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cánh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Mỹ</a:t>
            </a:r>
            <a:r>
              <a:rPr lang="en-US" altLang="en-US" sz="2400" dirty="0">
                <a:latin typeface="Times New Roman" panose="02020603050405020304" pitchFamily="18" charset="0"/>
              </a:rPr>
              <a:t> Lai,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cứu</a:t>
            </a:r>
            <a:r>
              <a:rPr lang="en-US" altLang="en-US" sz="2400" dirty="0">
                <a:latin typeface="Times New Roman" panose="02020603050405020304" pitchFamily="18" charset="0"/>
              </a:rPr>
              <a:t> 10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vô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tội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3" descr="da den">
            <a:extLst>
              <a:ext uri="{FF2B5EF4-FFF2-40B4-BE49-F238E27FC236}">
                <a16:creationId xmlns:a16="http://schemas.microsoft.com/office/drawing/2014/main" id="{09811740-8933-4FA4-8E1B-3CD8B78A8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23" y="505952"/>
            <a:ext cx="3817518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3" descr="phien toa">
            <a:extLst>
              <a:ext uri="{FF2B5EF4-FFF2-40B4-BE49-F238E27FC236}">
                <a16:creationId xmlns:a16="http://schemas.microsoft.com/office/drawing/2014/main" id="{AD524ACE-F74B-4230-BB98-A14F0629F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356" y="533400"/>
            <a:ext cx="3697287" cy="236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3" descr="gap lai">
            <a:extLst>
              <a:ext uri="{FF2B5EF4-FFF2-40B4-BE49-F238E27FC236}">
                <a16:creationId xmlns:a16="http://schemas.microsoft.com/office/drawing/2014/main" id="{D85F27DE-0CD7-47F3-8373-F6216215D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660" y="513347"/>
            <a:ext cx="3595254" cy="236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B982F061-7F0E-4A40-872A-7E6F2A506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09" y="3376882"/>
            <a:ext cx="380463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Đây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tấm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ảnh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tư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liệu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chụp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ảnh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chiếc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trực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thăng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Tôm-xơn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đội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đậu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cánh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Mỹ</a:t>
            </a:r>
            <a:r>
              <a:rPr lang="en-US" altLang="en-US" sz="2400" dirty="0">
                <a:latin typeface="Times New Roman" panose="02020603050405020304" pitchFamily="18" charset="0"/>
              </a:rPr>
              <a:t> Lai,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cứu</a:t>
            </a:r>
            <a:r>
              <a:rPr lang="en-US" altLang="en-US" sz="2400" dirty="0">
                <a:latin typeface="Times New Roman" panose="02020603050405020304" pitchFamily="18" charset="0"/>
              </a:rPr>
              <a:t> 10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vô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tội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D66B90F6-8C6F-48A4-AA41-D48121BD2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7356" y="3404956"/>
            <a:ext cx="380463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5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báo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Rô</a:t>
            </a:r>
            <a:r>
              <a:rPr lang="en-US" altLang="en-US" sz="2400" dirty="0">
                <a:latin typeface="Times New Roman" panose="02020603050405020304" pitchFamily="18" charset="0"/>
              </a:rPr>
              <a:t>-nan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tố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cáo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vụ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thảm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sát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Mỹ</a:t>
            </a:r>
            <a:r>
              <a:rPr lang="en-US" altLang="en-US" sz="2400" dirty="0">
                <a:latin typeface="Times New Roman" panose="02020603050405020304" pitchFamily="18" charset="0"/>
              </a:rPr>
              <a:t> Lai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trước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luận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buộc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tòa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án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Mĩ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đem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vụ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Mỹ</a:t>
            </a:r>
            <a:r>
              <a:rPr lang="en-US" altLang="en-US" sz="2400" dirty="0">
                <a:latin typeface="Times New Roman" panose="02020603050405020304" pitchFamily="18" charset="0"/>
              </a:rPr>
              <a:t> Lai ra </a:t>
            </a:r>
            <a:r>
              <a:rPr lang="en-US" altLang="en-US" sz="2400" dirty="0" err="1">
                <a:latin typeface="Times New Roman" panose="02020603050405020304" pitchFamily="18" charset="0"/>
              </a:rPr>
              <a:t>xét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xử</a:t>
            </a:r>
            <a:r>
              <a:rPr lang="en-US" altLang="en-US" sz="24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ADA28902-7776-4E42-9EE0-B4759CBF1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660" y="3416989"/>
            <a:ext cx="359525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6: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Tôm-xơn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Côn-bơn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30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xảy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vụ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thảm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. Hai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xúc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gặp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họ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cứu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815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>
            <a:extLst>
              <a:ext uri="{FF2B5EF4-FFF2-40B4-BE49-F238E27FC236}">
                <a16:creationId xmlns:a16="http://schemas.microsoft.com/office/drawing/2014/main" id="{74DE44EE-851E-48AD-830F-84CABF0F9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58632"/>
            <a:ext cx="11277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WordArt 8">
            <a:extLst>
              <a:ext uri="{FF2B5EF4-FFF2-40B4-BE49-F238E27FC236}">
                <a16:creationId xmlns:a16="http://schemas.microsoft.com/office/drawing/2014/main" id="{A445EF84-828D-4667-854C-DCB6C7BF87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4038600"/>
            <a:ext cx="84582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 KỂ CÂU CHUYỆN THEO TRANH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C7BBD4D-614C-4FA0-B3B1-B55604259C09}"/>
              </a:ext>
            </a:extLst>
          </p:cNvPr>
          <p:cNvSpPr txBox="1">
            <a:spLocks/>
          </p:cNvSpPr>
          <p:nvPr/>
        </p:nvSpPr>
        <p:spPr>
          <a:xfrm>
            <a:off x="1404620" y="228600"/>
            <a:ext cx="9382760" cy="81177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11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play violin2">
            <a:extLst>
              <a:ext uri="{FF2B5EF4-FFF2-40B4-BE49-F238E27FC236}">
                <a16:creationId xmlns:a16="http://schemas.microsoft.com/office/drawing/2014/main" id="{52B42C16-9706-4467-A1B2-C0AEB993E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5" y="65349"/>
            <a:ext cx="3528013" cy="223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5" descr="dotnha3">
            <a:extLst>
              <a:ext uri="{FF2B5EF4-FFF2-40B4-BE49-F238E27FC236}">
                <a16:creationId xmlns:a16="http://schemas.microsoft.com/office/drawing/2014/main" id="{5CEE3CE8-C92C-49DA-A655-8F4090E08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567" y="36095"/>
            <a:ext cx="3691749" cy="223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cuu dan">
            <a:extLst>
              <a:ext uri="{FF2B5EF4-FFF2-40B4-BE49-F238E27FC236}">
                <a16:creationId xmlns:a16="http://schemas.microsoft.com/office/drawing/2014/main" id="{17C7ED71-9D95-4181-830A-E200C8E7F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814" y="40106"/>
            <a:ext cx="3415716" cy="222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7" descr="Hebert-linhdaden">
            <a:extLst>
              <a:ext uri="{FF2B5EF4-FFF2-40B4-BE49-F238E27FC236}">
                <a16:creationId xmlns:a16="http://schemas.microsoft.com/office/drawing/2014/main" id="{F187DBBF-BD6F-42FC-B4F7-3FE02C5A5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18" y="3304912"/>
            <a:ext cx="3810000" cy="237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to-public">
            <a:extLst>
              <a:ext uri="{FF2B5EF4-FFF2-40B4-BE49-F238E27FC236}">
                <a16:creationId xmlns:a16="http://schemas.microsoft.com/office/drawing/2014/main" id="{272A9404-325C-487F-ACFA-67B9BA02A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24" y="3392097"/>
            <a:ext cx="3534392" cy="236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6">
            <a:extLst>
              <a:ext uri="{FF2B5EF4-FFF2-40B4-BE49-F238E27FC236}">
                <a16:creationId xmlns:a16="http://schemas.microsoft.com/office/drawing/2014/main" id="{01494C34-5693-4B08-B3CD-BA5486F09974}"/>
              </a:ext>
            </a:extLst>
          </p:cNvPr>
          <p:cNvGrpSpPr>
            <a:grpSpLocks/>
          </p:cNvGrpSpPr>
          <p:nvPr/>
        </p:nvGrpSpPr>
        <p:grpSpPr bwMode="auto">
          <a:xfrm>
            <a:off x="8571047" y="3328975"/>
            <a:ext cx="3415716" cy="2371329"/>
            <a:chOff x="3560" y="2840"/>
            <a:chExt cx="1950" cy="1134"/>
          </a:xfrm>
        </p:grpSpPr>
        <p:pic>
          <p:nvPicPr>
            <p:cNvPr id="9" name="Picture 27" descr="Thompson gaplai3">
              <a:extLst>
                <a:ext uri="{FF2B5EF4-FFF2-40B4-BE49-F238E27FC236}">
                  <a16:creationId xmlns:a16="http://schemas.microsoft.com/office/drawing/2014/main" id="{95C388FD-2E9F-4B38-8D06-6BA0CAAC7D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2840"/>
              <a:ext cx="1093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8" descr="colburn3">
              <a:extLst>
                <a:ext uri="{FF2B5EF4-FFF2-40B4-BE49-F238E27FC236}">
                  <a16:creationId xmlns:a16="http://schemas.microsoft.com/office/drawing/2014/main" id="{3EB4BBDE-EEC3-4DED-8813-FFB01BDFF9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" y="2840"/>
              <a:ext cx="861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19">
            <a:extLst>
              <a:ext uri="{FF2B5EF4-FFF2-40B4-BE49-F238E27FC236}">
                <a16:creationId xmlns:a16="http://schemas.microsoft.com/office/drawing/2014/main" id="{434BA7DA-72E6-49BD-8F85-5BE0C2809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46" y="2190825"/>
            <a:ext cx="33861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vĩ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cầm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Mai-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cơ</a:t>
            </a:r>
            <a:r>
              <a:rPr lang="en-US" altLang="en-US" sz="2400" b="1" dirty="0">
                <a:latin typeface="Times New Roman" panose="02020603050405020304" pitchFamily="18" charset="0"/>
              </a:rPr>
              <a:t> vang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mảnh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Mỹ</a:t>
            </a:r>
            <a:r>
              <a:rPr lang="en-US" altLang="en-US" sz="2400" b="1" dirty="0">
                <a:latin typeface="Times New Roman" panose="02020603050405020304" pitchFamily="18" charset="0"/>
              </a:rPr>
              <a:t> Lai.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176A6AC5-BAC2-4683-A779-3EB4812B2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829" y="2214750"/>
            <a:ext cx="35220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Tranh2: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2400" b="1" dirty="0">
                <a:latin typeface="Times New Roman" panose="02020603050405020304" pitchFamily="18" charset="0"/>
              </a:rPr>
              <a:t> 1968,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quân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đội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Mỹ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huỷ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diệt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vùng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quê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này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21">
            <a:extLst>
              <a:ext uri="{FF2B5EF4-FFF2-40B4-BE49-F238E27FC236}">
                <a16:creationId xmlns:a16="http://schemas.microsoft.com/office/drawing/2014/main" id="{AAB76814-1DF4-4574-81A5-B7D552C17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408" y="2159684"/>
            <a:ext cx="35220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3: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</a:rPr>
              <a:t> 10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dân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sót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nhờ</a:t>
            </a:r>
            <a:r>
              <a:rPr lang="en-US" altLang="en-US" sz="2400" b="1" dirty="0">
                <a:latin typeface="Times New Roman" panose="02020603050405020304" pitchFamily="18" charset="0"/>
              </a:rPr>
              <a:t> 3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lính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lương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tâm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12A229F5-F12F-49CB-93CA-411082F53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06" y="5676241"/>
            <a:ext cx="39468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4: </a:t>
            </a:r>
            <a:r>
              <a:rPr lang="en-US" altLang="en-US" sz="2400" b="1" dirty="0">
                <a:latin typeface="Times New Roman" panose="02020603050405020304" pitchFamily="18" charset="0"/>
              </a:rPr>
              <a:t>Anh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lính</a:t>
            </a:r>
            <a:r>
              <a:rPr lang="en-US" altLang="en-US" sz="2400" b="1" dirty="0">
                <a:latin typeface="Times New Roman" panose="02020603050405020304" pitchFamily="18" charset="0"/>
              </a:rPr>
              <a:t> da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đen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tự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bắn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chân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khỏi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tham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gia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cuộc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càn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quét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23">
            <a:extLst>
              <a:ext uri="{FF2B5EF4-FFF2-40B4-BE49-F238E27FC236}">
                <a16:creationId xmlns:a16="http://schemas.microsoft.com/office/drawing/2014/main" id="{C60BC3A8-0D38-4A0A-AE9F-A00A6A9A1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8161" y="5681294"/>
            <a:ext cx="36917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5: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Vụ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thảm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sát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Mỹ</a:t>
            </a:r>
            <a:r>
              <a:rPr lang="en-US" altLang="en-US" sz="2400" b="1" dirty="0">
                <a:latin typeface="Times New Roman" panose="02020603050405020304" pitchFamily="18" charset="0"/>
              </a:rPr>
              <a:t> Lai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bị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báo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chí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phanh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phui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trước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công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luận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24">
            <a:extLst>
              <a:ext uri="{FF2B5EF4-FFF2-40B4-BE49-F238E27FC236}">
                <a16:creationId xmlns:a16="http://schemas.microsoft.com/office/drawing/2014/main" id="{2279E4C8-981F-4E60-863C-030BDE1DE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4956" y="5655007"/>
            <a:ext cx="38006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6: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Côn-bơn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Tôm-xơn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gặp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lại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dân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họ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đã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cứu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2400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5559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47728" y="762000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BF1A76-05FE-437C-8E24-C4781EB7F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752600"/>
            <a:ext cx="10300084" cy="295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fr-FR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fr-FR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fr-F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77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1F5EEE6D-A762-4326-BA44-5D6CF3534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662" y="177813"/>
            <a:ext cx="106124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EF289871-59DE-4A46-A152-EFEA21C40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662" y="4151995"/>
            <a:ext cx="1112344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*Ý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1B9F009F-F695-4D52-AB1D-FDC5BF184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2" y="1321010"/>
            <a:ext cx="106886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F2136E02-D7A5-4D88-8478-705AA91D8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2" y="2375296"/>
            <a:ext cx="601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6598733A-202F-4E94-80E4-EF41B5A82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662" y="3169443"/>
            <a:ext cx="601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605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52">
            <a:extLst>
              <a:ext uri="{FF2B5EF4-FFF2-40B4-BE49-F238E27FC236}">
                <a16:creationId xmlns:a16="http://schemas.microsoft.com/office/drawing/2014/main" id="{111D5914-29D4-429C-A258-1F87F2E0222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7290" y="3852468"/>
            <a:ext cx="11157419" cy="1048237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28575" algn="ctr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vi-VN" sz="2400" dirty="0">
              <a:solidFill>
                <a:schemeClr val="tx2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A7D25EA-20B9-4022-9103-26771CA27C30}"/>
              </a:ext>
            </a:extLst>
          </p:cNvPr>
          <p:cNvSpPr txBox="1"/>
          <p:nvPr/>
        </p:nvSpPr>
        <p:spPr>
          <a:xfrm>
            <a:off x="2819400" y="762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974852-CE1F-4A0A-9A0C-F74EA6781736}"/>
              </a:ext>
            </a:extLst>
          </p:cNvPr>
          <p:cNvSpPr txBox="1"/>
          <p:nvPr/>
        </p:nvSpPr>
        <p:spPr>
          <a:xfrm>
            <a:off x="803208" y="3468197"/>
            <a:ext cx="11125200" cy="1432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AutoShape 52">
            <a:extLst>
              <a:ext uri="{FF2B5EF4-FFF2-40B4-BE49-F238E27FC236}">
                <a16:creationId xmlns:a16="http://schemas.microsoft.com/office/drawing/2014/main" id="{23FEB5B6-DA69-4BA1-B3D1-75AB8A5DA9A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71499" y="5166678"/>
            <a:ext cx="11157419" cy="1530543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28575" algn="ctr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vi-VN" sz="2400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0FF921-FEB7-4230-9523-C2BC2498254B}"/>
              </a:ext>
            </a:extLst>
          </p:cNvPr>
          <p:cNvSpPr txBox="1"/>
          <p:nvPr/>
        </p:nvSpPr>
        <p:spPr>
          <a:xfrm>
            <a:off x="862330" y="5195306"/>
            <a:ext cx="10439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Hiểu nội dung câu chuyện: Ca ngợi hành động dũng cảm của những người 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lương tâm đã ngăn chặn và tố cáo tội ác man rợ của quân đội Mĩ trong cuộc chiến tranh xâm lược Việt Nam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52">
            <a:extLst>
              <a:ext uri="{FF2B5EF4-FFF2-40B4-BE49-F238E27FC236}">
                <a16:creationId xmlns:a16="http://schemas.microsoft.com/office/drawing/2014/main" id="{8F0491EE-B053-462E-994F-7FF6AB927066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1090" y="928285"/>
            <a:ext cx="11157419" cy="1697272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28575" algn="ctr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vi-VN" sz="2400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29738D-8F21-45A4-8C4F-F3CF57F3E42D}"/>
              </a:ext>
            </a:extLst>
          </p:cNvPr>
          <p:cNvSpPr txBox="1"/>
          <p:nvPr/>
        </p:nvSpPr>
        <p:spPr>
          <a:xfrm>
            <a:off x="862330" y="1079593"/>
            <a:ext cx="10287000" cy="1432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8E0B1F0-9F65-471D-80D3-8F1BC400E328}"/>
              </a:ext>
            </a:extLst>
          </p:cNvPr>
          <p:cNvGrpSpPr/>
          <p:nvPr/>
        </p:nvGrpSpPr>
        <p:grpSpPr>
          <a:xfrm>
            <a:off x="517290" y="2823290"/>
            <a:ext cx="11157419" cy="823424"/>
            <a:chOff x="2819400" y="3138976"/>
            <a:chExt cx="11157419" cy="823424"/>
          </a:xfrm>
        </p:grpSpPr>
        <p:sp>
          <p:nvSpPr>
            <p:cNvPr id="18" name="AutoShape 52">
              <a:extLst>
                <a:ext uri="{FF2B5EF4-FFF2-40B4-BE49-F238E27FC236}">
                  <a16:creationId xmlns:a16="http://schemas.microsoft.com/office/drawing/2014/main" id="{A0800516-A428-442B-93C7-7ECD3FDB5DA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19400" y="3138976"/>
              <a:ext cx="11157419" cy="823424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 algn="ctr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vi-VN" sz="2400" dirty="0">
                <a:solidFill>
                  <a:schemeClr val="tx2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0AD736-4A7E-4E7E-B363-88288F4E77F4}"/>
                </a:ext>
              </a:extLst>
            </p:cNvPr>
            <p:cNvSpPr txBox="1"/>
            <p:nvPr/>
          </p:nvSpPr>
          <p:spPr>
            <a:xfrm>
              <a:off x="3105318" y="3276306"/>
              <a:ext cx="9350474" cy="5190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theo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dõi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xét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đánh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481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7E02D32-08EA-4147-8A78-B301A51F7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4" name="Text Box 28">
            <a:extLst>
              <a:ext uri="{FF2B5EF4-FFF2-40B4-BE49-F238E27FC236}">
                <a16:creationId xmlns:a16="http://schemas.microsoft.com/office/drawing/2014/main" id="{C67F223C-2D7F-42FD-8093-29C4AF419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810000"/>
            <a:ext cx="789071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cs typeface="Times New Roman" panose="02020603050405020304" pitchFamily="18" charset="0"/>
              </a:rPr>
              <a:t>Kể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lại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chuyện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thân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nghe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cs typeface="Times New Roman" panose="02020603050405020304" pitchFamily="18" charset="0"/>
              </a:rPr>
              <a:t>Chuẩn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bị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/>
              <a:t>Kể</a:t>
            </a:r>
            <a:r>
              <a:rPr lang="en-US" altLang="en-US" dirty="0"/>
              <a:t> </a:t>
            </a:r>
            <a:r>
              <a:rPr lang="en-US" altLang="en-US" dirty="0" err="1"/>
              <a:t>một</a:t>
            </a:r>
            <a:r>
              <a:rPr lang="en-US" altLang="en-US" dirty="0"/>
              <a:t> </a:t>
            </a:r>
            <a:r>
              <a:rPr lang="en-US" altLang="en-US" dirty="0" err="1"/>
              <a:t>câu</a:t>
            </a:r>
            <a:r>
              <a:rPr lang="en-US" altLang="en-US" dirty="0"/>
              <a:t> </a:t>
            </a:r>
            <a:r>
              <a:rPr lang="en-US" altLang="en-US" dirty="0" err="1"/>
              <a:t>chuyện</a:t>
            </a:r>
            <a:r>
              <a:rPr lang="en-US" altLang="en-US" dirty="0"/>
              <a:t> ca </a:t>
            </a:r>
            <a:r>
              <a:rPr lang="en-US" altLang="en-US" dirty="0" err="1"/>
              <a:t>ngợi</a:t>
            </a:r>
            <a:r>
              <a:rPr lang="en-US" altLang="en-US" dirty="0"/>
              <a:t> </a:t>
            </a:r>
            <a:r>
              <a:rPr lang="en-US" altLang="en-US" dirty="0" err="1"/>
              <a:t>hòa</a:t>
            </a:r>
            <a:r>
              <a:rPr lang="en-US" altLang="en-US" dirty="0"/>
              <a:t> </a:t>
            </a:r>
            <a:r>
              <a:rPr lang="en-US" altLang="en-US" dirty="0" err="1"/>
              <a:t>bình</a:t>
            </a:r>
            <a:r>
              <a:rPr lang="en-US" altLang="en-US" dirty="0"/>
              <a:t> </a:t>
            </a:r>
            <a:r>
              <a:rPr lang="en-US" altLang="en-US" dirty="0" err="1"/>
              <a:t>chống</a:t>
            </a:r>
            <a:r>
              <a:rPr lang="en-US" altLang="en-US" dirty="0"/>
              <a:t> </a:t>
            </a:r>
            <a:r>
              <a:rPr lang="en-US" altLang="en-US" dirty="0" err="1"/>
              <a:t>chiến</a:t>
            </a:r>
            <a:r>
              <a:rPr lang="en-US" altLang="en-US" dirty="0"/>
              <a:t> </a:t>
            </a:r>
            <a:r>
              <a:rPr lang="en-US" altLang="en-US" dirty="0" err="1"/>
              <a:t>tranh</a:t>
            </a:r>
            <a:r>
              <a:rPr lang="en-US" altLang="en-US" dirty="0"/>
              <a:t>.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2B5939E-BC28-4CE1-8713-B9B92D616853}"/>
              </a:ext>
            </a:extLst>
          </p:cNvPr>
          <p:cNvSpPr txBox="1">
            <a:spLocks/>
          </p:cNvSpPr>
          <p:nvPr/>
        </p:nvSpPr>
        <p:spPr>
          <a:xfrm>
            <a:off x="3276600" y="491242"/>
            <a:ext cx="7814510" cy="81177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5" name="Text Box 28">
            <a:extLst>
              <a:ext uri="{FF2B5EF4-FFF2-40B4-BE49-F238E27FC236}">
                <a16:creationId xmlns:a16="http://schemas.microsoft.com/office/drawing/2014/main" id="{414FA1C3-2B7C-4279-93BC-67E870ACC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368" y="1524000"/>
            <a:ext cx="789071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-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nạn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thảm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Mỹ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Lai,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dũng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lương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tri.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344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8"/>
          <p:cNvSpPr>
            <a:spLocks noChangeArrowheads="1" noChangeShapeType="1" noTextEdit="1"/>
          </p:cNvSpPr>
          <p:nvPr/>
        </p:nvSpPr>
        <p:spPr bwMode="auto">
          <a:xfrm>
            <a:off x="1905000" y="3048001"/>
            <a:ext cx="8253412" cy="1666875"/>
          </a:xfrm>
          <a:prstGeom prst="rect">
            <a:avLst/>
          </a:prstGeom>
        </p:spPr>
        <p:txBody>
          <a:bodyPr wrap="none" fromWordArt="1">
            <a:prstTxWarp prst="textArchUp">
              <a:avLst/>
            </a:prstTxWarp>
          </a:bodyPr>
          <a:lstStyle/>
          <a:p>
            <a:pPr algn="ctr"/>
            <a:r>
              <a:rPr lang="en-US" sz="11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 CÁC CON HỌC TỐT!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90" name="Picture 54" descr="Hanh chinh">
            <a:extLst>
              <a:ext uri="{FF2B5EF4-FFF2-40B4-BE49-F238E27FC236}">
                <a16:creationId xmlns:a16="http://schemas.microsoft.com/office/drawing/2014/main" id="{18E98557-F7E0-4F6F-AE5B-15B47E0AB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4953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1">
            <a:extLst>
              <a:ext uri="{FF2B5EF4-FFF2-40B4-BE49-F238E27FC236}">
                <a16:creationId xmlns:a16="http://schemas.microsoft.com/office/drawing/2014/main" id="{B221A24B-8A26-45A2-99D6-2CA58AE7C48E}"/>
              </a:ext>
            </a:extLst>
          </p:cNvPr>
          <p:cNvGrpSpPr>
            <a:grpSpLocks/>
          </p:cNvGrpSpPr>
          <p:nvPr/>
        </p:nvGrpSpPr>
        <p:grpSpPr bwMode="auto">
          <a:xfrm>
            <a:off x="6027738" y="1524002"/>
            <a:ext cx="6034088" cy="2800350"/>
            <a:chOff x="2876" y="960"/>
            <a:chExt cx="3801" cy="1764"/>
          </a:xfrm>
        </p:grpSpPr>
        <p:sp>
          <p:nvSpPr>
            <p:cNvPr id="6149" name="AutoShape 56">
              <a:extLst>
                <a:ext uri="{FF2B5EF4-FFF2-40B4-BE49-F238E27FC236}">
                  <a16:creationId xmlns:a16="http://schemas.microsoft.com/office/drawing/2014/main" id="{7A7FDBBB-B308-44A6-A6AE-34104AF3D5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113360">
              <a:off x="2876" y="2081"/>
              <a:ext cx="1054" cy="226"/>
            </a:xfrm>
            <a:prstGeom prst="leftArrow">
              <a:avLst>
                <a:gd name="adj1" fmla="val 50000"/>
                <a:gd name="adj2" fmla="val 116593"/>
              </a:avLst>
            </a:prstGeom>
            <a:gradFill rotWithShape="1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4000">
                <a:latin typeface="Times New Roman" panose="02020603050405020304" pitchFamily="18" charset="0"/>
              </a:endParaRPr>
            </a:p>
          </p:txBody>
        </p:sp>
        <p:sp>
          <p:nvSpPr>
            <p:cNvPr id="6150" name="Rectangle 59">
              <a:extLst>
                <a:ext uri="{FF2B5EF4-FFF2-40B4-BE49-F238E27FC236}">
                  <a16:creationId xmlns:a16="http://schemas.microsoft.com/office/drawing/2014/main" id="{5A42D13E-0065-40BC-9C65-54539EB14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9" y="960"/>
              <a:ext cx="2738" cy="17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400" b="1" dirty="0" err="1">
                  <a:latin typeface="Times New Roman" panose="02020603050405020304" pitchFamily="18" charset="0"/>
                </a:rPr>
                <a:t>Thôn</a:t>
              </a: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latin typeface="Times New Roman" panose="02020603050405020304" pitchFamily="18" charset="0"/>
                </a:rPr>
                <a:t>Mỹ</a:t>
              </a:r>
              <a:r>
                <a:rPr lang="en-US" altLang="en-US" sz="4400" b="1" dirty="0">
                  <a:latin typeface="Times New Roman" panose="02020603050405020304" pitchFamily="18" charset="0"/>
                </a:rPr>
                <a:t> Lai, </a:t>
              </a:r>
              <a:r>
                <a:rPr lang="en-US" altLang="en-US" sz="4400" b="1" dirty="0" err="1">
                  <a:latin typeface="Times New Roman" panose="02020603050405020304" pitchFamily="18" charset="0"/>
                </a:rPr>
                <a:t>làng</a:t>
              </a: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latin typeface="Times New Roman" panose="02020603050405020304" pitchFamily="18" charset="0"/>
                </a:rPr>
                <a:t>Sơn</a:t>
              </a: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latin typeface="Times New Roman" panose="02020603050405020304" pitchFamily="18" charset="0"/>
                </a:rPr>
                <a:t>Mỹ</a:t>
              </a:r>
              <a:r>
                <a:rPr lang="en-US" altLang="en-US" sz="4400" b="1" dirty="0">
                  <a:latin typeface="Times New Roman" panose="02020603050405020304" pitchFamily="18" charset="0"/>
                </a:rPr>
                <a:t>, </a:t>
              </a:r>
              <a:r>
                <a:rPr lang="en-US" altLang="en-US" sz="4400" b="1" dirty="0" err="1">
                  <a:latin typeface="Times New Roman" panose="02020603050405020304" pitchFamily="18" charset="0"/>
                </a:rPr>
                <a:t>huyện</a:t>
              </a: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latin typeface="Times New Roman" panose="02020603050405020304" pitchFamily="18" charset="0"/>
                </a:rPr>
                <a:t>Sơn</a:t>
              </a: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latin typeface="Times New Roman" panose="02020603050405020304" pitchFamily="18" charset="0"/>
                </a:rPr>
                <a:t>Tịnh</a:t>
              </a:r>
              <a:r>
                <a:rPr lang="en-US" altLang="en-US" sz="4400" b="1" dirty="0">
                  <a:latin typeface="Times New Roman" panose="02020603050405020304" pitchFamily="18" charset="0"/>
                </a:rPr>
                <a:t>, </a:t>
              </a:r>
              <a:r>
                <a:rPr lang="en-US" altLang="en-US" sz="4400" b="1" dirty="0" err="1">
                  <a:latin typeface="Times New Roman" panose="02020603050405020304" pitchFamily="18" charset="0"/>
                </a:rPr>
                <a:t>tỉnh</a:t>
              </a: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latin typeface="Times New Roman" panose="02020603050405020304" pitchFamily="18" charset="0"/>
                </a:rPr>
                <a:t>Quảng</a:t>
              </a: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latin typeface="Times New Roman" panose="02020603050405020304" pitchFamily="18" charset="0"/>
                </a:rPr>
                <a:t>Ngãi</a:t>
              </a:r>
              <a:endParaRPr lang="en-US" altLang="en-US" sz="44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39996" name="Oval 60">
            <a:extLst>
              <a:ext uri="{FF2B5EF4-FFF2-40B4-BE49-F238E27FC236}">
                <a16:creationId xmlns:a16="http://schemas.microsoft.com/office/drawing/2014/main" id="{AA9CFCD3-3C77-496B-BD4E-22E28CC49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733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F14B03-8643-49FA-ADDF-F277C9EC73C3}"/>
              </a:ext>
            </a:extLst>
          </p:cNvPr>
          <p:cNvSpPr txBox="1">
            <a:spLocks/>
          </p:cNvSpPr>
          <p:nvPr/>
        </p:nvSpPr>
        <p:spPr>
          <a:xfrm>
            <a:off x="8001000" y="156411"/>
            <a:ext cx="3276600" cy="8117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7676D83-F543-4DE0-A97A-BB32F8828900}"/>
              </a:ext>
            </a:extLst>
          </p:cNvPr>
          <p:cNvSpPr/>
          <p:nvPr/>
        </p:nvSpPr>
        <p:spPr>
          <a:xfrm>
            <a:off x="1638300" y="762000"/>
            <a:ext cx="8915400" cy="3962400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42A07A5C-11E2-4DCC-B137-2DD22A97C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981200"/>
            <a:ext cx="5638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481016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ED19959-BB3E-4728-A567-890ADA6BC63F}"/>
              </a:ext>
            </a:extLst>
          </p:cNvPr>
          <p:cNvSpPr txBox="1">
            <a:spLocks noChangeArrowheads="1"/>
          </p:cNvSpPr>
          <p:nvPr/>
        </p:nvSpPr>
        <p:spPr>
          <a:xfrm>
            <a:off x="2743200" y="49630"/>
            <a:ext cx="6705600" cy="86000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u="sng">
                <a:solidFill>
                  <a:srgbClr val="0000FF"/>
                </a:solidFill>
                <a:hlinkClick r:id="rId2" action="ppaction://hlinkpres?slideindex=1&amp;slidetitle="/>
              </a:rPr>
              <a:t>CÁC NHÂN VẬT </a:t>
            </a:r>
            <a:endParaRPr lang="en-US" altLang="en-US" u="sng">
              <a:solidFill>
                <a:srgbClr val="0000FF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E76136-703E-4403-9593-D628476DCDA4}"/>
              </a:ext>
            </a:extLst>
          </p:cNvPr>
          <p:cNvSpPr>
            <a:spLocks noChangeArrowheads="1"/>
          </p:cNvSpPr>
          <p:nvPr/>
        </p:nvSpPr>
        <p:spPr bwMode="gray">
          <a:xfrm>
            <a:off x="8328694" y="2926435"/>
            <a:ext cx="2819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sz="2400" dirty="0" err="1">
                <a:latin typeface="Verdana" panose="020B0604030504040204" pitchFamily="34" charset="0"/>
              </a:rPr>
              <a:t>Côn-bơn</a:t>
            </a:r>
            <a:r>
              <a:rPr lang="en-US" altLang="en-US" sz="2400" dirty="0">
                <a:latin typeface="Verdana" panose="020B0604030504040204" pitchFamily="34" charset="0"/>
              </a:rPr>
              <a:t>                         </a:t>
            </a:r>
            <a:r>
              <a:rPr lang="en-US" altLang="en-US" sz="2400" dirty="0" err="1">
                <a:latin typeface="Verdana" panose="020B0604030504040204" pitchFamily="34" charset="0"/>
              </a:rPr>
              <a:t>xạ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thủ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súng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máy</a:t>
            </a:r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4EF9042-7FE6-4B86-B183-2C2D8906D99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2385" y="5894221"/>
            <a:ext cx="2362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An-</a:t>
            </a:r>
            <a:r>
              <a:rPr lang="en-US" altLang="en-US" sz="2400" dirty="0" err="1">
                <a:latin typeface="Verdana" panose="020B0604030504040204" pitchFamily="34" charset="0"/>
              </a:rPr>
              <a:t>đrê</a:t>
            </a:r>
            <a:r>
              <a:rPr lang="en-US" altLang="en-US" sz="2400" dirty="0">
                <a:latin typeface="Verdana" panose="020B0604030504040204" pitchFamily="34" charset="0"/>
              </a:rPr>
              <a:t>-</a:t>
            </a:r>
            <a:r>
              <a:rPr lang="en-US" altLang="en-US" sz="2400" dirty="0" err="1">
                <a:latin typeface="Verdana" panose="020B0604030504040204" pitchFamily="34" charset="0"/>
              </a:rPr>
              <a:t>ốt</a:t>
            </a:r>
            <a:r>
              <a:rPr lang="en-US" altLang="en-US" sz="2400" dirty="0">
                <a:latin typeface="Verdana" panose="020B0604030504040204" pitchFamily="34" charset="0"/>
              </a:rPr>
              <a:t>-ta       </a:t>
            </a:r>
            <a:r>
              <a:rPr lang="en-US" altLang="en-US" sz="2400" dirty="0" err="1">
                <a:latin typeface="Verdana" panose="020B0604030504040204" pitchFamily="34" charset="0"/>
              </a:rPr>
              <a:t>cơ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trưởng</a:t>
            </a:r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BCF3028-7550-4678-85FC-08BC1C75F7A5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11462" y="5937838"/>
            <a:ext cx="30861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sz="2400" dirty="0" err="1">
                <a:latin typeface="Verdana" panose="020B0604030504040204" pitchFamily="34" charset="0"/>
              </a:rPr>
              <a:t>Hơ-bớt</a:t>
            </a:r>
            <a:r>
              <a:rPr lang="en-US" altLang="en-US" sz="2400" dirty="0">
                <a:latin typeface="Verdana" panose="020B0604030504040204" pitchFamily="34" charset="0"/>
              </a:rPr>
              <a:t> (ở </a:t>
            </a:r>
            <a:r>
              <a:rPr lang="en-US" altLang="en-US" sz="2400" dirty="0" err="1">
                <a:latin typeface="Verdana" panose="020B0604030504040204" pitchFamily="34" charset="0"/>
              </a:rPr>
              <a:t>giữa</a:t>
            </a:r>
            <a:r>
              <a:rPr lang="en-US" altLang="en-US" sz="2400" dirty="0">
                <a:latin typeface="Verdana" panose="020B0604030504040204" pitchFamily="34" charset="0"/>
              </a:rPr>
              <a:t>) </a:t>
            </a:r>
            <a:r>
              <a:rPr lang="en-US" altLang="en-US" sz="2400" dirty="0" err="1">
                <a:latin typeface="Verdana" panose="020B0604030504040204" pitchFamily="34" charset="0"/>
              </a:rPr>
              <a:t>anh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lính</a:t>
            </a:r>
            <a:r>
              <a:rPr lang="en-US" altLang="en-US" sz="2400" dirty="0">
                <a:latin typeface="Verdana" panose="020B0604030504040204" pitchFamily="34" charset="0"/>
              </a:rPr>
              <a:t> da </a:t>
            </a:r>
            <a:r>
              <a:rPr lang="en-US" altLang="en-US" sz="2400" dirty="0" err="1">
                <a:latin typeface="Verdana" panose="020B0604030504040204" pitchFamily="34" charset="0"/>
              </a:rPr>
              <a:t>đen</a:t>
            </a:r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913BD4FA-CAE7-4F0D-A086-CFC274484430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16399" y="5944523"/>
            <a:ext cx="3048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sz="2400" dirty="0" err="1">
                <a:latin typeface="Verdana" panose="020B0604030504040204" pitchFamily="34" charset="0"/>
              </a:rPr>
              <a:t>Rô</a:t>
            </a:r>
            <a:r>
              <a:rPr lang="en-US" altLang="en-US" sz="2400" dirty="0">
                <a:latin typeface="Verdana" panose="020B0604030504040204" pitchFamily="34" charset="0"/>
              </a:rPr>
              <a:t>-nan </a:t>
            </a:r>
            <a:r>
              <a:rPr lang="en-US" altLang="en-US" sz="2400" dirty="0" err="1">
                <a:latin typeface="Verdana" panose="020B0604030504040204" pitchFamily="34" charset="0"/>
              </a:rPr>
              <a:t>người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sưu</a:t>
            </a:r>
            <a:r>
              <a:rPr lang="en-US" altLang="en-US" sz="2400" dirty="0">
                <a:latin typeface="Verdana" panose="020B0604030504040204" pitchFamily="34" charset="0"/>
              </a:rPr>
              <a:t>                           </a:t>
            </a:r>
            <a:r>
              <a:rPr lang="en-US" altLang="en-US" sz="2400" dirty="0" err="1">
                <a:latin typeface="Verdana" panose="020B0604030504040204" pitchFamily="34" charset="0"/>
              </a:rPr>
              <a:t>tầm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tài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liệu</a:t>
            </a:r>
            <a:endParaRPr lang="en-US" altLang="en-US" sz="2400" dirty="0">
              <a:latin typeface="Verdana" panose="020B0604030504040204" pitchFamily="34" charset="0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E7DFA5F1-8238-492D-8B61-70C29264D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3807996"/>
            <a:ext cx="27432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AF12BCAF-496A-4B10-88A2-44C1103C8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694" y="1040730"/>
            <a:ext cx="20574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BFDF4A58-445C-4DB7-80FD-7C8C1D497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44" y="3843171"/>
            <a:ext cx="23622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DD2F684E-C6DB-498B-8DB2-CF95549AA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299" y="3844507"/>
            <a:ext cx="23622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5">
            <a:extLst>
              <a:ext uri="{FF2B5EF4-FFF2-40B4-BE49-F238E27FC236}">
                <a16:creationId xmlns:a16="http://schemas.microsoft.com/office/drawing/2014/main" id="{BF7F7895-ED3B-4BC1-8AA5-A64AF09A657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21759" y="2911657"/>
            <a:ext cx="2743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sz="2400" dirty="0" err="1">
                <a:latin typeface="Verdana" panose="020B0604030504040204" pitchFamily="34" charset="0"/>
              </a:rPr>
              <a:t>Tôm-xơn</a:t>
            </a:r>
            <a:r>
              <a:rPr lang="en-US" altLang="en-US" sz="2400" dirty="0">
                <a:latin typeface="Verdana" panose="020B0604030504040204" pitchFamily="34" charset="0"/>
              </a:rPr>
              <a:t>               </a:t>
            </a:r>
            <a:r>
              <a:rPr lang="en-US" altLang="en-US" sz="2400" dirty="0" err="1">
                <a:latin typeface="Verdana" panose="020B0604030504040204" pitchFamily="34" charset="0"/>
              </a:rPr>
              <a:t>chỉ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huy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đội</a:t>
            </a:r>
            <a:r>
              <a:rPr lang="en-US" altLang="en-US" sz="2400" dirty="0">
                <a:latin typeface="Verdana" panose="020B0604030504040204" pitchFamily="34" charset="0"/>
              </a:rPr>
              <a:t> bay</a:t>
            </a:r>
          </a:p>
        </p:txBody>
      </p:sp>
      <p:pic>
        <p:nvPicPr>
          <p:cNvPr id="13" name="Picture 16">
            <a:extLst>
              <a:ext uri="{FF2B5EF4-FFF2-40B4-BE49-F238E27FC236}">
                <a16:creationId xmlns:a16="http://schemas.microsoft.com/office/drawing/2014/main" id="{157EDFCD-EE5E-4312-94A8-C68C87D64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1054100"/>
            <a:ext cx="255905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id="{BD7D5E40-E88E-45EC-BBBF-5C4E7C884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81242"/>
            <a:ext cx="274320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1883DD7-F0F5-4533-AB2A-8A728E6ED0B5}"/>
              </a:ext>
            </a:extLst>
          </p:cNvPr>
          <p:cNvSpPr txBox="1"/>
          <p:nvPr/>
        </p:nvSpPr>
        <p:spPr>
          <a:xfrm>
            <a:off x="883444" y="2849730"/>
            <a:ext cx="2743200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Mai-</a:t>
            </a:r>
            <a:r>
              <a:rPr lang="en-US" altLang="en-US" sz="2800" dirty="0" err="1"/>
              <a:t>cơ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cựu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chiến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binh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Mỹ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0951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1ACAB9-28A8-4978-AED1-D5D66267663E}"/>
              </a:ext>
            </a:extLst>
          </p:cNvPr>
          <p:cNvSpPr txBox="1"/>
          <p:nvPr/>
        </p:nvSpPr>
        <p:spPr>
          <a:xfrm>
            <a:off x="565484" y="457390"/>
            <a:ext cx="815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3333FF"/>
                </a:solidFill>
                <a:latin typeface="+mj-lt"/>
              </a:rPr>
              <a:t>2</a:t>
            </a:r>
            <a:r>
              <a:rPr lang="vi-VN" sz="2800" b="1" dirty="0">
                <a:solidFill>
                  <a:srgbClr val="3333FF"/>
                </a:solidFill>
                <a:latin typeface="+mj-lt"/>
              </a:rPr>
              <a:t>. Sau 30 năm, Mai-cơ đến Việt Nam để làm gì?</a:t>
            </a:r>
            <a:endParaRPr lang="en-US" sz="2800" b="1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222E5A-7620-4039-BD1C-1D9A8B1C0803}"/>
              </a:ext>
            </a:extLst>
          </p:cNvPr>
          <p:cNvSpPr txBox="1"/>
          <p:nvPr/>
        </p:nvSpPr>
        <p:spPr>
          <a:xfrm>
            <a:off x="565484" y="2117586"/>
            <a:ext cx="100182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3333FF"/>
                </a:solidFill>
                <a:latin typeface="+mj-lt"/>
              </a:rPr>
              <a:t>3</a:t>
            </a:r>
            <a:r>
              <a:rPr lang="vi-VN" sz="2800" b="1" dirty="0">
                <a:solidFill>
                  <a:srgbClr val="3333FF"/>
                </a:solidFill>
                <a:latin typeface="+mj-lt"/>
              </a:rPr>
              <a:t>. Quân đội M</a:t>
            </a:r>
            <a:r>
              <a:rPr lang="en-US" sz="2800" b="1" dirty="0">
                <a:solidFill>
                  <a:srgbClr val="3333FF"/>
                </a:solidFill>
                <a:latin typeface="+mj-lt"/>
              </a:rPr>
              <a:t>ĩ</a:t>
            </a:r>
            <a:r>
              <a:rPr lang="vi-VN" sz="2800" b="1" dirty="0">
                <a:solidFill>
                  <a:srgbClr val="3333FF"/>
                </a:solidFill>
                <a:latin typeface="+mj-lt"/>
              </a:rPr>
              <a:t> đã tàn sát mảnh đất Mỹ Lai như thế nào?</a:t>
            </a:r>
            <a:endParaRPr lang="en-US" sz="2800" b="1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498BCE-0E09-4F31-9F34-C6ABA505929C}"/>
              </a:ext>
            </a:extLst>
          </p:cNvPr>
          <p:cNvSpPr txBox="1"/>
          <p:nvPr/>
        </p:nvSpPr>
        <p:spPr>
          <a:xfrm>
            <a:off x="479759" y="4328717"/>
            <a:ext cx="11220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3333FF"/>
                </a:solidFill>
                <a:latin typeface="+mj-lt"/>
              </a:rPr>
              <a:t>4</a:t>
            </a:r>
            <a:r>
              <a:rPr lang="vi-VN" sz="2800" b="1" dirty="0">
                <a:solidFill>
                  <a:srgbClr val="3333FF"/>
                </a:solidFill>
                <a:latin typeface="+mj-lt"/>
              </a:rPr>
              <a:t>. Những hành động nào chứng tỏ một số lính Mỹ vẫn có lương tâm?</a:t>
            </a:r>
            <a:endParaRPr lang="en-US" sz="2800" b="1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D5245-3303-47E1-AAE8-50B9DAE0200C}"/>
              </a:ext>
            </a:extLst>
          </p:cNvPr>
          <p:cNvSpPr txBox="1"/>
          <p:nvPr/>
        </p:nvSpPr>
        <p:spPr>
          <a:xfrm>
            <a:off x="565484" y="1227464"/>
            <a:ext cx="10972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800" dirty="0">
                <a:latin typeface="+mj-lt"/>
              </a:rPr>
              <a:t>- Đánh đàn, cầu nguyện cho những người đã khuất ở Mỹ Lai.</a:t>
            </a:r>
            <a:endParaRPr lang="en-US" sz="28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DD4FF4-5B57-4BDD-B2DD-8802ED8EF7A1}"/>
              </a:ext>
            </a:extLst>
          </p:cNvPr>
          <p:cNvSpPr txBox="1"/>
          <p:nvPr/>
        </p:nvSpPr>
        <p:spPr>
          <a:xfrm>
            <a:off x="565484" y="3007708"/>
            <a:ext cx="11049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800" dirty="0">
                <a:latin typeface="+mj-lt"/>
              </a:rPr>
              <a:t>- Đốt nhà cửa, ruộng vườn, giết hại gia súc, bắn chết 504 người, trong đó có cả cụ già và em nhỏ,</a:t>
            </a:r>
            <a:r>
              <a:rPr 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...</a:t>
            </a:r>
            <a:endParaRPr lang="en-US" sz="28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55AD3E-F43D-4F0C-8FB6-5C3DFD516BC9}"/>
              </a:ext>
            </a:extLst>
          </p:cNvPr>
          <p:cNvSpPr txBox="1"/>
          <p:nvPr/>
        </p:nvSpPr>
        <p:spPr>
          <a:xfrm>
            <a:off x="565484" y="5218839"/>
            <a:ext cx="11220450" cy="954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2800" dirty="0">
                <a:latin typeface="+mj-lt"/>
              </a:rPr>
              <a:t>- Chiếc máy bay trực thăng của Tôm-xơn và đồng đội tiếp cứu người dân vô tội.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2154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an">
            <a:extLst>
              <a:ext uri="{FF2B5EF4-FFF2-40B4-BE49-F238E27FC236}">
                <a16:creationId xmlns:a16="http://schemas.microsoft.com/office/drawing/2014/main" id="{155CDF62-F44C-47C6-A4C7-3D10CC5F4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399"/>
            <a:ext cx="9982200" cy="59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>
            <a:extLst>
              <a:ext uri="{FF2B5EF4-FFF2-40B4-BE49-F238E27FC236}">
                <a16:creationId xmlns:a16="http://schemas.microsoft.com/office/drawing/2014/main" id="{8A830378-95F6-4D41-882D-7248AC5AF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174457"/>
            <a:ext cx="891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vĩ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cầm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Mai –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vang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mảnh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Mỹ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Lai.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ot nha">
            <a:extLst>
              <a:ext uri="{FF2B5EF4-FFF2-40B4-BE49-F238E27FC236}">
                <a16:creationId xmlns:a16="http://schemas.microsoft.com/office/drawing/2014/main" id="{FF56A70A-9C74-4C53-9236-C9BA67709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21" y="76200"/>
            <a:ext cx="9945757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77D4A34C-6D98-4B84-A783-F85A3D144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399" y="6230604"/>
            <a:ext cx="8839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1968,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đội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hủy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diệt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ay bay">
            <a:extLst>
              <a:ext uri="{FF2B5EF4-FFF2-40B4-BE49-F238E27FC236}">
                <a16:creationId xmlns:a16="http://schemas.microsoft.com/office/drawing/2014/main" id="{AA55BA7A-D7D4-4A08-B2CE-75F5B5348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10896"/>
            <a:ext cx="10287000" cy="608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C9806A3A-BCE1-474D-9510-15C541871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6293644"/>
            <a:ext cx="891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sót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lính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lương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KỂ CHUYỆN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 - &amp;quot;Trả lời các câu hỏi sau:&amp;quot;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68&quot;/&gt;&lt;/object&gt;&lt;object type=&quot;3&quot; unique_id=&quot;10016&quot;&gt;&lt;property id=&quot;20148&quot; value=&quot;5&quot;/&gt;&lt;property id=&quot;20300&quot; value=&quot;Slide 13&quot;/&gt;&lt;property id=&quot;20307&quot; value=&quot;269&quot;/&gt;&lt;/object&gt;&lt;object type=&quot;3&quot; unique_id=&quot;10017&quot;&gt;&lt;property id=&quot;20148&quot; value=&quot;5&quot;/&gt;&lt;property id=&quot;20300&quot; value=&quot;Slide 14&quot;/&gt;&lt;property id=&quot;20307&quot; value=&quot;270&quot;/&gt;&lt;/object&gt;&lt;object type=&quot;3&quot; unique_id=&quot;10018&quot;&gt;&lt;property id=&quot;20148&quot; value=&quot;5&quot;/&gt;&lt;property id=&quot;20300&quot; value=&quot;Slide 15&quot;/&gt;&lt;property id=&quot;20307&quot; value=&quot;271&quot;/&gt;&lt;/object&gt;&lt;object type=&quot;3&quot; unique_id=&quot;10019&quot;&gt;&lt;property id=&quot;20148&quot; value=&quot;5&quot;/&gt;&lt;property id=&quot;20300&quot; value=&quot;Slide 16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3858</TotalTime>
  <Words>1073</Words>
  <Application>Microsoft Office PowerPoint</Application>
  <PresentationFormat>Màn hình rộng</PresentationFormat>
  <Paragraphs>68</Paragraphs>
  <Slides>21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Verdana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KỂ CHUYỆN</dc:title>
  <dc:creator>TRANANH</dc:creator>
  <cp:lastModifiedBy>WINDOWS</cp:lastModifiedBy>
  <cp:revision>80</cp:revision>
  <dcterms:created xsi:type="dcterms:W3CDTF">2019-09-06T05:11:26Z</dcterms:created>
  <dcterms:modified xsi:type="dcterms:W3CDTF">2023-09-28T02:48:31Z</dcterms:modified>
</cp:coreProperties>
</file>