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m4a" ContentType="audio/mp4"/>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546" r:id="rId2"/>
    <p:sldId id="560" r:id="rId3"/>
    <p:sldId id="535" r:id="rId4"/>
    <p:sldId id="264" r:id="rId5"/>
    <p:sldId id="547" r:id="rId6"/>
    <p:sldId id="545" r:id="rId7"/>
    <p:sldId id="551" r:id="rId8"/>
    <p:sldId id="550" r:id="rId9"/>
    <p:sldId id="548" r:id="rId10"/>
    <p:sldId id="552" r:id="rId11"/>
    <p:sldId id="553" r:id="rId12"/>
    <p:sldId id="559" r:id="rId13"/>
    <p:sldId id="540" r:id="rId14"/>
    <p:sldId id="534" r:id="rId15"/>
    <p:sldId id="554" r:id="rId16"/>
    <p:sldId id="555" r:id="rId17"/>
    <p:sldId id="556" r:id="rId18"/>
    <p:sldId id="515" r:id="rId19"/>
    <p:sldId id="516" r:id="rId20"/>
    <p:sldId id="557" r:id="rId21"/>
    <p:sldId id="543" r:id="rId22"/>
    <p:sldId id="518" r:id="rId23"/>
    <p:sldId id="536" r:id="rId24"/>
    <p:sldId id="537" r:id="rId25"/>
    <p:sldId id="558" r:id="rId26"/>
    <p:sldId id="544" r:id="rId27"/>
  </p:sldIdLst>
  <p:sldSz cx="9144000" cy="5143500" type="screen16x9"/>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53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A9834"/>
    <a:srgbClr val="660066"/>
    <a:srgbClr val="003399"/>
    <a:srgbClr val="F1FDFD"/>
    <a:srgbClr val="FB8246"/>
    <a:srgbClr val="EE426B"/>
    <a:srgbClr val="3EA258"/>
    <a:srgbClr val="F0C613"/>
    <a:srgbClr val="E3D962"/>
    <a:srgbClr val="E0E1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898" autoAdjust="0"/>
    <p:restoredTop sz="93388" autoAdjust="0"/>
  </p:normalViewPr>
  <p:slideViewPr>
    <p:cSldViewPr>
      <p:cViewPr varScale="1">
        <p:scale>
          <a:sx n="98" d="100"/>
          <a:sy n="98" d="100"/>
        </p:scale>
        <p:origin x="-408" y="-234"/>
      </p:cViewPr>
      <p:guideLst>
        <p:guide orient="horz" pos="2532"/>
        <p:guide pos="2880"/>
      </p:guideLst>
    </p:cSldViewPr>
  </p:slideViewPr>
  <p:notesTextViewPr>
    <p:cViewPr>
      <p:scale>
        <a:sx n="66" d="100"/>
        <a:sy n="66"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pPr/>
              <a:t>9/16/2022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pPr/>
              <a:t>‹#›</a:t>
            </a:fld>
            <a:endParaRPr lang="en-US"/>
          </a:p>
        </p:txBody>
      </p:sp>
    </p:spTree>
    <p:extLst>
      <p:ext uri="{BB962C8B-B14F-4D97-AF65-F5344CB8AC3E}">
        <p14:creationId xmlns:p14="http://schemas.microsoft.com/office/powerpoint/2010/main" xmlns="" val="232406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vi.wikipedia.org/wiki/H%E1%BB%93i_k%C3%BD" TargetMode="External"/><Relationship Id="rId3" Type="http://schemas.openxmlformats.org/officeDocument/2006/relationships/hyperlink" Target="https://vi.wikipedia.org/wiki/Thanh_Oai" TargetMode="External"/><Relationship Id="rId7" Type="http://schemas.openxmlformats.org/officeDocument/2006/relationships/hyperlink" Target="https://vi.wikipedia.org/wiki/Truy%E1%BB%87n_ng%E1%BA%AF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vi.wikipedia.org/wiki/Th%E1%BB%83_lo%E1%BA%A1i" TargetMode="External"/><Relationship Id="rId11" Type="http://schemas.openxmlformats.org/officeDocument/2006/relationships/hyperlink" Target="https://vi.wikipedia.org/wiki/Tr%E1%BA%A3i_nghi%E1%BB%87m" TargetMode="External"/><Relationship Id="rId5" Type="http://schemas.openxmlformats.org/officeDocument/2006/relationships/hyperlink" Target="https://vi.wikipedia.org/w/index.php?title=T%C3%A1c_ph%E1%BA%A9m&amp;action=edit&amp;redlink=1" TargetMode="External"/><Relationship Id="rId10" Type="http://schemas.openxmlformats.org/officeDocument/2006/relationships/hyperlink" Target="https://vi.wikipedia.org/wiki/Ti%E1%BB%83u_lu%E1%BA%ADn" TargetMode="External"/><Relationship Id="rId4" Type="http://schemas.openxmlformats.org/officeDocument/2006/relationships/hyperlink" Target="https://vi.wikipedia.org/wiki/D%E1%BA%BF_M%C3%A8n_phi%C3%AAu_l%C6%B0u_k%C3%BD" TargetMode="External"/><Relationship Id="rId9" Type="http://schemas.openxmlformats.org/officeDocument/2006/relationships/hyperlink" Target="https://vi.wikipedia.org/wiki/K%E1%BB%8Bch_b%E1%BA%A3n_phi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0" i="0">
                <a:solidFill>
                  <a:srgbClr val="202122"/>
                </a:solidFill>
                <a:effectLst/>
                <a:latin typeface="Arial" panose="020B0604020202020204" pitchFamily="34" charset="0"/>
              </a:rPr>
              <a:t>Tô Hoài </a:t>
            </a:r>
            <a:r>
              <a:rPr lang="en-GB" b="0" i="0">
                <a:solidFill>
                  <a:srgbClr val="202122"/>
                </a:solidFill>
                <a:effectLst/>
                <a:latin typeface="Arial" panose="020B0604020202020204" pitchFamily="34" charset="0"/>
              </a:rPr>
              <a:t>(1920-2014) </a:t>
            </a:r>
            <a:r>
              <a:rPr lang="vi-VN" b="0" i="0">
                <a:solidFill>
                  <a:srgbClr val="202122"/>
                </a:solidFill>
                <a:effectLst/>
                <a:latin typeface="Arial" panose="020B0604020202020204" pitchFamily="34" charset="0"/>
              </a:rPr>
              <a:t>quê huyện </a:t>
            </a:r>
            <a:r>
              <a:rPr lang="vi-VN" b="0" i="0" u="none" strike="noStrike">
                <a:solidFill>
                  <a:srgbClr val="0645AD"/>
                </a:solidFill>
                <a:effectLst/>
                <a:latin typeface="Arial" panose="020B0604020202020204" pitchFamily="34" charset="0"/>
                <a:hlinkClick r:id="rId3" tooltip="Thanh Oai"/>
              </a:rPr>
              <a:t>Thanh Oai</a:t>
            </a:r>
            <a:r>
              <a:rPr lang="vi-VN" b="0" i="0">
                <a:solidFill>
                  <a:srgbClr val="202122"/>
                </a:solidFill>
                <a:effectLst/>
                <a:latin typeface="Arial" panose="020B0604020202020204" pitchFamily="34" charset="0"/>
              </a:rPr>
              <a:t>, </a:t>
            </a:r>
            <a:r>
              <a:rPr lang="en-GB" b="0" i="0">
                <a:solidFill>
                  <a:srgbClr val="202122"/>
                </a:solidFill>
                <a:effectLst/>
                <a:latin typeface="Arial" panose="020B0604020202020204" pitchFamily="34" charset="0"/>
              </a:rPr>
              <a:t>HN. </a:t>
            </a:r>
            <a:r>
              <a:rPr lang="vi-VN" b="0" i="0">
                <a:solidFill>
                  <a:srgbClr val="202122"/>
                </a:solidFill>
                <a:effectLst/>
                <a:latin typeface="Arial" panose="020B0604020202020204" pitchFamily="34" charset="0"/>
              </a:rPr>
              <a:t>ông </a:t>
            </a:r>
            <a:r>
              <a:rPr lang="en-GB" b="0" i="0">
                <a:solidFill>
                  <a:srgbClr val="202122"/>
                </a:solidFill>
                <a:effectLst/>
                <a:latin typeface="Arial" panose="020B0604020202020204" pitchFamily="34" charset="0"/>
              </a:rPr>
              <a:t>nổi tiếng với nhiều tác phẩm văn học </a:t>
            </a:r>
            <a:r>
              <a:rPr lang="vi-VN" b="0" i="0">
                <a:solidFill>
                  <a:srgbClr val="202122"/>
                </a:solidFill>
                <a:effectLst/>
                <a:latin typeface="Arial" panose="020B0604020202020204" pitchFamily="34" charset="0"/>
              </a:rPr>
              <a:t>, nhất là qua truyện </a:t>
            </a:r>
            <a:r>
              <a:rPr lang="vi-VN" b="0" i="1" u="none" strike="noStrike">
                <a:solidFill>
                  <a:srgbClr val="0645AD"/>
                </a:solidFill>
                <a:effectLst/>
                <a:latin typeface="Arial" panose="020B0604020202020204" pitchFamily="34" charset="0"/>
                <a:hlinkClick r:id="rId4" tooltip="Dế Mèn phiêu lưu ký"/>
              </a:rPr>
              <a:t>Dế Mèn phiêu lưu ký</a:t>
            </a:r>
            <a:r>
              <a:rPr lang="vi-VN" b="0" i="0">
                <a:solidFill>
                  <a:srgbClr val="202122"/>
                </a:solidFill>
                <a:effectLst/>
                <a:latin typeface="Arial" panose="020B0604020202020204" pitchFamily="34" charset="0"/>
              </a:rPr>
              <a:t>. Tính đến nay, sau hơn sáu mươi năm lao động nghệ thuật, ông đã có hơn 100 </a:t>
            </a:r>
            <a:r>
              <a:rPr lang="vi-VN" b="0" i="0" u="none" strike="noStrike">
                <a:solidFill>
                  <a:srgbClr val="DD3333"/>
                </a:solidFill>
                <a:effectLst/>
                <a:latin typeface="Arial" panose="020B0604020202020204" pitchFamily="34" charset="0"/>
                <a:hlinkClick r:id="rId5" tooltip="Tác phẩm (trang không tồn tại)"/>
              </a:rPr>
              <a:t>tác phẩm</a:t>
            </a:r>
            <a:r>
              <a:rPr lang="vi-VN" b="0" i="0">
                <a:solidFill>
                  <a:srgbClr val="202122"/>
                </a:solidFill>
                <a:effectLst/>
                <a:latin typeface="Arial" panose="020B0604020202020204" pitchFamily="34" charset="0"/>
              </a:rPr>
              <a:t> thuộc nhiều </a:t>
            </a:r>
            <a:r>
              <a:rPr lang="vi-VN" b="0" i="0" u="none" strike="noStrike">
                <a:solidFill>
                  <a:srgbClr val="0645AD"/>
                </a:solidFill>
                <a:effectLst/>
                <a:latin typeface="Arial" panose="020B0604020202020204" pitchFamily="34" charset="0"/>
                <a:hlinkClick r:id="rId6" tooltip="Thể loại"/>
              </a:rPr>
              <a:t>thể loại</a:t>
            </a:r>
            <a:r>
              <a:rPr lang="vi-VN" b="0" i="0">
                <a:solidFill>
                  <a:srgbClr val="202122"/>
                </a:solidFill>
                <a:effectLst/>
                <a:latin typeface="Arial" panose="020B0604020202020204" pitchFamily="34" charset="0"/>
              </a:rPr>
              <a:t> khác nhau: </a:t>
            </a:r>
            <a:r>
              <a:rPr lang="vi-VN" b="0" i="0" u="none" strike="noStrike">
                <a:solidFill>
                  <a:srgbClr val="0645AD"/>
                </a:solidFill>
                <a:effectLst/>
                <a:latin typeface="Arial" panose="020B0604020202020204" pitchFamily="34" charset="0"/>
                <a:hlinkClick r:id="rId7" tooltip="Truyện ngắn"/>
              </a:rPr>
              <a:t>truyện ngắn</a:t>
            </a:r>
            <a:r>
              <a:rPr lang="vi-VN" b="0" i="0">
                <a:solidFill>
                  <a:srgbClr val="202122"/>
                </a:solidFill>
                <a:effectLst/>
                <a:latin typeface="Arial" panose="020B0604020202020204" pitchFamily="34" charset="0"/>
              </a:rPr>
              <a:t>, truyện dài kỳ, </a:t>
            </a:r>
            <a:r>
              <a:rPr lang="vi-VN" b="0" i="0" u="none" strike="noStrike">
                <a:solidFill>
                  <a:srgbClr val="0645AD"/>
                </a:solidFill>
                <a:effectLst/>
                <a:latin typeface="Arial" panose="020B0604020202020204" pitchFamily="34" charset="0"/>
                <a:hlinkClick r:id="rId8" tooltip="Hồi ký"/>
              </a:rPr>
              <a:t>hồi ký</a:t>
            </a:r>
            <a:r>
              <a:rPr lang="vi-VN" b="0" i="0">
                <a:solidFill>
                  <a:srgbClr val="202122"/>
                </a:solidFill>
                <a:effectLst/>
                <a:latin typeface="Arial" panose="020B0604020202020204" pitchFamily="34" charset="0"/>
              </a:rPr>
              <a:t>, </a:t>
            </a:r>
            <a:r>
              <a:rPr lang="vi-VN" b="0" i="0" u="none" strike="noStrike">
                <a:solidFill>
                  <a:srgbClr val="0645AD"/>
                </a:solidFill>
                <a:effectLst/>
                <a:latin typeface="Arial" panose="020B0604020202020204" pitchFamily="34" charset="0"/>
                <a:hlinkClick r:id="rId9" tooltip="Kịch bản phim"/>
              </a:rPr>
              <a:t>kịch bản phim</a:t>
            </a:r>
            <a:r>
              <a:rPr lang="vi-VN" b="0" i="0">
                <a:solidFill>
                  <a:srgbClr val="202122"/>
                </a:solidFill>
                <a:effectLst/>
                <a:latin typeface="Arial" panose="020B0604020202020204" pitchFamily="34" charset="0"/>
              </a:rPr>
              <a:t>, </a:t>
            </a:r>
            <a:r>
              <a:rPr lang="vi-VN" b="0" i="0" u="none" strike="noStrike">
                <a:solidFill>
                  <a:srgbClr val="0645AD"/>
                </a:solidFill>
                <a:effectLst/>
                <a:latin typeface="Arial" panose="020B0604020202020204" pitchFamily="34" charset="0"/>
                <a:hlinkClick r:id="rId10" tooltip="Tiểu luận"/>
              </a:rPr>
              <a:t>tiểu luận</a:t>
            </a:r>
            <a:r>
              <a:rPr lang="vi-VN" b="0" i="0">
                <a:solidFill>
                  <a:srgbClr val="202122"/>
                </a:solidFill>
                <a:effectLst/>
                <a:latin typeface="Arial" panose="020B0604020202020204" pitchFamily="34" charset="0"/>
              </a:rPr>
              <a:t> và </a:t>
            </a:r>
            <a:r>
              <a:rPr lang="vi-VN" b="0" i="0" u="none" strike="noStrike">
                <a:solidFill>
                  <a:srgbClr val="0645AD"/>
                </a:solidFill>
                <a:effectLst/>
                <a:latin typeface="Arial" panose="020B0604020202020204" pitchFamily="34" charset="0"/>
                <a:hlinkClick r:id="rId11" tooltip="Trải nghiệm"/>
              </a:rPr>
              <a:t>kinh nghiệm</a:t>
            </a:r>
            <a:r>
              <a:rPr lang="vi-VN" b="0" i="0">
                <a:solidFill>
                  <a:srgbClr val="202122"/>
                </a:solidFill>
                <a:effectLst/>
                <a:latin typeface="Arial" panose="020B0604020202020204" pitchFamily="34" charset="0"/>
              </a:rPr>
              <a:t> sáng tác.</a:t>
            </a:r>
            <a:r>
              <a:rPr lang="en-GB" b="0" i="0">
                <a:solidFill>
                  <a:srgbClr val="202122"/>
                </a:solidFill>
                <a:effectLst/>
                <a:latin typeface="Arial" panose="020B0604020202020204" pitchFamily="34" charset="0"/>
              </a:rPr>
              <a:t>  Bài Quang cảnh làng mạc ngày mùa </a:t>
            </a:r>
            <a:endParaRPr lang="vi-VN" b="0" i="0">
              <a:solidFill>
                <a:srgbClr val="202122"/>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pPr/>
              <a:t>3</a:t>
            </a:fld>
            <a:endParaRPr lang="en-US"/>
          </a:p>
        </p:txBody>
      </p:sp>
    </p:spTree>
    <p:extLst>
      <p:ext uri="{BB962C8B-B14F-4D97-AF65-F5344CB8AC3E}">
        <p14:creationId xmlns:p14="http://schemas.microsoft.com/office/powerpoint/2010/main" xmlns="" val="1255748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EA258"/>
                </a:solidFill>
                <a:latin typeface="Arial" panose="020B0604020202020204" pitchFamily="34" charset="0"/>
                <a:cs typeface="Arial" panose="020B0604020202020204" pitchFamily="34" charset="0"/>
              </a:rPr>
              <a:t>Qua đoạn 2 và 3 tác giả cho thấy bức tranh thiên nhiên tuyệt đẹp của làng quê vào ngày mùa, tất cả đượm một màu vàng trù phú, đầm ấm.</a:t>
            </a:r>
            <a:endParaRPr lang="vi-VN">
              <a:solidFill>
                <a:srgbClr val="3EA258"/>
              </a:solidFill>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pPr/>
              <a:t>15</a:t>
            </a:fld>
            <a:endParaRPr lang="en-US"/>
          </a:p>
        </p:txBody>
      </p:sp>
    </p:spTree>
    <p:extLst>
      <p:ext uri="{BB962C8B-B14F-4D97-AF65-F5344CB8AC3E}">
        <p14:creationId xmlns:p14="http://schemas.microsoft.com/office/powerpoint/2010/main" xmlns="" val="445198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pPr/>
              <a:t>16</a:t>
            </a:fld>
            <a:endParaRPr lang="en-US"/>
          </a:p>
        </p:txBody>
      </p:sp>
    </p:spTree>
    <p:extLst>
      <p:ext uri="{BB962C8B-B14F-4D97-AF65-F5344CB8AC3E}">
        <p14:creationId xmlns:p14="http://schemas.microsoft.com/office/powerpoint/2010/main" xmlns="" val="4218891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pPr/>
              <a:t>17</a:t>
            </a:fld>
            <a:endParaRPr lang="en-US"/>
          </a:p>
        </p:txBody>
      </p:sp>
    </p:spTree>
    <p:extLst>
      <p:ext uri="{BB962C8B-B14F-4D97-AF65-F5344CB8AC3E}">
        <p14:creationId xmlns:p14="http://schemas.microsoft.com/office/powerpoint/2010/main" xmlns="" val="1489165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Dựa vào dán ý bài  nêu nội dung chính của bài? </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pPr/>
              <a:t>20</a:t>
            </a:fld>
            <a:endParaRPr lang="en-US"/>
          </a:p>
        </p:txBody>
      </p:sp>
    </p:spTree>
    <p:extLst>
      <p:ext uri="{BB962C8B-B14F-4D97-AF65-F5344CB8AC3E}">
        <p14:creationId xmlns:p14="http://schemas.microsoft.com/office/powerpoint/2010/main" xmlns="" val="1557963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GV tổ chức Hs thi và bình chọn HS có giọng đọc tốt</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pPr/>
              <a:t>25</a:t>
            </a:fld>
            <a:endParaRPr lang="en-US"/>
          </a:p>
        </p:txBody>
      </p:sp>
    </p:spTree>
    <p:extLst>
      <p:ext uri="{BB962C8B-B14F-4D97-AF65-F5344CB8AC3E}">
        <p14:creationId xmlns:p14="http://schemas.microsoft.com/office/powerpoint/2010/main" xmlns="" val="125554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YC 4 HS đọc nối tiếp</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pPr/>
              <a:t>7</a:t>
            </a:fld>
            <a:endParaRPr lang="en-US"/>
          </a:p>
        </p:txBody>
      </p:sp>
    </p:spTree>
    <p:extLst>
      <p:ext uri="{BB962C8B-B14F-4D97-AF65-F5344CB8AC3E}">
        <p14:creationId xmlns:p14="http://schemas.microsoft.com/office/powerpoint/2010/main" xmlns="" val="393335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HS TL.</a:t>
            </a:r>
          </a:p>
          <a:p>
            <a:r>
              <a:rPr lang="en-GB"/>
              <a:t>GV chốt đáp án bấm kết quả.</a:t>
            </a:r>
          </a:p>
          <a:p>
            <a:r>
              <a:rPr lang="en-GB"/>
              <a:t>YC Hs đọc</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pPr/>
              <a:t>8</a:t>
            </a:fld>
            <a:endParaRPr lang="en-US"/>
          </a:p>
        </p:txBody>
      </p:sp>
    </p:spTree>
    <p:extLst>
      <p:ext uri="{BB962C8B-B14F-4D97-AF65-F5344CB8AC3E}">
        <p14:creationId xmlns:p14="http://schemas.microsoft.com/office/powerpoint/2010/main" xmlns="" val="133025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HS luyện đọc lần 2.</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pPr/>
              <a:t>9</a:t>
            </a:fld>
            <a:endParaRPr lang="en-US"/>
          </a:p>
        </p:txBody>
      </p:sp>
    </p:spTree>
    <p:extLst>
      <p:ext uri="{BB962C8B-B14F-4D97-AF65-F5344CB8AC3E}">
        <p14:creationId xmlns:p14="http://schemas.microsoft.com/office/powerpoint/2010/main" xmlns="" val="191537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3EA258"/>
                </a:solidFill>
                <a:latin typeface="Arial" panose="020B0604020202020204" pitchFamily="34" charset="0"/>
                <a:cs typeface="Arial" panose="020B0604020202020204" pitchFamily="34" charset="0"/>
              </a:rPr>
              <a:t>Câu 1: Tác giả giới thiệu về thời gian, địa điểm và quang cảnh chung của làng quê vào ngày mùa có rất nhiều màu vàng khác nhau.</a:t>
            </a:r>
            <a:endParaRPr lang="vi-VN" sz="1200">
              <a:solidFill>
                <a:srgbClr val="3EA25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Nêu ý đoạn 1: </a:t>
            </a:r>
            <a:r>
              <a:rPr lang="en-US" sz="1200">
                <a:solidFill>
                  <a:schemeClr val="bg1"/>
                </a:solidFill>
                <a:ea typeface="HP001 5Ha" pitchFamily="34" charset="-127"/>
                <a:cs typeface="Arial" pitchFamily="34" charset="0"/>
              </a:rPr>
              <a:t>Ý 1: Màu sắc bao trùm lên làng quê ngày mùa là màu vàng.</a:t>
            </a:r>
          </a:p>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pPr/>
              <a:t>10</a:t>
            </a:fld>
            <a:endParaRPr lang="en-US"/>
          </a:p>
        </p:txBody>
      </p:sp>
    </p:spTree>
    <p:extLst>
      <p:ext uri="{BB962C8B-B14F-4D97-AF65-F5344CB8AC3E}">
        <p14:creationId xmlns:p14="http://schemas.microsoft.com/office/powerpoint/2010/main" xmlns="" val="1244279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3EA258"/>
                </a:solidFill>
                <a:latin typeface="Arial" panose="020B0604020202020204" pitchFamily="34" charset="0"/>
                <a:cs typeface="Arial" panose="020B0604020202020204" pitchFamily="34" charset="0"/>
              </a:rPr>
              <a:t>Câu 1: Tác giả giới thiệu về thời gian, địa điểm và quang cảnh chung của làng quê vào ngày mùa có rất nhiều màu vàng khác nhau.</a:t>
            </a:r>
            <a:endParaRPr lang="vi-VN" sz="1200">
              <a:solidFill>
                <a:srgbClr val="3EA25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Nêu ý đoạn 1: </a:t>
            </a:r>
            <a:r>
              <a:rPr lang="en-US" sz="1200">
                <a:solidFill>
                  <a:schemeClr val="bg1"/>
                </a:solidFill>
                <a:ea typeface="HP001 5Ha" pitchFamily="34" charset="-127"/>
                <a:cs typeface="Arial" pitchFamily="34" charset="0"/>
              </a:rPr>
              <a:t>Ý 1: Màu sắc bao trùm lên làng quê ngày mùa là màu vàng.</a:t>
            </a:r>
          </a:p>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pPr/>
              <a:t>11</a:t>
            </a:fld>
            <a:endParaRPr lang="en-US"/>
          </a:p>
        </p:txBody>
      </p:sp>
    </p:spTree>
    <p:extLst>
      <p:ext uri="{BB962C8B-B14F-4D97-AF65-F5344CB8AC3E}">
        <p14:creationId xmlns:p14="http://schemas.microsoft.com/office/powerpoint/2010/main" xmlns="" val="2694711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Cho Hs kể nối tiếp mỗi HS sự vật và màu vàng tương ứng.</a:t>
            </a:r>
            <a:endParaRPr lang="en-US"/>
          </a:p>
          <a:p>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pPr/>
              <a:t>12</a:t>
            </a:fld>
            <a:endParaRPr lang="en-US"/>
          </a:p>
        </p:txBody>
      </p:sp>
    </p:spTree>
    <p:extLst>
      <p:ext uri="{BB962C8B-B14F-4D97-AF65-F5344CB8AC3E}">
        <p14:creationId xmlns:p14="http://schemas.microsoft.com/office/powerpoint/2010/main" xmlns="" val="1151835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Yêu cầu Hs chọn 1 từ đặt câu.</a:t>
            </a:r>
            <a:endParaRPr lang="en-US"/>
          </a:p>
        </p:txBody>
      </p:sp>
      <p:sp>
        <p:nvSpPr>
          <p:cNvPr id="4" name="Slide Number Placeholder 3"/>
          <p:cNvSpPr>
            <a:spLocks noGrp="1"/>
          </p:cNvSpPr>
          <p:nvPr>
            <p:ph type="sldNum" sz="quarter" idx="5"/>
          </p:nvPr>
        </p:nvSpPr>
        <p:spPr/>
        <p:txBody>
          <a:bodyPr/>
          <a:lstStyle/>
          <a:p>
            <a:fld id="{C153CAB7-4CC0-4A55-B518-9B187561AED8}" type="slidenum">
              <a:rPr lang="en-US" smtClean="0"/>
              <a:pPr/>
              <a:t>13</a:t>
            </a:fld>
            <a:endParaRPr lang="en-US"/>
          </a:p>
        </p:txBody>
      </p:sp>
    </p:spTree>
    <p:extLst>
      <p:ext uri="{BB962C8B-B14F-4D97-AF65-F5344CB8AC3E}">
        <p14:creationId xmlns:p14="http://schemas.microsoft.com/office/powerpoint/2010/main" xmlns="" val="2852519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 biết đây là cái gì không? ( chuỗi tràng hạt bồ đề)</a:t>
            </a:r>
          </a:p>
          <a:p>
            <a:r>
              <a:rPr lang="en-GB"/>
              <a:t>Em biết chuỗi tràng hạt bồ đề thường làm gì?</a:t>
            </a:r>
            <a:r>
              <a:rPr lang="vi-VN" b="1" i="0">
                <a:solidFill>
                  <a:srgbClr val="202124"/>
                </a:solidFill>
                <a:effectLst/>
                <a:latin typeface="arial" panose="020B0604020202020204" pitchFamily="34" charset="0"/>
              </a:rPr>
              <a:t> </a:t>
            </a:r>
            <a:r>
              <a:rPr lang="vi-VN" b="0" i="0">
                <a:solidFill>
                  <a:srgbClr val="202124"/>
                </a:solidFill>
                <a:effectLst/>
                <a:latin typeface="arial" panose="020B0604020202020204" pitchFamily="34" charset="0"/>
              </a:rPr>
              <a:t>là một vật dụng đeo tay được xâu từ những hạt bồ đề có đục một lỗ nhỏ ở giữa. </a:t>
            </a:r>
            <a:endParaRPr lang="en-GB" b="0" i="0">
              <a:solidFill>
                <a:srgbClr val="202124"/>
              </a:solidFill>
              <a:effectLst/>
              <a:latin typeface="arial" panose="020B0604020202020204" pitchFamily="34" charset="0"/>
            </a:endParaRPr>
          </a:p>
          <a:p>
            <a:r>
              <a:rPr lang="vi-VN" b="0" i="0">
                <a:solidFill>
                  <a:srgbClr val="202124"/>
                </a:solidFill>
                <a:effectLst/>
                <a:latin typeface="arial" panose="020B0604020202020204" pitchFamily="34" charset="0"/>
              </a:rPr>
              <a:t>Vòng hạt bồ đề là món pháp bảo quý giá của đạo Phật, chuyên được dùng cho nghi thức tụng niệm hoặc cầu nguyện.</a:t>
            </a:r>
            <a:endParaRPr lang="vi-VN"/>
          </a:p>
        </p:txBody>
      </p:sp>
      <p:sp>
        <p:nvSpPr>
          <p:cNvPr id="4" name="Slide Number Placeholder 3"/>
          <p:cNvSpPr>
            <a:spLocks noGrp="1"/>
          </p:cNvSpPr>
          <p:nvPr>
            <p:ph type="sldNum" sz="quarter" idx="5"/>
          </p:nvPr>
        </p:nvSpPr>
        <p:spPr/>
        <p:txBody>
          <a:bodyPr/>
          <a:lstStyle/>
          <a:p>
            <a:fld id="{C153CAB7-4CC0-4A55-B518-9B187561AED8}" type="slidenum">
              <a:rPr lang="en-US" smtClean="0"/>
              <a:pPr/>
              <a:t>14</a:t>
            </a:fld>
            <a:endParaRPr lang="en-US"/>
          </a:p>
        </p:txBody>
      </p:sp>
    </p:spTree>
    <p:extLst>
      <p:ext uri="{BB962C8B-B14F-4D97-AF65-F5344CB8AC3E}">
        <p14:creationId xmlns:p14="http://schemas.microsoft.com/office/powerpoint/2010/main" xmlns="" val="1266630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2925853027"/>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grpSp>
        <p:nvGrpSpPr>
          <p:cNvPr id="8" name="组合 1">
            <a:extLst>
              <a:ext uri="{FF2B5EF4-FFF2-40B4-BE49-F238E27FC236}">
                <a16:creationId xmlns:a16="http://schemas.microsoft.com/office/drawing/2014/main" xmlns="" id="{1663389F-82B1-F1F2-62C2-1664CE8F8F56}"/>
              </a:ext>
            </a:extLst>
          </p:cNvPr>
          <p:cNvGrpSpPr/>
          <p:nvPr/>
        </p:nvGrpSpPr>
        <p:grpSpPr>
          <a:xfrm>
            <a:off x="0" y="0"/>
            <a:ext cx="9067800" cy="5143500"/>
            <a:chOff x="-1" y="0"/>
            <a:chExt cx="12192002" cy="6858000"/>
          </a:xfrm>
        </p:grpSpPr>
        <p:pic>
          <p:nvPicPr>
            <p:cNvPr id="12" name="图片 73">
              <a:extLst>
                <a:ext uri="{FF2B5EF4-FFF2-40B4-BE49-F238E27FC236}">
                  <a16:creationId xmlns:a16="http://schemas.microsoft.com/office/drawing/2014/main" xmlns="" id="{CCD5A868-1AAF-B456-2DB0-32BE27293FB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0" y="0"/>
              <a:ext cx="12192000" cy="6858000"/>
            </a:xfrm>
            <a:prstGeom prst="rect">
              <a:avLst/>
            </a:prstGeom>
          </p:spPr>
        </p:pic>
        <p:sp>
          <p:nvSpPr>
            <p:cNvPr id="13" name="矩形 78">
              <a:extLst>
                <a:ext uri="{FF2B5EF4-FFF2-40B4-BE49-F238E27FC236}">
                  <a16:creationId xmlns:a16="http://schemas.microsoft.com/office/drawing/2014/main" xmlns="" id="{D92E1BF8-2392-6087-7FE7-74527996017D}"/>
                </a:ext>
              </a:extLst>
            </p:cNvPr>
            <p:cNvSpPr/>
            <p:nvPr/>
          </p:nvSpPr>
          <p:spPr>
            <a:xfrm flipV="1">
              <a:off x="-1" y="1120139"/>
              <a:ext cx="12192002" cy="5546892"/>
            </a:xfrm>
            <a:prstGeom prst="rect">
              <a:avLst/>
            </a:prstGeom>
            <a:solidFill>
              <a:srgbClr val="F1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ontserrat" panose="00000500000000000000" charset="0"/>
              </a:endParaRPr>
            </a:p>
          </p:txBody>
        </p:sp>
      </p:grpSp>
    </p:spTree>
    <p:extLst>
      <p:ext uri="{BB962C8B-B14F-4D97-AF65-F5344CB8AC3E}">
        <p14:creationId xmlns:p14="http://schemas.microsoft.com/office/powerpoint/2010/main" xmlns="" val="275068848"/>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25553" y="4767264"/>
            <a:ext cx="2146272" cy="273844"/>
          </a:xfrm>
        </p:spPr>
        <p:txBody>
          <a:bodyPr/>
          <a:lstStyle/>
          <a:p>
            <a:fld id="{74AE7991-2FAD-4FAD-91D0-F5406E83A19C}" type="datetimeFigureOut">
              <a:rPr lang="en-US" smtClean="0"/>
              <a:pPr/>
              <a:t>9/16/2022</a:t>
            </a:fld>
            <a:endParaRPr lang="en-US"/>
          </a:p>
        </p:txBody>
      </p:sp>
      <p:sp>
        <p:nvSpPr>
          <p:cNvPr id="3" name="Footer Placeholder 2"/>
          <p:cNvSpPr>
            <a:spLocks noGrp="1"/>
          </p:cNvSpPr>
          <p:nvPr>
            <p:ph type="ftr" sz="quarter" idx="11"/>
          </p:nvPr>
        </p:nvSpPr>
        <p:spPr>
          <a:xfrm>
            <a:off x="3188027" y="4767264"/>
            <a:ext cx="2912798" cy="273844"/>
          </a:xfrm>
        </p:spPr>
        <p:txBody>
          <a:bodyPr/>
          <a:lstStyle/>
          <a:p>
            <a:endParaRPr lang="en-US"/>
          </a:p>
        </p:txBody>
      </p:sp>
      <p:sp>
        <p:nvSpPr>
          <p:cNvPr id="4" name="Slide Number Placeholder 3"/>
          <p:cNvSpPr>
            <a:spLocks noGrp="1"/>
          </p:cNvSpPr>
          <p:nvPr>
            <p:ph type="sldNum" sz="quarter" idx="12"/>
          </p:nvPr>
        </p:nvSpPr>
        <p:spPr>
          <a:xfrm>
            <a:off x="6621553" y="4767264"/>
            <a:ext cx="2146272" cy="273844"/>
          </a:xfrm>
        </p:spPr>
        <p:txBody>
          <a:bodyPr/>
          <a:lstStyle/>
          <a:p>
            <a:fld id="{AC6D3EFB-67F9-4BBD-9A1E-0CE3DCE37136}" type="slidenum">
              <a:rPr lang="en-US" smtClean="0"/>
              <a:pPr/>
              <a:t>‹#›</a:t>
            </a:fld>
            <a:endParaRPr lang="en-US"/>
          </a:p>
        </p:txBody>
      </p:sp>
      <p:pic>
        <p:nvPicPr>
          <p:cNvPr id="6" name="图片 73">
            <a:extLst>
              <a:ext uri="{FF2B5EF4-FFF2-40B4-BE49-F238E27FC236}">
                <a16:creationId xmlns:a16="http://schemas.microsoft.com/office/drawing/2014/main" xmlns="" id="{1437827A-1094-CFE9-FEA9-7F743117CDA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27169" y="0"/>
            <a:ext cx="9121656" cy="5143500"/>
          </a:xfrm>
          <a:prstGeom prst="rect">
            <a:avLst/>
          </a:prstGeom>
        </p:spPr>
      </p:pic>
      <p:sp>
        <p:nvSpPr>
          <p:cNvPr id="7" name="矩形 78">
            <a:extLst>
              <a:ext uri="{FF2B5EF4-FFF2-40B4-BE49-F238E27FC236}">
                <a16:creationId xmlns:a16="http://schemas.microsoft.com/office/drawing/2014/main" xmlns="" id="{79AC0389-3F2C-F758-8A1B-B2B9773AC514}"/>
              </a:ext>
            </a:extLst>
          </p:cNvPr>
          <p:cNvSpPr/>
          <p:nvPr/>
        </p:nvSpPr>
        <p:spPr>
          <a:xfrm flipV="1">
            <a:off x="0" y="4096"/>
            <a:ext cx="9148825" cy="4929851"/>
          </a:xfrm>
          <a:prstGeom prst="rect">
            <a:avLst/>
          </a:prstGeom>
          <a:solidFill>
            <a:srgbClr val="F1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ontserrat" panose="00000500000000000000" charset="0"/>
            </a:endParaRPr>
          </a:p>
        </p:txBody>
      </p:sp>
    </p:spTree>
    <p:extLst>
      <p:ext uri="{BB962C8B-B14F-4D97-AF65-F5344CB8AC3E}">
        <p14:creationId xmlns:p14="http://schemas.microsoft.com/office/powerpoint/2010/main" xmlns="" val="1788442828"/>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pPr/>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pPr/>
              <a:t>‹#›</a:t>
            </a:fld>
            <a:endParaRPr lang="en-US"/>
          </a:p>
        </p:txBody>
      </p:sp>
      <p:pic>
        <p:nvPicPr>
          <p:cNvPr id="5" name="Picture 4">
            <a:extLst>
              <a:ext uri="{FF2B5EF4-FFF2-40B4-BE49-F238E27FC236}">
                <a16:creationId xmlns:a16="http://schemas.microsoft.com/office/drawing/2014/main" xmlns="" id="{EA2A772F-9325-E561-9C68-E7BE78381486}"/>
              </a:ext>
            </a:extLst>
          </p:cNvPr>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xmlns="" val="0"/>
              </a:ext>
            </a:extLst>
          </a:blip>
          <a:srcRect l="2419" t="2486" r="1835" b="3399"/>
          <a:stretch/>
        </p:blipFill>
        <p:spPr>
          <a:xfrm>
            <a:off x="35896" y="57149"/>
            <a:ext cx="9108104" cy="5073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xmlns="" id="{F6A4F36A-95F0-8C8E-BFA8-694DC183907F}"/>
              </a:ext>
            </a:extLst>
          </p:cNvPr>
          <p:cNvSpPr/>
          <p:nvPr userDrawn="1"/>
        </p:nvSpPr>
        <p:spPr>
          <a:xfrm>
            <a:off x="0" y="0"/>
            <a:ext cx="9144000" cy="5143500"/>
          </a:xfrm>
          <a:prstGeom prst="rect">
            <a:avLst/>
          </a:prstGeom>
          <a:solidFill>
            <a:schemeClr val="tx1">
              <a:alpha val="60000"/>
            </a:schemeClr>
          </a:solidFill>
          <a:ln>
            <a:solidFill>
              <a:srgbClr val="F1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65658297"/>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2041D3B-7429-EC76-2809-7F674F8F9078}"/>
              </a:ext>
            </a:extLst>
          </p:cNvPr>
          <p:cNvSpPr/>
          <p:nvPr userDrawn="1"/>
        </p:nvSpPr>
        <p:spPr>
          <a:xfrm>
            <a:off x="-76200" y="1"/>
            <a:ext cx="9220200" cy="2571750"/>
          </a:xfrm>
          <a:prstGeom prst="rect">
            <a:avLst/>
          </a:prstGeom>
          <a:blipFill>
            <a:blip r:embed="rId2"/>
            <a:srcRect/>
            <a:stretch>
              <a:fillRect t="-70864" b="-3215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85748311"/>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pPr/>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3098182432"/>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pPr/>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1975985963"/>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pPr/>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3847102924"/>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1945673371"/>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2454073791"/>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4031331796"/>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4089523911"/>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1349325012"/>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3033371241"/>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863501165"/>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2873742771"/>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2831445896"/>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pPr/>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3283452904"/>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pPr/>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2488050242"/>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xmlns="" id="{D833D21A-C97D-81CA-CBFC-50B499CFFAD6}"/>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flipH="1">
            <a:off x="1928" y="1087"/>
            <a:ext cx="9142071" cy="5142414"/>
          </a:xfrm>
          <a:prstGeom prst="rect">
            <a:avLst/>
          </a:prstGeom>
        </p:spPr>
      </p:pic>
    </p:spTree>
    <p:extLst>
      <p:ext uri="{BB962C8B-B14F-4D97-AF65-F5344CB8AC3E}">
        <p14:creationId xmlns:p14="http://schemas.microsoft.com/office/powerpoint/2010/main" xmlns="" val="4270375094"/>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D0405B42-C1B3-0B4C-0DA3-FC0A0922E3D5}"/>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pPr/>
              <a:t>9/16/2022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329885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7" r:id="rId4"/>
    <p:sldLayoutId id="2147483651" r:id="rId5"/>
    <p:sldLayoutId id="2147483652" r:id="rId6"/>
    <p:sldLayoutId id="2147483653" r:id="rId7"/>
    <p:sldLayoutId id="2147483654" r:id="rId8"/>
    <p:sldLayoutId id="2147483655" r:id="rId9"/>
    <p:sldLayoutId id="2147483666" r:id="rId10"/>
    <p:sldLayoutId id="2147483665" r:id="rId11"/>
    <p:sldLayoutId id="2147483664" r:id="rId12"/>
    <p:sldLayoutId id="2147483663" r:id="rId13"/>
    <p:sldLayoutId id="2147483662" r:id="rId14"/>
    <p:sldLayoutId id="2147483661" r:id="rId15"/>
    <p:sldLayoutId id="2147483660" r:id="rId16"/>
    <p:sldLayoutId id="2147483656" r:id="rId17"/>
    <p:sldLayoutId id="2147483657" r:id="rId18"/>
    <p:sldLayoutId id="2147483658" r:id="rId19"/>
    <p:sldLayoutId id="2147483659" r:id="rId20"/>
  </p:sldLayoutIdLst>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microsoft.com/office/2007/relationships/media" Target="../media/media1.m4a"/><Relationship Id="rId2" Type="http://schemas.openxmlformats.org/officeDocument/2006/relationships/slideLayout" Target="../slideLayouts/slideLayout11.xml"/><Relationship Id="rId1" Type="http://schemas.openxmlformats.org/officeDocument/2006/relationships/video" Target="NULL"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xmlns="" id="{A392D70E-4F7B-8AD5-A62D-86366FE217FF}"/>
              </a:ext>
            </a:extLst>
          </p:cNvPr>
          <p:cNvSpPr txBox="1">
            <a:spLocks noChangeArrowheads="1"/>
          </p:cNvSpPr>
          <p:nvPr/>
        </p:nvSpPr>
        <p:spPr bwMode="auto">
          <a:xfrm>
            <a:off x="2388394" y="541735"/>
            <a:ext cx="184731"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7" name="AutoShape 51">
            <a:extLst>
              <a:ext uri="{FF2B5EF4-FFF2-40B4-BE49-F238E27FC236}">
                <a16:creationId xmlns:a16="http://schemas.microsoft.com/office/drawing/2014/main" xmlns="" id="{2C071683-6CFE-025A-4F6F-A804AA7F2586}"/>
              </a:ext>
            </a:extLst>
          </p:cNvPr>
          <p:cNvSpPr>
            <a:spLocks noChangeArrowheads="1"/>
          </p:cNvSpPr>
          <p:nvPr/>
        </p:nvSpPr>
        <p:spPr bwMode="gray">
          <a:xfrm>
            <a:off x="1836516" y="2157337"/>
            <a:ext cx="6265175" cy="796752"/>
          </a:xfrm>
          <a:prstGeom prst="roundRect">
            <a:avLst>
              <a:gd name="adj" fmla="val 50000"/>
            </a:avLst>
          </a:prstGeom>
          <a:noFill/>
          <a:ln w="28575" algn="ctr">
            <a:solidFill>
              <a:schemeClr val="accent5">
                <a:lumMod val="60000"/>
                <a:lumOff val="40000"/>
              </a:schemeClr>
            </a:solidFill>
            <a:prstDash val="sysDot"/>
            <a:round/>
            <a:headEnd/>
            <a:tailEnd/>
          </a:ln>
          <a:effectLst/>
          <a:extLst>
            <a:ext uri="{909E8E84-426E-40DD-AFC4-6F175D3DCCD1}">
              <a14:hiddenFill xmlns:a14="http://schemas.microsoft.com/office/drawing/2010/main" xmlns="">
                <a:gradFill rotWithShape="1">
                  <a:gsLst>
                    <a:gs pos="0">
                      <a:srgbClr val="FFFFFF"/>
                    </a:gs>
                    <a:gs pos="100000">
                      <a:schemeClr val="hlink"/>
                    </a:gs>
                  </a:gsLst>
                  <a:lin ang="0" scaled="1"/>
                </a:grad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vi-VN" b="0" dirty="0">
              <a:solidFill>
                <a:schemeClr val="tx2"/>
              </a:solidFill>
            </a:endParaRPr>
          </a:p>
        </p:txBody>
      </p:sp>
      <p:sp>
        <p:nvSpPr>
          <p:cNvPr id="8" name="AutoShape 52">
            <a:extLst>
              <a:ext uri="{FF2B5EF4-FFF2-40B4-BE49-F238E27FC236}">
                <a16:creationId xmlns:a16="http://schemas.microsoft.com/office/drawing/2014/main" xmlns="" id="{C1ADB13C-359F-DD5B-EFC5-62DB8978BBF9}"/>
              </a:ext>
            </a:extLst>
          </p:cNvPr>
          <p:cNvSpPr>
            <a:spLocks noChangeArrowheads="1"/>
          </p:cNvSpPr>
          <p:nvPr/>
        </p:nvSpPr>
        <p:spPr bwMode="gray">
          <a:xfrm>
            <a:off x="1828800" y="1119232"/>
            <a:ext cx="6272891" cy="796752"/>
          </a:xfrm>
          <a:prstGeom prst="roundRect">
            <a:avLst>
              <a:gd name="adj" fmla="val 50000"/>
            </a:avLst>
          </a:prstGeom>
          <a:noFill/>
          <a:ln w="28575" algn="ctr">
            <a:solidFill>
              <a:schemeClr val="accent5">
                <a:lumMod val="60000"/>
                <a:lumOff val="40000"/>
              </a:schemeClr>
            </a:solidFill>
            <a:prstDash val="sysDot"/>
            <a:round/>
            <a:headEnd/>
            <a:tailEnd/>
          </a:ln>
          <a:effectLst/>
          <a:extLst>
            <a:ext uri="{909E8E84-426E-40DD-AFC4-6F175D3DCCD1}">
              <a14:hiddenFill xmlns:a14="http://schemas.microsoft.com/office/drawing/2010/main" xmlns="">
                <a:gradFill rotWithShape="1">
                  <a:gsLst>
                    <a:gs pos="0">
                      <a:srgbClr val="FFFFFF"/>
                    </a:gs>
                    <a:gs pos="100000">
                      <a:schemeClr val="accent1"/>
                    </a:gs>
                  </a:gsLst>
                  <a:lin ang="0" scaled="1"/>
                </a:grad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vi-VN" b="0" dirty="0">
              <a:solidFill>
                <a:schemeClr val="tx2"/>
              </a:solidFill>
            </a:endParaRPr>
          </a:p>
        </p:txBody>
      </p:sp>
      <p:cxnSp>
        <p:nvCxnSpPr>
          <p:cNvPr id="2" name="直接连接符 42">
            <a:extLst>
              <a:ext uri="{FF2B5EF4-FFF2-40B4-BE49-F238E27FC236}">
                <a16:creationId xmlns:a16="http://schemas.microsoft.com/office/drawing/2014/main" xmlns="" id="{393F2D60-357D-A9DF-B447-53581EA3195D}"/>
              </a:ext>
            </a:extLst>
          </p:cNvPr>
          <p:cNvCxnSpPr>
            <a:cxnSpLocks/>
          </p:cNvCxnSpPr>
          <p:nvPr/>
        </p:nvCxnSpPr>
        <p:spPr>
          <a:xfrm>
            <a:off x="520787" y="819150"/>
            <a:ext cx="7861213" cy="0"/>
          </a:xfrm>
          <a:prstGeom prst="line">
            <a:avLst/>
          </a:prstGeom>
          <a:ln>
            <a:solidFill>
              <a:srgbClr val="53A694"/>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33600" y="514350"/>
            <a:ext cx="3886200" cy="369332"/>
          </a:xfrm>
          <a:prstGeom prst="rect">
            <a:avLst/>
          </a:prstGeom>
          <a:noFill/>
        </p:spPr>
        <p:txBody>
          <a:bodyPr wrap="square" rtlCol="0">
            <a:spAutoFit/>
          </a:bodyPr>
          <a:lstStyle/>
          <a:p>
            <a:pPr algn="ct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t>
            </a:r>
            <a:r>
              <a:rPr lang="en-US" dirty="0" err="1" smtClean="0">
                <a:latin typeface="Times New Roman" pitchFamily="18" charset="0"/>
                <a:cs typeface="Times New Roman" pitchFamily="18" charset="0"/>
              </a:rPr>
              <a:t>âm</a:t>
            </a:r>
            <a:endParaRPr lang="en-US" dirty="0">
              <a:latin typeface="Times New Roman" pitchFamily="18" charset="0"/>
              <a:cs typeface="Times New Roman" pitchFamily="18" charset="0"/>
            </a:endParaRPr>
          </a:p>
        </p:txBody>
      </p:sp>
      <p:sp>
        <p:nvSpPr>
          <p:cNvPr id="10" name="TextBox 9"/>
          <p:cNvSpPr txBox="1"/>
          <p:nvPr/>
        </p:nvSpPr>
        <p:spPr>
          <a:xfrm>
            <a:off x="2514600" y="1352550"/>
            <a:ext cx="57912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TẬP ĐỌC- LỚP 5A1</a:t>
            </a:r>
          </a:p>
          <a:p>
            <a:r>
              <a:rPr lang="en-US" sz="2800" dirty="0" err="1" smtClean="0">
                <a:solidFill>
                  <a:srgbClr val="FF0000"/>
                </a:solidFill>
                <a:latin typeface="Times New Roman" pitchFamily="18" charset="0"/>
                <a:cs typeface="Times New Roman" pitchFamily="18" charset="0"/>
              </a:rPr>
              <a:t>Bài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Quang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cảnh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ngày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mùa</a:t>
            </a:r>
            <a:endParaRPr lang="en-US" sz="2800" dirty="0" smtClean="0">
              <a:solidFill>
                <a:srgbClr val="FF0000"/>
              </a:solidFill>
              <a:latin typeface="Times New Roman" pitchFamily="18" charset="0"/>
              <a:cs typeface="Times New Roman" pitchFamily="18" charset="0"/>
            </a:endParaRPr>
          </a:p>
          <a:p>
            <a:r>
              <a:rPr lang="en-US" sz="2800" dirty="0" smtClean="0">
                <a:solidFill>
                  <a:srgbClr val="FF0000"/>
                </a:solidFill>
                <a:latin typeface="Times New Roman" pitchFamily="18" charset="0"/>
                <a:cs typeface="Times New Roman" pitchFamily="18" charset="0"/>
              </a:rPr>
              <a:t>GV: </a:t>
            </a:r>
            <a:r>
              <a:rPr lang="en-US" sz="2800" dirty="0" err="1" smtClean="0">
                <a:solidFill>
                  <a:srgbClr val="FF0000"/>
                </a:solidFill>
                <a:latin typeface="Times New Roman" pitchFamily="18" charset="0"/>
                <a:cs typeface="Times New Roman" pitchFamily="18" charset="0"/>
              </a:rPr>
              <a:t>Nguyễn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Thoan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86726541"/>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0AE023E-FC0A-E6B7-CD29-3304763E2798}"/>
              </a:ext>
            </a:extLst>
          </p:cNvPr>
          <p:cNvSpPr txBox="1"/>
          <p:nvPr/>
        </p:nvSpPr>
        <p:spPr>
          <a:xfrm>
            <a:off x="2532497" y="3583454"/>
            <a:ext cx="4419600" cy="830997"/>
          </a:xfrm>
          <a:prstGeom prst="rect">
            <a:avLst/>
          </a:prstGeom>
          <a:noFill/>
        </p:spPr>
        <p:txBody>
          <a:bodyPr wrap="square" rtlCol="0">
            <a:spAutoFit/>
          </a:bodyPr>
          <a:lstStyle/>
          <a:p>
            <a:r>
              <a:rPr lang="en-US" sz="2400" dirty="0" err="1">
                <a:solidFill>
                  <a:srgbClr val="003399"/>
                </a:solidFill>
                <a:latin typeface="Arial" panose="020B0604020202020204" pitchFamily="34" charset="0"/>
                <a:cs typeface="Arial" panose="020B0604020202020204" pitchFamily="34" charset="0"/>
              </a:rPr>
              <a:t>Đọc</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thầm</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đoạn</a:t>
            </a:r>
            <a:r>
              <a:rPr lang="en-US" sz="2400" dirty="0">
                <a:solidFill>
                  <a:srgbClr val="003399"/>
                </a:solidFill>
                <a:latin typeface="Arial" panose="020B0604020202020204" pitchFamily="34" charset="0"/>
                <a:cs typeface="Arial" panose="020B0604020202020204" pitchFamily="34" charset="0"/>
              </a:rPr>
              <a:t> 1 </a:t>
            </a:r>
            <a:r>
              <a:rPr lang="en-US" sz="2400" dirty="0" err="1">
                <a:solidFill>
                  <a:srgbClr val="003399"/>
                </a:solidFill>
                <a:latin typeface="Arial" panose="020B0604020202020204" pitchFamily="34" charset="0"/>
                <a:cs typeface="Arial" panose="020B0604020202020204" pitchFamily="34" charset="0"/>
              </a:rPr>
              <a:t>em</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hãy</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cho</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biết</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tác</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giả</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giới</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thiệu</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điều</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gì</a:t>
            </a:r>
            <a:r>
              <a:rPr lang="en-US" sz="2400" dirty="0">
                <a:solidFill>
                  <a:srgbClr val="003399"/>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xmlns="" id="{6AF43382-C9DA-B5C6-05D9-F7943A9705C4}"/>
              </a:ext>
            </a:extLst>
          </p:cNvPr>
          <p:cNvSpPr txBox="1"/>
          <p:nvPr/>
        </p:nvSpPr>
        <p:spPr>
          <a:xfrm>
            <a:off x="1983590" y="2752762"/>
            <a:ext cx="6553200" cy="1200329"/>
          </a:xfrm>
          <a:prstGeom prst="rect">
            <a:avLst/>
          </a:prstGeom>
          <a:noFill/>
        </p:spPr>
        <p:txBody>
          <a:bodyPr wrap="square" rtlCol="0">
            <a:spAutoFit/>
          </a:bodyPr>
          <a:lstStyle/>
          <a:p>
            <a:r>
              <a:rPr lang="vi-VN" sz="2400" b="0" i="0">
                <a:solidFill>
                  <a:srgbClr val="003399"/>
                </a:solidFill>
                <a:effectLst/>
                <a:latin typeface="Arial" panose="020B0604020202020204" pitchFamily="34" charset="0"/>
              </a:rPr>
              <a:t>Mùa đông, giữa ngày mùa, làng quê toàn màu vàng, những màu vàng rất khác nhau.</a:t>
            </a:r>
          </a:p>
          <a:p>
            <a:endParaRPr lang="en-US" sz="2400">
              <a:solidFill>
                <a:srgbClr val="003399"/>
              </a:solidFill>
            </a:endParaRPr>
          </a:p>
        </p:txBody>
      </p:sp>
      <p:sp>
        <p:nvSpPr>
          <p:cNvPr id="6" name="TextBox 5">
            <a:extLst>
              <a:ext uri="{FF2B5EF4-FFF2-40B4-BE49-F238E27FC236}">
                <a16:creationId xmlns:a16="http://schemas.microsoft.com/office/drawing/2014/main" xmlns="" id="{5AF162E0-B267-C830-F6BA-FBD16E45683A}"/>
              </a:ext>
            </a:extLst>
          </p:cNvPr>
          <p:cNvSpPr txBox="1"/>
          <p:nvPr/>
        </p:nvSpPr>
        <p:spPr>
          <a:xfrm>
            <a:off x="688190" y="2790621"/>
            <a:ext cx="1278038" cy="461665"/>
          </a:xfrm>
          <a:prstGeom prst="rect">
            <a:avLst/>
          </a:prstGeom>
          <a:noFill/>
        </p:spPr>
        <p:txBody>
          <a:bodyPr wrap="square" rtlCol="0">
            <a:spAutoFit/>
          </a:bodyPr>
          <a:lstStyle/>
          <a:p>
            <a:pPr algn="ctr"/>
            <a:r>
              <a:rPr lang="en-GB" sz="2400" b="1">
                <a:solidFill>
                  <a:srgbClr val="003399"/>
                </a:solidFill>
              </a:rPr>
              <a:t>Đoạn 1: </a:t>
            </a:r>
            <a:endParaRPr lang="en-US" sz="2400" b="1">
              <a:solidFill>
                <a:srgbClr val="003399"/>
              </a:solidFill>
            </a:endParaRPr>
          </a:p>
        </p:txBody>
      </p:sp>
      <p:sp>
        <p:nvSpPr>
          <p:cNvPr id="7" name="TextBox 6">
            <a:extLst>
              <a:ext uri="{FF2B5EF4-FFF2-40B4-BE49-F238E27FC236}">
                <a16:creationId xmlns:a16="http://schemas.microsoft.com/office/drawing/2014/main" xmlns="" id="{CE754E69-C795-0F62-0562-F7E771A72E95}"/>
              </a:ext>
            </a:extLst>
          </p:cNvPr>
          <p:cNvSpPr txBox="1"/>
          <p:nvPr/>
        </p:nvSpPr>
        <p:spPr>
          <a:xfrm>
            <a:off x="3561701" y="4552950"/>
            <a:ext cx="2508814" cy="461665"/>
          </a:xfrm>
          <a:prstGeom prst="rect">
            <a:avLst/>
          </a:prstGeom>
          <a:noFill/>
        </p:spPr>
        <p:txBody>
          <a:bodyPr wrap="square" rtlCol="0">
            <a:spAutoFit/>
          </a:bodyPr>
          <a:lstStyle/>
          <a:p>
            <a:r>
              <a:rPr lang="en-US" sz="2400">
                <a:solidFill>
                  <a:srgbClr val="003399"/>
                </a:solidFill>
                <a:latin typeface="Arial" panose="020B0604020202020204" pitchFamily="34" charset="0"/>
                <a:cs typeface="Arial" panose="020B0604020202020204" pitchFamily="34" charset="0"/>
              </a:rPr>
              <a:t>Nêu ý đoạn 1?</a:t>
            </a:r>
            <a:endParaRPr lang="en-US" sz="2400" dirty="0">
              <a:solidFill>
                <a:srgbClr val="003399"/>
              </a:solidFill>
              <a:latin typeface="Arial" panose="020B0604020202020204" pitchFamily="34" charset="0"/>
              <a:cs typeface="Arial" panose="020B0604020202020204" pitchFamily="34" charset="0"/>
            </a:endParaRPr>
          </a:p>
        </p:txBody>
      </p:sp>
      <p:sp>
        <p:nvSpPr>
          <p:cNvPr id="8" name="TextBox 7">
            <a:hlinkClick r:id="rId3" action="ppaction://hlinksldjump"/>
            <a:extLst>
              <a:ext uri="{FF2B5EF4-FFF2-40B4-BE49-F238E27FC236}">
                <a16:creationId xmlns:a16="http://schemas.microsoft.com/office/drawing/2014/main" xmlns="" id="{5A2BE4E5-370F-FE2D-4FDD-EC2DEA2C7043}"/>
              </a:ext>
            </a:extLst>
          </p:cNvPr>
          <p:cNvSpPr txBox="1"/>
          <p:nvPr/>
        </p:nvSpPr>
        <p:spPr>
          <a:xfrm>
            <a:off x="1996708" y="3728174"/>
            <a:ext cx="5638800" cy="1055608"/>
          </a:xfrm>
          <a:prstGeom prst="roundRect">
            <a:avLst/>
          </a:prstGeom>
          <a:noFill/>
          <a:ln>
            <a:solidFill>
              <a:srgbClr val="003399"/>
            </a:solidFill>
            <a:prstDash val="dash"/>
          </a:ln>
        </p:spPr>
        <p:txBody>
          <a:bodyPr wrap="square" rtlCol="0">
            <a:spAutoFit/>
          </a:bodyPr>
          <a:lstStyle/>
          <a:p>
            <a:pPr algn="ctr"/>
            <a:r>
              <a:rPr lang="en-US" sz="2800" dirty="0">
                <a:solidFill>
                  <a:srgbClr val="003399"/>
                </a:solidFill>
                <a:ea typeface="HP001 5Ha" pitchFamily="34" charset="-127"/>
                <a:cs typeface="Arial" pitchFamily="34" charset="0"/>
              </a:rPr>
              <a:t>Ý 1: </a:t>
            </a:r>
            <a:r>
              <a:rPr lang="en-US" sz="2800" dirty="0" err="1">
                <a:solidFill>
                  <a:srgbClr val="003399"/>
                </a:solidFill>
                <a:ea typeface="HP001 5Ha" pitchFamily="34" charset="-127"/>
                <a:cs typeface="Arial" pitchFamily="34" charset="0"/>
              </a:rPr>
              <a:t>Màu</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sắc</a:t>
            </a:r>
            <a:r>
              <a:rPr lang="en-US" sz="2800" dirty="0">
                <a:solidFill>
                  <a:srgbClr val="003399"/>
                </a:solidFill>
                <a:ea typeface="HP001 5Ha" pitchFamily="34" charset="-127"/>
                <a:cs typeface="Arial" pitchFamily="34" charset="0"/>
              </a:rPr>
              <a:t> bao </a:t>
            </a:r>
            <a:r>
              <a:rPr lang="en-US" sz="2800" dirty="0" err="1">
                <a:solidFill>
                  <a:srgbClr val="003399"/>
                </a:solidFill>
                <a:ea typeface="HP001 5Ha" pitchFamily="34" charset="-127"/>
                <a:cs typeface="Arial" pitchFamily="34" charset="0"/>
              </a:rPr>
              <a:t>trùm</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lên</a:t>
            </a:r>
            <a:r>
              <a:rPr lang="en-US" sz="2800" dirty="0">
                <a:solidFill>
                  <a:srgbClr val="003399"/>
                </a:solidFill>
                <a:ea typeface="HP001 5Ha" pitchFamily="34" charset="-127"/>
                <a:cs typeface="Arial" pitchFamily="34" charset="0"/>
              </a:rPr>
              <a:t> </a:t>
            </a:r>
            <a:r>
              <a:rPr lang="en-US" sz="2800" err="1">
                <a:solidFill>
                  <a:srgbClr val="003399"/>
                </a:solidFill>
                <a:ea typeface="HP001 5Ha" pitchFamily="34" charset="-127"/>
                <a:cs typeface="Arial" pitchFamily="34" charset="0"/>
              </a:rPr>
              <a:t>làng</a:t>
            </a:r>
            <a:r>
              <a:rPr lang="en-US" sz="2800">
                <a:solidFill>
                  <a:srgbClr val="003399"/>
                </a:solidFill>
                <a:ea typeface="HP001 5Ha" pitchFamily="34" charset="-127"/>
                <a:cs typeface="Arial" pitchFamily="34" charset="0"/>
              </a:rPr>
              <a:t> quê ngày </a:t>
            </a:r>
            <a:r>
              <a:rPr lang="en-US" sz="2800" dirty="0" err="1">
                <a:solidFill>
                  <a:srgbClr val="003399"/>
                </a:solidFill>
                <a:ea typeface="HP001 5Ha" pitchFamily="34" charset="-127"/>
                <a:cs typeface="Arial" pitchFamily="34" charset="0"/>
              </a:rPr>
              <a:t>mùa</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là</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màu</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vàng</a:t>
            </a:r>
            <a:r>
              <a:rPr lang="en-US" sz="2800" dirty="0">
                <a:solidFill>
                  <a:srgbClr val="003399"/>
                </a:solidFill>
                <a:ea typeface="HP001 5Ha" pitchFamily="34" charset="-127"/>
                <a:cs typeface="Arial" pitchFamily="34" charset="0"/>
              </a:rPr>
              <a:t>.</a:t>
            </a:r>
          </a:p>
        </p:txBody>
      </p:sp>
      <p:sp>
        <p:nvSpPr>
          <p:cNvPr id="10" name="Rectangle 9">
            <a:extLst>
              <a:ext uri="{FF2B5EF4-FFF2-40B4-BE49-F238E27FC236}">
                <a16:creationId xmlns:a16="http://schemas.microsoft.com/office/drawing/2014/main" xmlns="" id="{2F92BC48-B415-CA09-51F9-995AA944BEF7}"/>
              </a:ext>
            </a:extLst>
          </p:cNvPr>
          <p:cNvSpPr/>
          <p:nvPr/>
        </p:nvSpPr>
        <p:spPr>
          <a:xfrm>
            <a:off x="-76200" y="1"/>
            <a:ext cx="9220200" cy="2571750"/>
          </a:xfrm>
          <a:prstGeom prst="rect">
            <a:avLst/>
          </a:prstGeom>
          <a:blipFill>
            <a:blip r:embed="rId4"/>
            <a:srcRect/>
            <a:stretch>
              <a:fillRect t="-70864" b="-3215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64364207"/>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1" nodeType="clickEffect">
                                  <p:stCondLst>
                                    <p:cond delay="0"/>
                                  </p:stCondLst>
                                  <p:childTnLst>
                                    <p:animEffect transition="out" filter="fade">
                                      <p:cBhvr>
                                        <p:cTn id="26" dur="1000"/>
                                        <p:tgtEl>
                                          <p:spTgt spid="3"/>
                                        </p:tgtEl>
                                      </p:cBhvr>
                                    </p:animEffect>
                                    <p:anim calcmode="lin" valueType="num">
                                      <p:cBhvr>
                                        <p:cTn id="27" dur="1000"/>
                                        <p:tgtEl>
                                          <p:spTgt spid="3"/>
                                        </p:tgtEl>
                                        <p:attrNameLst>
                                          <p:attrName>ppt_x</p:attrName>
                                        </p:attrNameLst>
                                      </p:cBhvr>
                                      <p:tavLst>
                                        <p:tav tm="0">
                                          <p:val>
                                            <p:strVal val="ppt_x"/>
                                          </p:val>
                                        </p:tav>
                                        <p:tav tm="100000">
                                          <p:val>
                                            <p:strVal val="ppt_x"/>
                                          </p:val>
                                        </p:tav>
                                      </p:tavLst>
                                    </p:anim>
                                    <p:anim calcmode="lin" valueType="num">
                                      <p:cBhvr>
                                        <p:cTn id="28" dur="1000"/>
                                        <p:tgtEl>
                                          <p:spTgt spid="3"/>
                                        </p:tgtEl>
                                        <p:attrNameLst>
                                          <p:attrName>ppt_y</p:attrName>
                                        </p:attrNameLst>
                                      </p:cBhvr>
                                      <p:tavLst>
                                        <p:tav tm="0">
                                          <p:val>
                                            <p:strVal val="ppt_y"/>
                                          </p:val>
                                        </p:tav>
                                        <p:tav tm="100000">
                                          <p:val>
                                            <p:strVal val="ppt_y+.1"/>
                                          </p:val>
                                        </p:tav>
                                      </p:tavLst>
                                    </p:anim>
                                    <p:set>
                                      <p:cBhvr>
                                        <p:cTn id="29" dur="1" fill="hold">
                                          <p:stCondLst>
                                            <p:cond delay="999"/>
                                          </p:stCondLst>
                                        </p:cTn>
                                        <p:tgtEl>
                                          <p:spTgt spid="3"/>
                                        </p:tgtEl>
                                        <p:attrNameLst>
                                          <p:attrName>style.visibility</p:attrName>
                                        </p:attrNameLst>
                                      </p:cBhvr>
                                      <p:to>
                                        <p:strVal val="hidden"/>
                                      </p:to>
                                    </p:set>
                                  </p:childTnLst>
                                </p:cTn>
                              </p:par>
                              <p:par>
                                <p:cTn id="30" presetID="42" presetClass="exit" presetSubtype="0" fill="hold" grpId="1" nodeType="withEffect">
                                  <p:stCondLst>
                                    <p:cond delay="0"/>
                                  </p:stCondLst>
                                  <p:childTnLst>
                                    <p:animEffect transition="out" filter="fade">
                                      <p:cBhvr>
                                        <p:cTn id="31" dur="1000"/>
                                        <p:tgtEl>
                                          <p:spTgt spid="7"/>
                                        </p:tgtEl>
                                      </p:cBhvr>
                                    </p:animEffect>
                                    <p:anim calcmode="lin" valueType="num">
                                      <p:cBhvr>
                                        <p:cTn id="32" dur="1000"/>
                                        <p:tgtEl>
                                          <p:spTgt spid="7"/>
                                        </p:tgtEl>
                                        <p:attrNameLst>
                                          <p:attrName>ppt_x</p:attrName>
                                        </p:attrNameLst>
                                      </p:cBhvr>
                                      <p:tavLst>
                                        <p:tav tm="0">
                                          <p:val>
                                            <p:strVal val="ppt_x"/>
                                          </p:val>
                                        </p:tav>
                                        <p:tav tm="100000">
                                          <p:val>
                                            <p:strVal val="ppt_x"/>
                                          </p:val>
                                        </p:tav>
                                      </p:tavLst>
                                    </p:anim>
                                    <p:anim calcmode="lin" valueType="num">
                                      <p:cBhvr>
                                        <p:cTn id="33" dur="1000"/>
                                        <p:tgtEl>
                                          <p:spTgt spid="7"/>
                                        </p:tgtEl>
                                        <p:attrNameLst>
                                          <p:attrName>ppt_y</p:attrName>
                                        </p:attrNameLst>
                                      </p:cBhvr>
                                      <p:tavLst>
                                        <p:tav tm="0">
                                          <p:val>
                                            <p:strVal val="ppt_y"/>
                                          </p:val>
                                        </p:tav>
                                        <p:tav tm="100000">
                                          <p:val>
                                            <p:strVal val="ppt_y+.1"/>
                                          </p:val>
                                        </p:tav>
                                      </p:tavLst>
                                    </p:anim>
                                    <p:set>
                                      <p:cBhvr>
                                        <p:cTn id="34" dur="1" fill="hold">
                                          <p:stCondLst>
                                            <p:cond delay="999"/>
                                          </p:stCondLst>
                                        </p:cTn>
                                        <p:tgtEl>
                                          <p:spTgt spid="7"/>
                                        </p:tgtEl>
                                        <p:attrNameLst>
                                          <p:attrName>style.visibility</p:attrName>
                                        </p:attrNameLst>
                                      </p:cBhvr>
                                      <p:to>
                                        <p:strVal val="hidden"/>
                                      </p:to>
                                    </p:set>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P spid="7" grpId="0"/>
      <p:bldP spid="7" grpId="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0AE023E-FC0A-E6B7-CD29-3304763E2798}"/>
              </a:ext>
            </a:extLst>
          </p:cNvPr>
          <p:cNvSpPr txBox="1"/>
          <p:nvPr/>
        </p:nvSpPr>
        <p:spPr>
          <a:xfrm>
            <a:off x="2532497" y="3583454"/>
            <a:ext cx="4419600" cy="830997"/>
          </a:xfrm>
          <a:prstGeom prst="rect">
            <a:avLst/>
          </a:prstGeom>
          <a:noFill/>
        </p:spPr>
        <p:txBody>
          <a:bodyPr wrap="square" rtlCol="0">
            <a:spAutoFit/>
          </a:bodyPr>
          <a:lstStyle/>
          <a:p>
            <a:r>
              <a:rPr lang="en-US" sz="2400" dirty="0" err="1">
                <a:solidFill>
                  <a:srgbClr val="003399"/>
                </a:solidFill>
                <a:latin typeface="Arial" panose="020B0604020202020204" pitchFamily="34" charset="0"/>
                <a:cs typeface="Arial" panose="020B0604020202020204" pitchFamily="34" charset="0"/>
              </a:rPr>
              <a:t>Đọc</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thầm</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đoạn</a:t>
            </a:r>
            <a:r>
              <a:rPr lang="en-US" sz="2400" dirty="0">
                <a:solidFill>
                  <a:srgbClr val="003399"/>
                </a:solidFill>
                <a:latin typeface="Arial" panose="020B0604020202020204" pitchFamily="34" charset="0"/>
                <a:cs typeface="Arial" panose="020B0604020202020204" pitchFamily="34" charset="0"/>
              </a:rPr>
              <a:t> 1 </a:t>
            </a:r>
            <a:r>
              <a:rPr lang="en-US" sz="2400" dirty="0" err="1">
                <a:solidFill>
                  <a:srgbClr val="003399"/>
                </a:solidFill>
                <a:latin typeface="Arial" panose="020B0604020202020204" pitchFamily="34" charset="0"/>
                <a:cs typeface="Arial" panose="020B0604020202020204" pitchFamily="34" charset="0"/>
              </a:rPr>
              <a:t>em</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hãy</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cho</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biết</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tác</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giả</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giới</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thiệu</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điều</a:t>
            </a:r>
            <a:r>
              <a:rPr lang="en-US" sz="2400" dirty="0">
                <a:solidFill>
                  <a:srgbClr val="003399"/>
                </a:solidFill>
                <a:latin typeface="Arial" panose="020B0604020202020204" pitchFamily="34" charset="0"/>
                <a:cs typeface="Arial" panose="020B0604020202020204" pitchFamily="34" charset="0"/>
              </a:rPr>
              <a:t> </a:t>
            </a:r>
            <a:r>
              <a:rPr lang="en-US" sz="2400" dirty="0" err="1">
                <a:solidFill>
                  <a:srgbClr val="003399"/>
                </a:solidFill>
                <a:latin typeface="Arial" panose="020B0604020202020204" pitchFamily="34" charset="0"/>
                <a:cs typeface="Arial" panose="020B0604020202020204" pitchFamily="34" charset="0"/>
              </a:rPr>
              <a:t>gì</a:t>
            </a:r>
            <a:r>
              <a:rPr lang="en-US" sz="2400" dirty="0">
                <a:solidFill>
                  <a:srgbClr val="003399"/>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xmlns="" id="{6AF43382-C9DA-B5C6-05D9-F7943A9705C4}"/>
              </a:ext>
            </a:extLst>
          </p:cNvPr>
          <p:cNvSpPr txBox="1"/>
          <p:nvPr/>
        </p:nvSpPr>
        <p:spPr>
          <a:xfrm>
            <a:off x="1983590" y="2752762"/>
            <a:ext cx="6553200" cy="1200329"/>
          </a:xfrm>
          <a:prstGeom prst="rect">
            <a:avLst/>
          </a:prstGeom>
          <a:noFill/>
        </p:spPr>
        <p:txBody>
          <a:bodyPr wrap="square" rtlCol="0">
            <a:spAutoFit/>
          </a:bodyPr>
          <a:lstStyle/>
          <a:p>
            <a:r>
              <a:rPr lang="vi-VN" sz="2400" b="0" i="0">
                <a:solidFill>
                  <a:srgbClr val="003399"/>
                </a:solidFill>
                <a:effectLst/>
                <a:latin typeface="Arial" panose="020B0604020202020204" pitchFamily="34" charset="0"/>
              </a:rPr>
              <a:t>Mùa đông, giữa ngày mùa, làng quê toàn màu vàng, những màu vàng rất khác nhau.</a:t>
            </a:r>
          </a:p>
          <a:p>
            <a:endParaRPr lang="en-US" sz="2400">
              <a:solidFill>
                <a:srgbClr val="003399"/>
              </a:solidFill>
            </a:endParaRPr>
          </a:p>
        </p:txBody>
      </p:sp>
      <p:sp>
        <p:nvSpPr>
          <p:cNvPr id="6" name="TextBox 5">
            <a:extLst>
              <a:ext uri="{FF2B5EF4-FFF2-40B4-BE49-F238E27FC236}">
                <a16:creationId xmlns:a16="http://schemas.microsoft.com/office/drawing/2014/main" xmlns="" id="{5AF162E0-B267-C830-F6BA-FBD16E45683A}"/>
              </a:ext>
            </a:extLst>
          </p:cNvPr>
          <p:cNvSpPr txBox="1"/>
          <p:nvPr/>
        </p:nvSpPr>
        <p:spPr>
          <a:xfrm>
            <a:off x="688190" y="2790621"/>
            <a:ext cx="1278038" cy="461665"/>
          </a:xfrm>
          <a:prstGeom prst="rect">
            <a:avLst/>
          </a:prstGeom>
          <a:noFill/>
        </p:spPr>
        <p:txBody>
          <a:bodyPr wrap="square" rtlCol="0">
            <a:spAutoFit/>
          </a:bodyPr>
          <a:lstStyle/>
          <a:p>
            <a:pPr algn="ctr"/>
            <a:r>
              <a:rPr lang="en-GB" sz="2400" b="1">
                <a:solidFill>
                  <a:srgbClr val="003399"/>
                </a:solidFill>
              </a:rPr>
              <a:t>Đoạn 1: </a:t>
            </a:r>
            <a:endParaRPr lang="en-US" sz="2400" b="1">
              <a:solidFill>
                <a:srgbClr val="003399"/>
              </a:solidFill>
            </a:endParaRPr>
          </a:p>
        </p:txBody>
      </p:sp>
      <p:sp>
        <p:nvSpPr>
          <p:cNvPr id="7" name="TextBox 6">
            <a:extLst>
              <a:ext uri="{FF2B5EF4-FFF2-40B4-BE49-F238E27FC236}">
                <a16:creationId xmlns:a16="http://schemas.microsoft.com/office/drawing/2014/main" xmlns="" id="{CE754E69-C795-0F62-0562-F7E771A72E95}"/>
              </a:ext>
            </a:extLst>
          </p:cNvPr>
          <p:cNvSpPr txBox="1"/>
          <p:nvPr/>
        </p:nvSpPr>
        <p:spPr>
          <a:xfrm>
            <a:off x="3561701" y="4552950"/>
            <a:ext cx="2508814" cy="461665"/>
          </a:xfrm>
          <a:prstGeom prst="rect">
            <a:avLst/>
          </a:prstGeom>
          <a:noFill/>
        </p:spPr>
        <p:txBody>
          <a:bodyPr wrap="square" rtlCol="0">
            <a:spAutoFit/>
          </a:bodyPr>
          <a:lstStyle/>
          <a:p>
            <a:r>
              <a:rPr lang="en-US" sz="2400">
                <a:solidFill>
                  <a:srgbClr val="003399"/>
                </a:solidFill>
                <a:latin typeface="Arial" panose="020B0604020202020204" pitchFamily="34" charset="0"/>
                <a:cs typeface="Arial" panose="020B0604020202020204" pitchFamily="34" charset="0"/>
              </a:rPr>
              <a:t>Nêu ý đoạn 1?</a:t>
            </a:r>
            <a:endParaRPr lang="en-US" sz="2400" dirty="0">
              <a:solidFill>
                <a:srgbClr val="003399"/>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5A2BE4E5-370F-FE2D-4FDD-EC2DEA2C7043}"/>
              </a:ext>
            </a:extLst>
          </p:cNvPr>
          <p:cNvSpPr txBox="1"/>
          <p:nvPr/>
        </p:nvSpPr>
        <p:spPr>
          <a:xfrm>
            <a:off x="1996708" y="3728174"/>
            <a:ext cx="5638800" cy="1055608"/>
          </a:xfrm>
          <a:prstGeom prst="roundRect">
            <a:avLst/>
          </a:prstGeom>
          <a:noFill/>
          <a:ln>
            <a:solidFill>
              <a:srgbClr val="003399"/>
            </a:solidFill>
            <a:prstDash val="dash"/>
          </a:ln>
        </p:spPr>
        <p:txBody>
          <a:bodyPr wrap="square" rtlCol="0">
            <a:spAutoFit/>
          </a:bodyPr>
          <a:lstStyle/>
          <a:p>
            <a:pPr algn="ctr"/>
            <a:r>
              <a:rPr lang="en-US" sz="2800" dirty="0">
                <a:solidFill>
                  <a:srgbClr val="003399"/>
                </a:solidFill>
                <a:ea typeface="HP001 5Ha" pitchFamily="34" charset="-127"/>
                <a:cs typeface="Arial" pitchFamily="34" charset="0"/>
              </a:rPr>
              <a:t>Ý 1: </a:t>
            </a:r>
            <a:r>
              <a:rPr lang="en-US" sz="2800" dirty="0" err="1">
                <a:solidFill>
                  <a:srgbClr val="003399"/>
                </a:solidFill>
                <a:ea typeface="HP001 5Ha" pitchFamily="34" charset="-127"/>
                <a:cs typeface="Arial" pitchFamily="34" charset="0"/>
              </a:rPr>
              <a:t>Màu</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sắc</a:t>
            </a:r>
            <a:r>
              <a:rPr lang="en-US" sz="2800" dirty="0">
                <a:solidFill>
                  <a:srgbClr val="003399"/>
                </a:solidFill>
                <a:ea typeface="HP001 5Ha" pitchFamily="34" charset="-127"/>
                <a:cs typeface="Arial" pitchFamily="34" charset="0"/>
              </a:rPr>
              <a:t> bao </a:t>
            </a:r>
            <a:r>
              <a:rPr lang="en-US" sz="2800" dirty="0" err="1">
                <a:solidFill>
                  <a:srgbClr val="003399"/>
                </a:solidFill>
                <a:ea typeface="HP001 5Ha" pitchFamily="34" charset="-127"/>
                <a:cs typeface="Arial" pitchFamily="34" charset="0"/>
              </a:rPr>
              <a:t>trùm</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lên</a:t>
            </a:r>
            <a:r>
              <a:rPr lang="en-US" sz="2800" dirty="0">
                <a:solidFill>
                  <a:srgbClr val="003399"/>
                </a:solidFill>
                <a:ea typeface="HP001 5Ha" pitchFamily="34" charset="-127"/>
                <a:cs typeface="Arial" pitchFamily="34" charset="0"/>
              </a:rPr>
              <a:t> </a:t>
            </a:r>
            <a:r>
              <a:rPr lang="en-US" sz="2800" err="1">
                <a:solidFill>
                  <a:srgbClr val="003399"/>
                </a:solidFill>
                <a:ea typeface="HP001 5Ha" pitchFamily="34" charset="-127"/>
                <a:cs typeface="Arial" pitchFamily="34" charset="0"/>
              </a:rPr>
              <a:t>làng</a:t>
            </a:r>
            <a:r>
              <a:rPr lang="en-US" sz="2800">
                <a:solidFill>
                  <a:srgbClr val="003399"/>
                </a:solidFill>
                <a:ea typeface="HP001 5Ha" pitchFamily="34" charset="-127"/>
                <a:cs typeface="Arial" pitchFamily="34" charset="0"/>
              </a:rPr>
              <a:t> quê ngày </a:t>
            </a:r>
            <a:r>
              <a:rPr lang="en-US" sz="2800" dirty="0" err="1">
                <a:solidFill>
                  <a:srgbClr val="003399"/>
                </a:solidFill>
                <a:ea typeface="HP001 5Ha" pitchFamily="34" charset="-127"/>
                <a:cs typeface="Arial" pitchFamily="34" charset="0"/>
              </a:rPr>
              <a:t>mùa</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là</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màu</a:t>
            </a:r>
            <a:r>
              <a:rPr lang="en-US" sz="2800" dirty="0">
                <a:solidFill>
                  <a:srgbClr val="003399"/>
                </a:solidFill>
                <a:ea typeface="HP001 5Ha" pitchFamily="34" charset="-127"/>
                <a:cs typeface="Arial" pitchFamily="34" charset="0"/>
              </a:rPr>
              <a:t> </a:t>
            </a:r>
            <a:r>
              <a:rPr lang="en-US" sz="2800" dirty="0" err="1">
                <a:solidFill>
                  <a:srgbClr val="003399"/>
                </a:solidFill>
                <a:ea typeface="HP001 5Ha" pitchFamily="34" charset="-127"/>
                <a:cs typeface="Arial" pitchFamily="34" charset="0"/>
              </a:rPr>
              <a:t>vàng</a:t>
            </a:r>
            <a:r>
              <a:rPr lang="en-US" sz="2800" dirty="0">
                <a:solidFill>
                  <a:srgbClr val="003399"/>
                </a:solidFill>
                <a:ea typeface="HP001 5Ha" pitchFamily="34" charset="-127"/>
                <a:cs typeface="Arial" pitchFamily="34" charset="0"/>
              </a:rPr>
              <a:t>.</a:t>
            </a:r>
          </a:p>
        </p:txBody>
      </p:sp>
    </p:spTree>
    <p:extLst>
      <p:ext uri="{BB962C8B-B14F-4D97-AF65-F5344CB8AC3E}">
        <p14:creationId xmlns:p14="http://schemas.microsoft.com/office/powerpoint/2010/main" xmlns="" val="1282957944"/>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1" nodeType="clickEffect">
                                  <p:stCondLst>
                                    <p:cond delay="0"/>
                                  </p:stCondLst>
                                  <p:childTnLst>
                                    <p:animEffect transition="out" filter="fade">
                                      <p:cBhvr>
                                        <p:cTn id="26" dur="1000"/>
                                        <p:tgtEl>
                                          <p:spTgt spid="3"/>
                                        </p:tgtEl>
                                      </p:cBhvr>
                                    </p:animEffect>
                                    <p:anim calcmode="lin" valueType="num">
                                      <p:cBhvr>
                                        <p:cTn id="27" dur="1000"/>
                                        <p:tgtEl>
                                          <p:spTgt spid="3"/>
                                        </p:tgtEl>
                                        <p:attrNameLst>
                                          <p:attrName>ppt_x</p:attrName>
                                        </p:attrNameLst>
                                      </p:cBhvr>
                                      <p:tavLst>
                                        <p:tav tm="0">
                                          <p:val>
                                            <p:strVal val="ppt_x"/>
                                          </p:val>
                                        </p:tav>
                                        <p:tav tm="100000">
                                          <p:val>
                                            <p:strVal val="ppt_x"/>
                                          </p:val>
                                        </p:tav>
                                      </p:tavLst>
                                    </p:anim>
                                    <p:anim calcmode="lin" valueType="num">
                                      <p:cBhvr>
                                        <p:cTn id="28" dur="1000"/>
                                        <p:tgtEl>
                                          <p:spTgt spid="3"/>
                                        </p:tgtEl>
                                        <p:attrNameLst>
                                          <p:attrName>ppt_y</p:attrName>
                                        </p:attrNameLst>
                                      </p:cBhvr>
                                      <p:tavLst>
                                        <p:tav tm="0">
                                          <p:val>
                                            <p:strVal val="ppt_y"/>
                                          </p:val>
                                        </p:tav>
                                        <p:tav tm="100000">
                                          <p:val>
                                            <p:strVal val="ppt_y+.1"/>
                                          </p:val>
                                        </p:tav>
                                      </p:tavLst>
                                    </p:anim>
                                    <p:set>
                                      <p:cBhvr>
                                        <p:cTn id="29" dur="1" fill="hold">
                                          <p:stCondLst>
                                            <p:cond delay="999"/>
                                          </p:stCondLst>
                                        </p:cTn>
                                        <p:tgtEl>
                                          <p:spTgt spid="3"/>
                                        </p:tgtEl>
                                        <p:attrNameLst>
                                          <p:attrName>style.visibility</p:attrName>
                                        </p:attrNameLst>
                                      </p:cBhvr>
                                      <p:to>
                                        <p:strVal val="hidden"/>
                                      </p:to>
                                    </p:set>
                                  </p:childTnLst>
                                </p:cTn>
                              </p:par>
                              <p:par>
                                <p:cTn id="30" presetID="42" presetClass="exit" presetSubtype="0" fill="hold" grpId="1" nodeType="withEffect">
                                  <p:stCondLst>
                                    <p:cond delay="0"/>
                                  </p:stCondLst>
                                  <p:childTnLst>
                                    <p:animEffect transition="out" filter="fade">
                                      <p:cBhvr>
                                        <p:cTn id="31" dur="1000"/>
                                        <p:tgtEl>
                                          <p:spTgt spid="7"/>
                                        </p:tgtEl>
                                      </p:cBhvr>
                                    </p:animEffect>
                                    <p:anim calcmode="lin" valueType="num">
                                      <p:cBhvr>
                                        <p:cTn id="32" dur="1000"/>
                                        <p:tgtEl>
                                          <p:spTgt spid="7"/>
                                        </p:tgtEl>
                                        <p:attrNameLst>
                                          <p:attrName>ppt_x</p:attrName>
                                        </p:attrNameLst>
                                      </p:cBhvr>
                                      <p:tavLst>
                                        <p:tav tm="0">
                                          <p:val>
                                            <p:strVal val="ppt_x"/>
                                          </p:val>
                                        </p:tav>
                                        <p:tav tm="100000">
                                          <p:val>
                                            <p:strVal val="ppt_x"/>
                                          </p:val>
                                        </p:tav>
                                      </p:tavLst>
                                    </p:anim>
                                    <p:anim calcmode="lin" valueType="num">
                                      <p:cBhvr>
                                        <p:cTn id="33" dur="1000"/>
                                        <p:tgtEl>
                                          <p:spTgt spid="7"/>
                                        </p:tgtEl>
                                        <p:attrNameLst>
                                          <p:attrName>ppt_y</p:attrName>
                                        </p:attrNameLst>
                                      </p:cBhvr>
                                      <p:tavLst>
                                        <p:tav tm="0">
                                          <p:val>
                                            <p:strVal val="ppt_y"/>
                                          </p:val>
                                        </p:tav>
                                        <p:tav tm="100000">
                                          <p:val>
                                            <p:strVal val="ppt_y+.1"/>
                                          </p:val>
                                        </p:tav>
                                      </p:tavLst>
                                    </p:anim>
                                    <p:set>
                                      <p:cBhvr>
                                        <p:cTn id="34" dur="1" fill="hold">
                                          <p:stCondLst>
                                            <p:cond delay="999"/>
                                          </p:stCondLst>
                                        </p:cTn>
                                        <p:tgtEl>
                                          <p:spTgt spid="7"/>
                                        </p:tgtEl>
                                        <p:attrNameLst>
                                          <p:attrName>style.visibility</p:attrName>
                                        </p:attrNameLst>
                                      </p:cBhvr>
                                      <p:to>
                                        <p:strVal val="hidden"/>
                                      </p:to>
                                    </p:set>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P spid="7" grpId="0"/>
      <p:bldP spid="7" grpId="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AF43382-C9DA-B5C6-05D9-F7943A9705C4}"/>
              </a:ext>
            </a:extLst>
          </p:cNvPr>
          <p:cNvSpPr txBox="1"/>
          <p:nvPr/>
        </p:nvSpPr>
        <p:spPr>
          <a:xfrm>
            <a:off x="1981200" y="2952750"/>
            <a:ext cx="5638800" cy="830997"/>
          </a:xfrm>
          <a:prstGeom prst="rect">
            <a:avLst/>
          </a:prstGeom>
          <a:noFill/>
        </p:spPr>
        <p:txBody>
          <a:bodyPr wrap="square" rtlCol="0">
            <a:spAutoFit/>
          </a:bodyPr>
          <a:lstStyle/>
          <a:p>
            <a:pPr algn="just"/>
            <a:r>
              <a:rPr lang="en-US" sz="2400" dirty="0" err="1">
                <a:solidFill>
                  <a:srgbClr val="003399"/>
                </a:solidFill>
                <a:latin typeface="Times New Roman" pitchFamily="18" charset="0"/>
                <a:cs typeface="Times New Roman" pitchFamily="18" charset="0"/>
              </a:rPr>
              <a:t>Kể</a:t>
            </a:r>
            <a:r>
              <a:rPr lang="en-US" sz="2400" dirty="0">
                <a:solidFill>
                  <a:srgbClr val="003399"/>
                </a:solidFill>
                <a:latin typeface="Times New Roman" pitchFamily="18" charset="0"/>
                <a:cs typeface="Times New Roman" pitchFamily="18" charset="0"/>
              </a:rPr>
              <a:t> </a:t>
            </a:r>
            <a:r>
              <a:rPr lang="en-US" sz="2400" dirty="0" err="1">
                <a:solidFill>
                  <a:srgbClr val="003399"/>
                </a:solidFill>
                <a:latin typeface="Times New Roman" pitchFamily="18" charset="0"/>
                <a:cs typeface="Times New Roman" pitchFamily="18" charset="0"/>
              </a:rPr>
              <a:t>tên</a:t>
            </a:r>
            <a:r>
              <a:rPr lang="en-US" sz="2400" dirty="0">
                <a:solidFill>
                  <a:srgbClr val="003399"/>
                </a:solidFill>
                <a:latin typeface="Times New Roman" pitchFamily="18" charset="0"/>
                <a:cs typeface="Times New Roman" pitchFamily="18" charset="0"/>
              </a:rPr>
              <a:t> </a:t>
            </a:r>
            <a:r>
              <a:rPr lang="en-US" sz="2400" dirty="0" err="1">
                <a:solidFill>
                  <a:srgbClr val="003399"/>
                </a:solidFill>
                <a:latin typeface="Times New Roman" pitchFamily="18" charset="0"/>
                <a:cs typeface="Times New Roman" pitchFamily="18" charset="0"/>
              </a:rPr>
              <a:t>những</a:t>
            </a:r>
            <a:r>
              <a:rPr lang="en-US" sz="2400" dirty="0">
                <a:solidFill>
                  <a:srgbClr val="003399"/>
                </a:solidFill>
                <a:latin typeface="Times New Roman" pitchFamily="18" charset="0"/>
                <a:cs typeface="Times New Roman" pitchFamily="18" charset="0"/>
              </a:rPr>
              <a:t> </a:t>
            </a:r>
            <a:r>
              <a:rPr lang="en-US" sz="2400" dirty="0" err="1">
                <a:solidFill>
                  <a:srgbClr val="003399"/>
                </a:solidFill>
                <a:latin typeface="Times New Roman" pitchFamily="18" charset="0"/>
                <a:cs typeface="Times New Roman" pitchFamily="18" charset="0"/>
              </a:rPr>
              <a:t>sự</a:t>
            </a:r>
            <a:r>
              <a:rPr lang="en-US" sz="2400" dirty="0">
                <a:solidFill>
                  <a:srgbClr val="003399"/>
                </a:solidFill>
                <a:latin typeface="Times New Roman" pitchFamily="18" charset="0"/>
                <a:cs typeface="Times New Roman" pitchFamily="18" charset="0"/>
              </a:rPr>
              <a:t> </a:t>
            </a:r>
            <a:r>
              <a:rPr lang="en-US" sz="2400" dirty="0" err="1">
                <a:solidFill>
                  <a:srgbClr val="003399"/>
                </a:solidFill>
                <a:latin typeface="Times New Roman" pitchFamily="18" charset="0"/>
                <a:cs typeface="Times New Roman" pitchFamily="18" charset="0"/>
              </a:rPr>
              <a:t>vật</a:t>
            </a:r>
            <a:r>
              <a:rPr lang="en-US" sz="2400" dirty="0">
                <a:solidFill>
                  <a:srgbClr val="003399"/>
                </a:solidFill>
                <a:latin typeface="Times New Roman" pitchFamily="18" charset="0"/>
                <a:cs typeface="Times New Roman" pitchFamily="18" charset="0"/>
              </a:rPr>
              <a:t> </a:t>
            </a:r>
            <a:r>
              <a:rPr lang="en-US" sz="2400" dirty="0" err="1">
                <a:solidFill>
                  <a:srgbClr val="003399"/>
                </a:solidFill>
                <a:latin typeface="Times New Roman" pitchFamily="18" charset="0"/>
                <a:cs typeface="Times New Roman" pitchFamily="18" charset="0"/>
              </a:rPr>
              <a:t>trong</a:t>
            </a:r>
            <a:r>
              <a:rPr lang="en-US" sz="2400" dirty="0">
                <a:solidFill>
                  <a:srgbClr val="003399"/>
                </a:solidFill>
                <a:latin typeface="Times New Roman" pitchFamily="18" charset="0"/>
                <a:cs typeface="Times New Roman" pitchFamily="18" charset="0"/>
              </a:rPr>
              <a:t> </a:t>
            </a:r>
            <a:r>
              <a:rPr lang="en-US" sz="2400" dirty="0" err="1">
                <a:solidFill>
                  <a:srgbClr val="003399"/>
                </a:solidFill>
                <a:latin typeface="Times New Roman" pitchFamily="18" charset="0"/>
                <a:cs typeface="Times New Roman" pitchFamily="18" charset="0"/>
              </a:rPr>
              <a:t>bài</a:t>
            </a:r>
            <a:r>
              <a:rPr lang="en-US" sz="2400" dirty="0">
                <a:solidFill>
                  <a:srgbClr val="003399"/>
                </a:solidFill>
                <a:latin typeface="Times New Roman" pitchFamily="18" charset="0"/>
                <a:cs typeface="Times New Roman" pitchFamily="18" charset="0"/>
              </a:rPr>
              <a:t> </a:t>
            </a:r>
            <a:r>
              <a:rPr lang="en-US" sz="2400" dirty="0" err="1">
                <a:solidFill>
                  <a:srgbClr val="003399"/>
                </a:solidFill>
                <a:latin typeface="Times New Roman" pitchFamily="18" charset="0"/>
                <a:cs typeface="Times New Roman" pitchFamily="18" charset="0"/>
              </a:rPr>
              <a:t>có</a:t>
            </a:r>
            <a:r>
              <a:rPr lang="en-US" sz="2400" dirty="0">
                <a:solidFill>
                  <a:srgbClr val="003399"/>
                </a:solidFill>
                <a:latin typeface="Times New Roman" pitchFamily="18" charset="0"/>
                <a:cs typeface="Times New Roman" pitchFamily="18" charset="0"/>
              </a:rPr>
              <a:t> </a:t>
            </a:r>
            <a:r>
              <a:rPr lang="en-US" sz="2400" dirty="0" err="1">
                <a:solidFill>
                  <a:srgbClr val="003399"/>
                </a:solidFill>
                <a:latin typeface="Times New Roman" pitchFamily="18" charset="0"/>
                <a:cs typeface="Times New Roman" pitchFamily="18" charset="0"/>
              </a:rPr>
              <a:t>màu</a:t>
            </a:r>
            <a:r>
              <a:rPr lang="en-US" sz="2400" dirty="0">
                <a:solidFill>
                  <a:srgbClr val="003399"/>
                </a:solidFill>
                <a:latin typeface="Times New Roman" pitchFamily="18" charset="0"/>
                <a:cs typeface="Times New Roman" pitchFamily="18" charset="0"/>
              </a:rPr>
              <a:t> </a:t>
            </a:r>
            <a:r>
              <a:rPr lang="en-US" sz="2400" dirty="0" err="1">
                <a:solidFill>
                  <a:srgbClr val="003399"/>
                </a:solidFill>
                <a:latin typeface="Times New Roman" pitchFamily="18" charset="0"/>
                <a:cs typeface="Times New Roman" pitchFamily="18" charset="0"/>
              </a:rPr>
              <a:t>vàng</a:t>
            </a:r>
            <a:r>
              <a:rPr lang="en-US" sz="2400" dirty="0">
                <a:solidFill>
                  <a:srgbClr val="003399"/>
                </a:solidFill>
                <a:latin typeface="Times New Roman" pitchFamily="18" charset="0"/>
                <a:cs typeface="Times New Roman" pitchFamily="18" charset="0"/>
              </a:rPr>
              <a:t> </a:t>
            </a:r>
            <a:r>
              <a:rPr lang="en-US" sz="2400" dirty="0" err="1">
                <a:solidFill>
                  <a:srgbClr val="003399"/>
                </a:solidFill>
                <a:latin typeface="Times New Roman" pitchFamily="18" charset="0"/>
                <a:cs typeface="Times New Roman" pitchFamily="18" charset="0"/>
              </a:rPr>
              <a:t>và</a:t>
            </a:r>
            <a:r>
              <a:rPr lang="en-US" sz="2400" dirty="0">
                <a:solidFill>
                  <a:srgbClr val="003399"/>
                </a:solidFill>
                <a:latin typeface="Times New Roman" pitchFamily="18" charset="0"/>
                <a:cs typeface="Times New Roman" pitchFamily="18" charset="0"/>
              </a:rPr>
              <a:t> </a:t>
            </a:r>
            <a:r>
              <a:rPr lang="en-US" sz="2400" dirty="0" err="1">
                <a:solidFill>
                  <a:srgbClr val="003399"/>
                </a:solidFill>
                <a:latin typeface="Times New Roman" pitchFamily="18" charset="0"/>
                <a:cs typeface="Times New Roman" pitchFamily="18" charset="0"/>
              </a:rPr>
              <a:t>từ</a:t>
            </a:r>
            <a:r>
              <a:rPr lang="en-US" sz="2400" dirty="0">
                <a:solidFill>
                  <a:srgbClr val="003399"/>
                </a:solidFill>
                <a:latin typeface="Times New Roman" pitchFamily="18" charset="0"/>
                <a:cs typeface="Times New Roman" pitchFamily="18" charset="0"/>
              </a:rPr>
              <a:t> </a:t>
            </a:r>
            <a:r>
              <a:rPr lang="en-US" sz="2400" dirty="0" err="1">
                <a:solidFill>
                  <a:srgbClr val="003399"/>
                </a:solidFill>
                <a:latin typeface="Times New Roman" pitchFamily="18" charset="0"/>
                <a:cs typeface="Times New Roman" pitchFamily="18" charset="0"/>
              </a:rPr>
              <a:t>chỉ</a:t>
            </a:r>
            <a:r>
              <a:rPr lang="en-US" sz="2400" dirty="0">
                <a:solidFill>
                  <a:srgbClr val="003399"/>
                </a:solidFill>
                <a:latin typeface="Times New Roman" pitchFamily="18" charset="0"/>
                <a:cs typeface="Times New Roman" pitchFamily="18" charset="0"/>
              </a:rPr>
              <a:t> </a:t>
            </a:r>
            <a:r>
              <a:rPr lang="en-US" sz="2400" dirty="0" err="1">
                <a:solidFill>
                  <a:srgbClr val="003399"/>
                </a:solidFill>
                <a:latin typeface="Times New Roman" pitchFamily="18" charset="0"/>
                <a:cs typeface="Times New Roman" pitchFamily="18" charset="0"/>
              </a:rPr>
              <a:t>màu</a:t>
            </a:r>
            <a:r>
              <a:rPr lang="en-US" sz="2400" dirty="0">
                <a:solidFill>
                  <a:srgbClr val="003399"/>
                </a:solidFill>
                <a:latin typeface="Times New Roman" pitchFamily="18" charset="0"/>
                <a:cs typeface="Times New Roman" pitchFamily="18" charset="0"/>
              </a:rPr>
              <a:t> </a:t>
            </a:r>
            <a:r>
              <a:rPr lang="en-US" sz="2400" dirty="0" err="1">
                <a:solidFill>
                  <a:srgbClr val="003399"/>
                </a:solidFill>
                <a:latin typeface="Times New Roman" pitchFamily="18" charset="0"/>
                <a:cs typeface="Times New Roman" pitchFamily="18" charset="0"/>
              </a:rPr>
              <a:t>vàng</a:t>
            </a:r>
            <a:r>
              <a:rPr lang="en-US" sz="2400" dirty="0">
                <a:solidFill>
                  <a:srgbClr val="003399"/>
                </a:solidFill>
                <a:latin typeface="Times New Roman" pitchFamily="18" charset="0"/>
                <a:cs typeface="Times New Roman" pitchFamily="18" charset="0"/>
              </a:rPr>
              <a:t> </a:t>
            </a:r>
            <a:r>
              <a:rPr lang="en-US" sz="2400" dirty="0" err="1">
                <a:solidFill>
                  <a:srgbClr val="003399"/>
                </a:solidFill>
                <a:latin typeface="Times New Roman" pitchFamily="18" charset="0"/>
                <a:cs typeface="Times New Roman" pitchFamily="18" charset="0"/>
              </a:rPr>
              <a:t>đó</a:t>
            </a:r>
            <a:r>
              <a:rPr lang="en-US" sz="2400" dirty="0">
                <a:solidFill>
                  <a:srgbClr val="003399"/>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3268378564"/>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4C1C658-805D-4A69-850C-3667BE2D6CE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57" y="361950"/>
            <a:ext cx="9144000" cy="4293535"/>
          </a:xfrm>
          <a:prstGeom prst="rect">
            <a:avLst/>
          </a:prstGeom>
        </p:spPr>
      </p:pic>
    </p:spTree>
    <p:extLst>
      <p:ext uri="{BB962C8B-B14F-4D97-AF65-F5344CB8AC3E}">
        <p14:creationId xmlns:p14="http://schemas.microsoft.com/office/powerpoint/2010/main" xmlns="" val="964384481"/>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NTK\Desktop\chang hạ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5000" y="1167234"/>
            <a:ext cx="2157413" cy="22479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Documents and Settings\NTK\Desktop\chang 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72013" y="1123950"/>
            <a:ext cx="2362200" cy="23906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67962483"/>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123"/>
                                        </p:tgtEl>
                                        <p:attrNameLst>
                                          <p:attrName>style.visibility</p:attrName>
                                        </p:attrNameLst>
                                      </p:cBhvr>
                                      <p:to>
                                        <p:strVal val="visible"/>
                                      </p:to>
                                    </p:set>
                                    <p:anim calcmode="lin" valueType="num">
                                      <p:cBhvr additive="base">
                                        <p:cTn id="11" dur="500" fill="hold"/>
                                        <p:tgtEl>
                                          <p:spTgt spid="5123"/>
                                        </p:tgtEl>
                                        <p:attrNameLst>
                                          <p:attrName>ppt_x</p:attrName>
                                        </p:attrNameLst>
                                      </p:cBhvr>
                                      <p:tavLst>
                                        <p:tav tm="0">
                                          <p:val>
                                            <p:strVal val="1+#ppt_w/2"/>
                                          </p:val>
                                        </p:tav>
                                        <p:tav tm="100000">
                                          <p:val>
                                            <p:strVal val="#ppt_x"/>
                                          </p:val>
                                        </p:tav>
                                      </p:tavLst>
                                    </p:anim>
                                    <p:anim calcmode="lin" valueType="num">
                                      <p:cBhvr additive="base">
                                        <p:cTn id="12"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0AE023E-FC0A-E6B7-CD29-3304763E2798}"/>
              </a:ext>
            </a:extLst>
          </p:cNvPr>
          <p:cNvSpPr txBox="1"/>
          <p:nvPr/>
        </p:nvSpPr>
        <p:spPr>
          <a:xfrm>
            <a:off x="1219200" y="2875017"/>
            <a:ext cx="7086600"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Đoạn 2,3 tác giả cho người đọc thấy vẻ đẹp gì của làng quê vào ngày mùa?</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CE754E69-C795-0F62-0562-F7E771A72E95}"/>
              </a:ext>
            </a:extLst>
          </p:cNvPr>
          <p:cNvSpPr txBox="1"/>
          <p:nvPr/>
        </p:nvSpPr>
        <p:spPr>
          <a:xfrm>
            <a:off x="1219200" y="3732237"/>
            <a:ext cx="2508814"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Nêu ý đoạn 2?</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5A2BE4E5-370F-FE2D-4FDD-EC2DEA2C7043}"/>
              </a:ext>
            </a:extLst>
          </p:cNvPr>
          <p:cNvSpPr txBox="1"/>
          <p:nvPr/>
        </p:nvSpPr>
        <p:spPr>
          <a:xfrm>
            <a:off x="1752600" y="2960132"/>
            <a:ext cx="5638800" cy="1055608"/>
          </a:xfrm>
          <a:prstGeom prst="roundRect">
            <a:avLst/>
          </a:prstGeom>
          <a:noFill/>
          <a:ln>
            <a:solidFill>
              <a:srgbClr val="003399"/>
            </a:solidFill>
            <a:prstDash val="dash"/>
          </a:ln>
        </p:spPr>
        <p:txBody>
          <a:bodyPr wrap="square" rtlCol="0">
            <a:spAutoFit/>
          </a:bodyPr>
          <a:lstStyle/>
          <a:p>
            <a:pPr algn="ctr"/>
            <a:r>
              <a:rPr lang="en-US" sz="2800">
                <a:solidFill>
                  <a:srgbClr val="003399"/>
                </a:solidFill>
                <a:ea typeface="HP001 5Ha" pitchFamily="34" charset="-127"/>
                <a:cs typeface="Arial" pitchFamily="34" charset="0"/>
              </a:rPr>
              <a:t>Ý 2: Những màu vàng cụ thể của cảnh vật trong bức tranh làng quê.</a:t>
            </a:r>
          </a:p>
        </p:txBody>
      </p:sp>
    </p:spTree>
    <p:extLst>
      <p:ext uri="{BB962C8B-B14F-4D97-AF65-F5344CB8AC3E}">
        <p14:creationId xmlns:p14="http://schemas.microsoft.com/office/powerpoint/2010/main" xmlns="" val="651997444"/>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3"/>
                                        </p:tgtEl>
                                      </p:cBhvr>
                                    </p:animEffect>
                                    <p:anim calcmode="lin" valueType="num">
                                      <p:cBhvr>
                                        <p:cTn id="19" dur="1000"/>
                                        <p:tgtEl>
                                          <p:spTgt spid="3"/>
                                        </p:tgtEl>
                                        <p:attrNameLst>
                                          <p:attrName>ppt_x</p:attrName>
                                        </p:attrNameLst>
                                      </p:cBhvr>
                                      <p:tavLst>
                                        <p:tav tm="0">
                                          <p:val>
                                            <p:strVal val="ppt_x"/>
                                          </p:val>
                                        </p:tav>
                                        <p:tav tm="100000">
                                          <p:val>
                                            <p:strVal val="ppt_x"/>
                                          </p:val>
                                        </p:tav>
                                      </p:tavLst>
                                    </p:anim>
                                    <p:anim calcmode="lin" valueType="num">
                                      <p:cBhvr>
                                        <p:cTn id="20" dur="1000"/>
                                        <p:tgtEl>
                                          <p:spTgt spid="3"/>
                                        </p:tgtEl>
                                        <p:attrNameLst>
                                          <p:attrName>ppt_y</p:attrName>
                                        </p:attrNameLst>
                                      </p:cBhvr>
                                      <p:tavLst>
                                        <p:tav tm="0">
                                          <p:val>
                                            <p:strVal val="ppt_y"/>
                                          </p:val>
                                        </p:tav>
                                        <p:tav tm="100000">
                                          <p:val>
                                            <p:strVal val="ppt_y+.1"/>
                                          </p:val>
                                        </p:tav>
                                      </p:tavLst>
                                    </p:anim>
                                    <p:set>
                                      <p:cBhvr>
                                        <p:cTn id="21" dur="1" fill="hold">
                                          <p:stCondLst>
                                            <p:cond delay="999"/>
                                          </p:stCondLst>
                                        </p:cTn>
                                        <p:tgtEl>
                                          <p:spTgt spid="3"/>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7"/>
                                        </p:tgtEl>
                                      </p:cBhvr>
                                    </p:animEffect>
                                    <p:anim calcmode="lin" valueType="num">
                                      <p:cBhvr>
                                        <p:cTn id="24" dur="1000"/>
                                        <p:tgtEl>
                                          <p:spTgt spid="7"/>
                                        </p:tgtEl>
                                        <p:attrNameLst>
                                          <p:attrName>ppt_x</p:attrName>
                                        </p:attrNameLst>
                                      </p:cBhvr>
                                      <p:tavLst>
                                        <p:tav tm="0">
                                          <p:val>
                                            <p:strVal val="ppt_x"/>
                                          </p:val>
                                        </p:tav>
                                        <p:tav tm="100000">
                                          <p:val>
                                            <p:strVal val="ppt_x"/>
                                          </p:val>
                                        </p:tav>
                                      </p:tavLst>
                                    </p:anim>
                                    <p:anim calcmode="lin" valueType="num">
                                      <p:cBhvr>
                                        <p:cTn id="25" dur="1000"/>
                                        <p:tgtEl>
                                          <p:spTgt spid="7"/>
                                        </p:tgtEl>
                                        <p:attrNameLst>
                                          <p:attrName>ppt_y</p:attrName>
                                        </p:attrNameLst>
                                      </p:cBhvr>
                                      <p:tavLst>
                                        <p:tav tm="0">
                                          <p:val>
                                            <p:strVal val="ppt_y"/>
                                          </p:val>
                                        </p:tav>
                                        <p:tav tm="100000">
                                          <p:val>
                                            <p:strVal val="ppt_y+.1"/>
                                          </p:val>
                                        </p:tav>
                                      </p:tavLst>
                                    </p:anim>
                                    <p:set>
                                      <p:cBhvr>
                                        <p:cTn id="26" dur="1" fill="hold">
                                          <p:stCondLst>
                                            <p:cond delay="999"/>
                                          </p:stCondLst>
                                        </p:cTn>
                                        <p:tgtEl>
                                          <p:spTgt spid="7"/>
                                        </p:tgtEl>
                                        <p:attrNameLst>
                                          <p:attrName>style.visibility</p:attrName>
                                        </p:attrNameLst>
                                      </p:cBhvr>
                                      <p:to>
                                        <p:strVal val="hidden"/>
                                      </p:to>
                                    </p:set>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0AE023E-FC0A-E6B7-CD29-3304763E2798}"/>
              </a:ext>
            </a:extLst>
          </p:cNvPr>
          <p:cNvSpPr txBox="1"/>
          <p:nvPr/>
        </p:nvSpPr>
        <p:spPr>
          <a:xfrm>
            <a:off x="1188720" y="2875017"/>
            <a:ext cx="7086600" cy="954107"/>
          </a:xfrm>
          <a:prstGeom prst="rect">
            <a:avLst/>
          </a:prstGeom>
          <a:noFill/>
        </p:spPr>
        <p:txBody>
          <a:bodyPr wrap="square" rtlCol="0">
            <a:spAutoFit/>
          </a:bodyPr>
          <a:lstStyle/>
          <a:p>
            <a:pPr algn="just"/>
            <a:r>
              <a:rPr lang="en-US" sz="2800">
                <a:ea typeface="HP001 5Ha" pitchFamily="34" charset="-127"/>
                <a:cs typeface="Arial" pitchFamily="34" charset="0"/>
              </a:rPr>
              <a:t>Những chi tiết nào nói về thời tiết làm cho bức tranh làng quê thêm đẹp và sinh động ?</a:t>
            </a:r>
            <a:endParaRPr lang="en-US" sz="2800" dirty="0">
              <a:ea typeface="HP001 5Ha" pitchFamily="34" charset="-127"/>
              <a:cs typeface="Arial" pitchFamily="34" charset="0"/>
            </a:endParaRPr>
          </a:p>
        </p:txBody>
      </p:sp>
      <p:sp>
        <p:nvSpPr>
          <p:cNvPr id="2" name="TextBox 1">
            <a:extLst>
              <a:ext uri="{FF2B5EF4-FFF2-40B4-BE49-F238E27FC236}">
                <a16:creationId xmlns:a16="http://schemas.microsoft.com/office/drawing/2014/main" xmlns="" id="{60F83E48-C83F-E897-6FBA-9EAED25A7B19}"/>
              </a:ext>
            </a:extLst>
          </p:cNvPr>
          <p:cNvSpPr txBox="1"/>
          <p:nvPr/>
        </p:nvSpPr>
        <p:spPr>
          <a:xfrm>
            <a:off x="1188720" y="4019550"/>
            <a:ext cx="7086600" cy="954107"/>
          </a:xfrm>
          <a:prstGeom prst="rect">
            <a:avLst/>
          </a:prstGeom>
          <a:noFill/>
        </p:spPr>
        <p:txBody>
          <a:bodyPr wrap="square" rtlCol="0">
            <a:spAutoFit/>
          </a:bodyPr>
          <a:lstStyle/>
          <a:p>
            <a:pPr algn="just"/>
            <a:r>
              <a:rPr lang="en-US" sz="2800">
                <a:ea typeface="HP001 5Ha" pitchFamily="34" charset="-127"/>
                <a:cs typeface="Arial" pitchFamily="34" charset="0"/>
              </a:rPr>
              <a:t>Những chi tiết nào nói về con người làm cho bức tranh làng quê thêm đẹp và sinh động ?</a:t>
            </a:r>
            <a:endParaRPr lang="en-US" sz="2800" dirty="0">
              <a:ea typeface="HP001 5Ha" pitchFamily="34" charset="-127"/>
              <a:cs typeface="Arial" pitchFamily="34" charset="0"/>
            </a:endParaRPr>
          </a:p>
        </p:txBody>
      </p:sp>
      <p:sp>
        <p:nvSpPr>
          <p:cNvPr id="4" name="Arrow: Chevron 3">
            <a:extLst>
              <a:ext uri="{FF2B5EF4-FFF2-40B4-BE49-F238E27FC236}">
                <a16:creationId xmlns:a16="http://schemas.microsoft.com/office/drawing/2014/main" xmlns="" id="{B825A2C6-EF03-686D-5F7A-0EF8C80B40B8}"/>
              </a:ext>
            </a:extLst>
          </p:cNvPr>
          <p:cNvSpPr/>
          <p:nvPr/>
        </p:nvSpPr>
        <p:spPr>
          <a:xfrm>
            <a:off x="754380" y="3028950"/>
            <a:ext cx="228600" cy="2286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xmlns="" id="{99A647B1-B2F8-2FAB-F8BF-01A51117592C}"/>
              </a:ext>
            </a:extLst>
          </p:cNvPr>
          <p:cNvSpPr/>
          <p:nvPr/>
        </p:nvSpPr>
        <p:spPr>
          <a:xfrm>
            <a:off x="754380" y="4171950"/>
            <a:ext cx="228600" cy="2286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845733057"/>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0AE023E-FC0A-E6B7-CD29-3304763E2798}"/>
              </a:ext>
            </a:extLst>
          </p:cNvPr>
          <p:cNvSpPr txBox="1"/>
          <p:nvPr/>
        </p:nvSpPr>
        <p:spPr>
          <a:xfrm>
            <a:off x="1188720" y="2875017"/>
            <a:ext cx="7086600" cy="954107"/>
          </a:xfrm>
          <a:prstGeom prst="rect">
            <a:avLst/>
          </a:prstGeom>
          <a:noFill/>
        </p:spPr>
        <p:txBody>
          <a:bodyPr wrap="square" rtlCol="0">
            <a:spAutoFit/>
          </a:bodyPr>
          <a:lstStyle/>
          <a:p>
            <a:r>
              <a:rPr lang="en-US" sz="2800">
                <a:ea typeface="HP001 5Ha" pitchFamily="34" charset="-127"/>
                <a:cs typeface="Arial" pitchFamily="34" charset="0"/>
              </a:rPr>
              <a:t>Qua phần tìm hiểu vừa rồi tác giả nói đến sự vật nào làm cho cảnh vật thêm đẹp?</a:t>
            </a:r>
            <a:endParaRPr lang="en-US" sz="2800" dirty="0">
              <a:ea typeface="HP001 5Ha" pitchFamily="34" charset="-127"/>
              <a:cs typeface="Arial" pitchFamily="34" charset="0"/>
            </a:endParaRPr>
          </a:p>
        </p:txBody>
      </p:sp>
      <p:sp>
        <p:nvSpPr>
          <p:cNvPr id="4" name="Arrow: Chevron 3">
            <a:extLst>
              <a:ext uri="{FF2B5EF4-FFF2-40B4-BE49-F238E27FC236}">
                <a16:creationId xmlns:a16="http://schemas.microsoft.com/office/drawing/2014/main" xmlns="" id="{B825A2C6-EF03-686D-5F7A-0EF8C80B40B8}"/>
              </a:ext>
            </a:extLst>
          </p:cNvPr>
          <p:cNvSpPr/>
          <p:nvPr/>
        </p:nvSpPr>
        <p:spPr>
          <a:xfrm>
            <a:off x="754380" y="3028950"/>
            <a:ext cx="228600" cy="2286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xmlns="" id="{006C61EE-5BF4-85EA-1883-33519D76279D}"/>
              </a:ext>
            </a:extLst>
          </p:cNvPr>
          <p:cNvSpPr txBox="1"/>
          <p:nvPr/>
        </p:nvSpPr>
        <p:spPr>
          <a:xfrm>
            <a:off x="1912620" y="3032834"/>
            <a:ext cx="5638800" cy="1055608"/>
          </a:xfrm>
          <a:prstGeom prst="roundRect">
            <a:avLst/>
          </a:prstGeom>
          <a:noFill/>
          <a:ln>
            <a:solidFill>
              <a:srgbClr val="003399"/>
            </a:solidFill>
            <a:prstDash val="dash"/>
          </a:ln>
        </p:spPr>
        <p:txBody>
          <a:bodyPr wrap="square" rtlCol="0">
            <a:spAutoFit/>
          </a:bodyPr>
          <a:lstStyle/>
          <a:p>
            <a:pPr algn="ctr"/>
            <a:r>
              <a:rPr lang="en-US" sz="2800">
                <a:solidFill>
                  <a:srgbClr val="003399"/>
                </a:solidFill>
                <a:ea typeface="HP001 5Ha" pitchFamily="34" charset="-127"/>
                <a:cs typeface="Arial" pitchFamily="34" charset="0"/>
              </a:rPr>
              <a:t>Ý 3: Thời tiết và con người làm cho bức tranh làng quê thêm đẹp.</a:t>
            </a:r>
            <a:endParaRPr lang="en-US" sz="2800" dirty="0">
              <a:solidFill>
                <a:srgbClr val="003399"/>
              </a:solidFill>
              <a:ea typeface="HP001 5Ha" pitchFamily="34" charset="-127"/>
              <a:cs typeface="Arial" pitchFamily="34" charset="0"/>
            </a:endParaRPr>
          </a:p>
        </p:txBody>
      </p:sp>
    </p:spTree>
    <p:extLst>
      <p:ext uri="{BB962C8B-B14F-4D97-AF65-F5344CB8AC3E}">
        <p14:creationId xmlns:p14="http://schemas.microsoft.com/office/powerpoint/2010/main" xmlns="" val="1595760611"/>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3"/>
                                        </p:tgtEl>
                                        <p:attrNameLst>
                                          <p:attrName>ppt_x</p:attrName>
                                        </p:attrNameLst>
                                      </p:cBhvr>
                                      <p:tavLst>
                                        <p:tav tm="0">
                                          <p:val>
                                            <p:strVal val="ppt_x"/>
                                          </p:val>
                                        </p:tav>
                                        <p:tav tm="100000">
                                          <p:val>
                                            <p:strVal val="ppt_x"/>
                                          </p:val>
                                        </p:tav>
                                      </p:tavLst>
                                    </p:anim>
                                    <p:anim calcmode="lin" valueType="num">
                                      <p:cBhvr additive="base">
                                        <p:cTn id="22" dur="500"/>
                                        <p:tgtEl>
                                          <p:spTgt spid="3"/>
                                        </p:tgtEl>
                                        <p:attrNameLst>
                                          <p:attrName>ppt_y</p:attrName>
                                        </p:attrNameLst>
                                      </p:cBhvr>
                                      <p:tavLst>
                                        <p:tav tm="0">
                                          <p:val>
                                            <p:strVal val="ppt_y"/>
                                          </p:val>
                                        </p:tav>
                                        <p:tav tm="100000">
                                          <p:val>
                                            <p:strVal val="1+ppt_h/2"/>
                                          </p:val>
                                        </p:tav>
                                      </p:tavLst>
                                    </p:anim>
                                    <p:set>
                                      <p:cBhvr>
                                        <p:cTn id="23" dur="1" fill="hold">
                                          <p:stCondLst>
                                            <p:cond delay="499"/>
                                          </p:stCondLst>
                                        </p:cTn>
                                        <p:tgtEl>
                                          <p:spTgt spid="3"/>
                                        </p:tgtEl>
                                        <p:attrNameLst>
                                          <p:attrName>style.visibility</p:attrName>
                                        </p:attrNameLst>
                                      </p:cBhvr>
                                      <p:to>
                                        <p:strVal val="hidden"/>
                                      </p:to>
                                    </p:set>
                                  </p:childTnLst>
                                </p:cTn>
                              </p:par>
                              <p:par>
                                <p:cTn id="24" presetID="2" presetClass="exit" presetSubtype="4" fill="hold" grpId="1" nodeType="withEffect">
                                  <p:stCondLst>
                                    <p:cond delay="0"/>
                                  </p:stCondLst>
                                  <p:childTnLst>
                                    <p:anim calcmode="lin" valueType="num">
                                      <p:cBhvr additive="base">
                                        <p:cTn id="25" dur="500"/>
                                        <p:tgtEl>
                                          <p:spTgt spid="4"/>
                                        </p:tgtEl>
                                        <p:attrNameLst>
                                          <p:attrName>ppt_x</p:attrName>
                                        </p:attrNameLst>
                                      </p:cBhvr>
                                      <p:tavLst>
                                        <p:tav tm="0">
                                          <p:val>
                                            <p:strVal val="ppt_x"/>
                                          </p:val>
                                        </p:tav>
                                        <p:tav tm="100000">
                                          <p:val>
                                            <p:strVal val="ppt_x"/>
                                          </p:val>
                                        </p:tav>
                                      </p:tavLst>
                                    </p:anim>
                                    <p:anim calcmode="lin" valueType="num">
                                      <p:cBhvr additive="base">
                                        <p:cTn id="26" dur="500"/>
                                        <p:tgtEl>
                                          <p:spTgt spid="4"/>
                                        </p:tgtEl>
                                        <p:attrNameLst>
                                          <p:attrName>ppt_y</p:attrName>
                                        </p:attrNameLst>
                                      </p:cBhvr>
                                      <p:tavLst>
                                        <p:tav tm="0">
                                          <p:val>
                                            <p:strVal val="ppt_y"/>
                                          </p:val>
                                        </p:tav>
                                        <p:tav tm="100000">
                                          <p:val>
                                            <p:strVal val="1+ppt_h/2"/>
                                          </p:val>
                                        </p:tav>
                                      </p:tavLst>
                                    </p:anim>
                                    <p:set>
                                      <p:cBhvr>
                                        <p:cTn id="2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600200" y="3028950"/>
            <a:ext cx="3429000" cy="1447800"/>
          </a:xfrm>
          <a:prstGeom prst="wedgeRoundRectCallout">
            <a:avLst>
              <a:gd name="adj1" fmla="val 71107"/>
              <a:gd name="adj2" fmla="val 45420"/>
              <a:gd name="adj3" fmla="val 16667"/>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Bài</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văn</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thể</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hiện</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tình</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cảm</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gì</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của</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tác</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giả</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đối</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với</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quê</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r>
              <a:rPr lang="en-US" sz="2400" dirty="0" err="1">
                <a:solidFill>
                  <a:schemeClr val="tx1"/>
                </a:solidFill>
                <a:latin typeface="Arial" panose="020B0604020202020204" pitchFamily="34" charset="0"/>
                <a:ea typeface="Aachen" panose="02020500000000000000" pitchFamily="18" charset="0"/>
                <a:cs typeface="Arial" panose="020B0604020202020204" pitchFamily="34" charset="0"/>
              </a:rPr>
              <a:t>hương</a:t>
            </a:r>
            <a:r>
              <a:rPr lang="en-US" sz="2400" dirty="0">
                <a:solidFill>
                  <a:schemeClr val="tx1"/>
                </a:solidFill>
                <a:latin typeface="Arial" panose="020B0604020202020204" pitchFamily="34" charset="0"/>
                <a:ea typeface="Aachen" panose="02020500000000000000" pitchFamily="18" charset="0"/>
                <a:cs typeface="Arial" panose="020B0604020202020204" pitchFamily="34" charset="0"/>
              </a:rPr>
              <a:t> ?</a:t>
            </a:r>
          </a:p>
        </p:txBody>
      </p:sp>
      <p:pic>
        <p:nvPicPr>
          <p:cNvPr id="4098" name="Picture 2" descr="C:\Documents and Settings\NTK\Desktop\To hoa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22471" y="2781300"/>
            <a:ext cx="3543300" cy="2362200"/>
          </a:xfrm>
          <a:prstGeom prst="ellipse">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9096548"/>
      </p:ext>
    </p:extLst>
  </p:cSld>
  <p:clrMapOvr>
    <a:masterClrMapping/>
  </p:clrMapOvr>
  <p:transition advClick="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D92FEB2D-D21B-414D-A34B-C2034C8ED0DE}"/>
              </a:ext>
            </a:extLst>
          </p:cNvPr>
          <p:cNvGrpSpPr/>
          <p:nvPr/>
        </p:nvGrpSpPr>
        <p:grpSpPr>
          <a:xfrm>
            <a:off x="1106946" y="2792066"/>
            <a:ext cx="7515997" cy="1200329"/>
            <a:chOff x="942203" y="1174285"/>
            <a:chExt cx="7515997" cy="1200329"/>
          </a:xfrm>
        </p:grpSpPr>
        <p:sp>
          <p:nvSpPr>
            <p:cNvPr id="5" name="TextBox 4"/>
            <p:cNvSpPr txBox="1"/>
            <p:nvPr/>
          </p:nvSpPr>
          <p:spPr>
            <a:xfrm>
              <a:off x="1143000" y="1174285"/>
              <a:ext cx="7315200" cy="1200329"/>
            </a:xfrm>
            <a:prstGeom prst="rect">
              <a:avLst/>
            </a:prstGeom>
            <a:noFill/>
          </p:spPr>
          <p:txBody>
            <a:bodyPr wrap="square" rtlCol="0">
              <a:spAutoFit/>
            </a:bodyPr>
            <a:lstStyle/>
            <a:p>
              <a:pPr algn="just">
                <a:spcBef>
                  <a:spcPct val="50000"/>
                </a:spcBef>
              </a:pPr>
              <a:r>
                <a:rPr lang="en-GB" sz="2400" dirty="0">
                  <a:latin typeface="Arial" panose="020B0604020202020204" pitchFamily="34" charset="0"/>
                  <a:cs typeface="Arial" panose="020B0604020202020204" pitchFamily="34" charset="0"/>
                </a:rPr>
                <a:t>Qua </a:t>
              </a:r>
              <a:r>
                <a:rPr lang="en-GB" sz="2400" dirty="0" err="1">
                  <a:latin typeface="Arial" panose="020B0604020202020204" pitchFamily="34" charset="0"/>
                  <a:cs typeface="Arial" panose="020B0604020202020204" pitchFamily="34" charset="0"/>
                </a:rPr>
                <a:t>bài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nhận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xét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gì</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cảnh</a:t>
              </a:r>
              <a:r>
                <a:rPr lang="en-GB" sz="2400" dirty="0">
                  <a:latin typeface="Arial" panose="020B0604020202020204" pitchFamily="34" charset="0"/>
                  <a:cs typeface="Arial" panose="020B0604020202020204" pitchFamily="34" charset="0"/>
                </a:rPr>
                <a:t> ở </a:t>
              </a:r>
              <a:r>
                <a:rPr lang="en-GB" sz="2400" dirty="0" err="1">
                  <a:latin typeface="Arial" panose="020B0604020202020204" pitchFamily="34" charset="0"/>
                  <a:cs typeface="Arial" panose="020B0604020202020204" pitchFamily="34" charset="0"/>
                </a:rPr>
                <a:t>làng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 ? </a:t>
              </a:r>
              <a:r>
                <a:rPr lang="en-GB" sz="2400" dirty="0" err="1">
                  <a:latin typeface="Arial" panose="020B0604020202020204" pitchFamily="34" charset="0"/>
                  <a:cs typeface="Arial" panose="020B0604020202020204" pitchFamily="34" charset="0"/>
                </a:rPr>
                <a:t>Em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sẽ</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gì</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cảnh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đẹp</a:t>
              </a:r>
              <a:r>
                <a:rPr lang="en-GB" sz="2400" dirty="0">
                  <a:latin typeface="Arial" panose="020B0604020202020204" pitchFamily="34" charset="0"/>
                  <a:cs typeface="Arial" panose="020B0604020202020204" pitchFamily="34" charset="0"/>
                </a:rPr>
                <a:t> ?</a:t>
              </a:r>
            </a:p>
          </p:txBody>
        </p:sp>
        <p:sp>
          <p:nvSpPr>
            <p:cNvPr id="4" name="Arrow: Chevron 3">
              <a:extLst>
                <a:ext uri="{FF2B5EF4-FFF2-40B4-BE49-F238E27FC236}">
                  <a16:creationId xmlns:a16="http://schemas.microsoft.com/office/drawing/2014/main" xmlns="" id="{779C4B2C-D6B4-4C81-9B54-C8260D42F82E}"/>
                </a:ext>
              </a:extLst>
            </p:cNvPr>
            <p:cNvSpPr/>
            <p:nvPr/>
          </p:nvSpPr>
          <p:spPr>
            <a:xfrm>
              <a:off x="942203" y="1288972"/>
              <a:ext cx="201827" cy="171449"/>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nvGrpSpPr>
          <p:cNvPr id="14" name="Group 13">
            <a:extLst>
              <a:ext uri="{FF2B5EF4-FFF2-40B4-BE49-F238E27FC236}">
                <a16:creationId xmlns:a16="http://schemas.microsoft.com/office/drawing/2014/main" xmlns="" id="{728C551E-89EB-4E8B-9128-7CFE5B7682CB}"/>
              </a:ext>
            </a:extLst>
          </p:cNvPr>
          <p:cNvGrpSpPr/>
          <p:nvPr/>
        </p:nvGrpSpPr>
        <p:grpSpPr>
          <a:xfrm>
            <a:off x="1105916" y="4107082"/>
            <a:ext cx="6932167" cy="577850"/>
            <a:chOff x="941173" y="2630369"/>
            <a:chExt cx="6932167" cy="577850"/>
          </a:xfrm>
        </p:grpSpPr>
        <p:sp>
          <p:nvSpPr>
            <p:cNvPr id="6" name="TextBox 5">
              <a:extLst>
                <a:ext uri="{FF2B5EF4-FFF2-40B4-BE49-F238E27FC236}">
                  <a16:creationId xmlns:a16="http://schemas.microsoft.com/office/drawing/2014/main" xmlns="" id="{F2D26012-406C-4C17-885F-0B3B5BA7E65A}"/>
                </a:ext>
              </a:extLst>
            </p:cNvPr>
            <p:cNvSpPr txBox="1"/>
            <p:nvPr/>
          </p:nvSpPr>
          <p:spPr>
            <a:xfrm>
              <a:off x="1143000" y="2630369"/>
              <a:ext cx="6730340" cy="577850"/>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r>
                <a:rPr lang="en-US" dirty="0" err="1"/>
                <a:t>Bức</a:t>
              </a:r>
              <a:r>
                <a:rPr lang="en-US" dirty="0"/>
                <a:t> </a:t>
              </a:r>
              <a:r>
                <a:rPr lang="en-US" dirty="0" err="1"/>
                <a:t>tranh</a:t>
              </a:r>
              <a:r>
                <a:rPr lang="en-US" dirty="0"/>
                <a:t> </a:t>
              </a:r>
              <a:r>
                <a:rPr lang="en-US" dirty="0" err="1"/>
                <a:t>làng</a:t>
              </a:r>
              <a:r>
                <a:rPr lang="en-US" dirty="0"/>
                <a:t> </a:t>
              </a:r>
              <a:r>
                <a:rPr lang="en-US" dirty="0" err="1"/>
                <a:t>quê</a:t>
              </a:r>
              <a:r>
                <a:rPr lang="en-US" dirty="0"/>
                <a:t> </a:t>
              </a:r>
              <a:r>
                <a:rPr lang="en-US" dirty="0" err="1"/>
                <a:t>ngày</a:t>
              </a:r>
              <a:r>
                <a:rPr lang="en-US" dirty="0"/>
                <a:t> </a:t>
              </a:r>
              <a:r>
                <a:rPr lang="en-US" dirty="0" err="1"/>
                <a:t>mùa</a:t>
              </a:r>
              <a:r>
                <a:rPr lang="en-US" dirty="0"/>
                <a:t> </a:t>
              </a:r>
              <a:r>
                <a:rPr lang="en-US" dirty="0" err="1"/>
                <a:t>nói</a:t>
              </a:r>
              <a:r>
                <a:rPr lang="en-US" dirty="0"/>
                <a:t> </a:t>
              </a:r>
              <a:r>
                <a:rPr lang="en-US" dirty="0" err="1"/>
                <a:t>lên</a:t>
              </a:r>
              <a:r>
                <a:rPr lang="en-US" dirty="0"/>
                <a:t> </a:t>
              </a:r>
              <a:r>
                <a:rPr lang="en-US" dirty="0" err="1"/>
                <a:t>điều</a:t>
              </a:r>
              <a:r>
                <a:rPr lang="en-US" dirty="0"/>
                <a:t> </a:t>
              </a:r>
              <a:r>
                <a:rPr lang="en-US" dirty="0" err="1"/>
                <a:t>gì</a:t>
              </a:r>
              <a:r>
                <a:rPr lang="en-US" dirty="0"/>
                <a:t> ?</a:t>
              </a:r>
            </a:p>
          </p:txBody>
        </p:sp>
        <p:sp>
          <p:nvSpPr>
            <p:cNvPr id="8" name="Arrow: Chevron 7">
              <a:extLst>
                <a:ext uri="{FF2B5EF4-FFF2-40B4-BE49-F238E27FC236}">
                  <a16:creationId xmlns:a16="http://schemas.microsoft.com/office/drawing/2014/main" xmlns="" id="{A9228825-4F8C-4936-8950-A48AEF172ADB}"/>
                </a:ext>
              </a:extLst>
            </p:cNvPr>
            <p:cNvSpPr/>
            <p:nvPr/>
          </p:nvSpPr>
          <p:spPr>
            <a:xfrm>
              <a:off x="941173" y="2919294"/>
              <a:ext cx="201827" cy="171449"/>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Tree>
    <p:extLst>
      <p:ext uri="{BB962C8B-B14F-4D97-AF65-F5344CB8AC3E}">
        <p14:creationId xmlns:p14="http://schemas.microsoft.com/office/powerpoint/2010/main" xmlns="" val="479495000"/>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2C369DBD-A1FF-E332-8473-0DB8D69FEE68}"/>
              </a:ext>
            </a:extLst>
          </p:cNvPr>
          <p:cNvSpPr txBox="1">
            <a:spLocks noChangeArrowheads="1"/>
          </p:cNvSpPr>
          <p:nvPr/>
        </p:nvSpPr>
        <p:spPr>
          <a:xfrm>
            <a:off x="3581400" y="165477"/>
            <a:ext cx="2183931" cy="561692"/>
          </a:xfrm>
          <a:prstGeom prst="rect">
            <a:avLst/>
          </a:prstGeom>
          <a:noFill/>
        </p:spPr>
        <p:txBody>
          <a:bodyPr wrap="none" lIns="68580" tIns="34290" rIns="68580" bIns="3429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vi-VN"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a typeface="+mn-ea"/>
                <a:cs typeface="+mn-cs"/>
              </a:rPr>
              <a:t>KHỞI ĐỘNG</a:t>
            </a:r>
            <a:endParaRPr lang="en-US" altLang="vi-VN" sz="32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a typeface="+mn-ea"/>
              <a:cs typeface="+mn-cs"/>
            </a:endParaRPr>
          </a:p>
        </p:txBody>
      </p:sp>
      <p:sp>
        <p:nvSpPr>
          <p:cNvPr id="6" name="Text Box 3">
            <a:extLst>
              <a:ext uri="{FF2B5EF4-FFF2-40B4-BE49-F238E27FC236}">
                <a16:creationId xmlns:a16="http://schemas.microsoft.com/office/drawing/2014/main" xmlns="" id="{A392D70E-4F7B-8AD5-A62D-86366FE217FF}"/>
              </a:ext>
            </a:extLst>
          </p:cNvPr>
          <p:cNvSpPr txBox="1">
            <a:spLocks noChangeArrowheads="1"/>
          </p:cNvSpPr>
          <p:nvPr/>
        </p:nvSpPr>
        <p:spPr bwMode="auto">
          <a:xfrm>
            <a:off x="2388394" y="541735"/>
            <a:ext cx="184731"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7" name="AutoShape 51">
            <a:extLst>
              <a:ext uri="{FF2B5EF4-FFF2-40B4-BE49-F238E27FC236}">
                <a16:creationId xmlns:a16="http://schemas.microsoft.com/office/drawing/2014/main" xmlns="" id="{2C071683-6CFE-025A-4F6F-A804AA7F2586}"/>
              </a:ext>
            </a:extLst>
          </p:cNvPr>
          <p:cNvSpPr>
            <a:spLocks noChangeArrowheads="1"/>
          </p:cNvSpPr>
          <p:nvPr/>
        </p:nvSpPr>
        <p:spPr bwMode="gray">
          <a:xfrm>
            <a:off x="1836516" y="2157337"/>
            <a:ext cx="6265175" cy="796752"/>
          </a:xfrm>
          <a:prstGeom prst="roundRect">
            <a:avLst>
              <a:gd name="adj" fmla="val 50000"/>
            </a:avLst>
          </a:prstGeom>
          <a:noFill/>
          <a:ln w="28575" algn="ctr">
            <a:solidFill>
              <a:schemeClr val="accent5">
                <a:lumMod val="60000"/>
                <a:lumOff val="40000"/>
              </a:schemeClr>
            </a:solidFill>
            <a:prstDash val="sysDot"/>
            <a:round/>
            <a:headEnd/>
            <a:tailEnd/>
          </a:ln>
          <a:effectLst/>
          <a:extLst>
            <a:ext uri="{909E8E84-426E-40DD-AFC4-6F175D3DCCD1}">
              <a14:hiddenFill xmlns:a14="http://schemas.microsoft.com/office/drawing/2010/main" xmlns="">
                <a:gradFill rotWithShape="1">
                  <a:gsLst>
                    <a:gs pos="0">
                      <a:srgbClr val="FFFFFF"/>
                    </a:gs>
                    <a:gs pos="100000">
                      <a:schemeClr val="hlink"/>
                    </a:gs>
                  </a:gsLst>
                  <a:lin ang="0" scaled="1"/>
                </a:grad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b="0">
                <a:solidFill>
                  <a:schemeClr val="tx2"/>
                </a:solidFill>
              </a:rPr>
              <a:t>Học </a:t>
            </a:r>
            <a:r>
              <a:rPr lang="en-US" altLang="vi-VN" b="0" dirty="0" err="1">
                <a:solidFill>
                  <a:schemeClr val="tx2"/>
                </a:solidFill>
              </a:rPr>
              <a:t>sinh</a:t>
            </a:r>
            <a:r>
              <a:rPr lang="en-US" altLang="vi-VN" b="0" dirty="0">
                <a:solidFill>
                  <a:schemeClr val="tx2"/>
                </a:solidFill>
              </a:rPr>
              <a:t> </a:t>
            </a:r>
            <a:r>
              <a:rPr lang="en-US" altLang="vi-VN" b="0" dirty="0" err="1">
                <a:solidFill>
                  <a:schemeClr val="tx2"/>
                </a:solidFill>
              </a:rPr>
              <a:t>có</a:t>
            </a:r>
            <a:r>
              <a:rPr lang="en-US" altLang="vi-VN" b="0" dirty="0">
                <a:solidFill>
                  <a:schemeClr val="tx2"/>
                </a:solidFill>
              </a:rPr>
              <a:t> </a:t>
            </a:r>
            <a:r>
              <a:rPr lang="en-US" altLang="vi-VN" b="0" dirty="0" err="1">
                <a:solidFill>
                  <a:schemeClr val="tx2"/>
                </a:solidFill>
              </a:rPr>
              <a:t>trách</a:t>
            </a:r>
            <a:r>
              <a:rPr lang="en-US" altLang="vi-VN" b="0" dirty="0">
                <a:solidFill>
                  <a:schemeClr val="tx2"/>
                </a:solidFill>
              </a:rPr>
              <a:t> </a:t>
            </a:r>
            <a:r>
              <a:rPr lang="en-US" altLang="vi-VN" b="0" dirty="0" err="1">
                <a:solidFill>
                  <a:schemeClr val="tx2"/>
                </a:solidFill>
              </a:rPr>
              <a:t>nhiệm</a:t>
            </a:r>
            <a:r>
              <a:rPr lang="en-US" altLang="vi-VN" b="0" dirty="0">
                <a:solidFill>
                  <a:schemeClr val="tx2"/>
                </a:solidFill>
              </a:rPr>
              <a:t> </a:t>
            </a:r>
            <a:r>
              <a:rPr lang="en-US" altLang="vi-VN" b="0" dirty="0" err="1">
                <a:solidFill>
                  <a:schemeClr val="tx2"/>
                </a:solidFill>
              </a:rPr>
              <a:t>như</a:t>
            </a:r>
            <a:r>
              <a:rPr lang="en-US" altLang="vi-VN" b="0" dirty="0">
                <a:solidFill>
                  <a:schemeClr val="tx2"/>
                </a:solidFill>
              </a:rPr>
              <a:t> </a:t>
            </a:r>
            <a:r>
              <a:rPr lang="en-US" altLang="vi-VN" b="0" dirty="0" err="1">
                <a:solidFill>
                  <a:schemeClr val="tx2"/>
                </a:solidFill>
              </a:rPr>
              <a:t>thế</a:t>
            </a:r>
            <a:r>
              <a:rPr lang="en-US" altLang="vi-VN" b="0" dirty="0">
                <a:solidFill>
                  <a:schemeClr val="tx2"/>
                </a:solidFill>
              </a:rPr>
              <a:t> </a:t>
            </a:r>
            <a:r>
              <a:rPr lang="en-US" altLang="vi-VN" b="0" dirty="0" err="1">
                <a:solidFill>
                  <a:schemeClr val="tx2"/>
                </a:solidFill>
              </a:rPr>
              <a:t>nào</a:t>
            </a:r>
            <a:r>
              <a:rPr lang="en-US" altLang="vi-VN" b="0" dirty="0">
                <a:solidFill>
                  <a:schemeClr val="tx2"/>
                </a:solidFill>
              </a:rPr>
              <a:t> </a:t>
            </a:r>
            <a:r>
              <a:rPr lang="en-US" altLang="vi-VN" b="0" err="1">
                <a:solidFill>
                  <a:schemeClr val="tx2"/>
                </a:solidFill>
              </a:rPr>
              <a:t>trong</a:t>
            </a:r>
            <a:r>
              <a:rPr lang="en-US" altLang="vi-VN" b="0">
                <a:solidFill>
                  <a:schemeClr val="tx2"/>
                </a:solidFill>
              </a:rPr>
              <a:t> </a:t>
            </a:r>
            <a:r>
              <a:rPr lang="vi-VN" altLang="vi-VN" b="0">
                <a:solidFill>
                  <a:schemeClr val="tx2"/>
                </a:solidFill>
              </a:rPr>
              <a:t>c</a:t>
            </a:r>
            <a:r>
              <a:rPr lang="en-US" altLang="vi-VN" b="0">
                <a:solidFill>
                  <a:schemeClr val="tx2"/>
                </a:solidFill>
              </a:rPr>
              <a:t>ông </a:t>
            </a:r>
            <a:r>
              <a:rPr lang="en-US" altLang="vi-VN" b="0" dirty="0" err="1">
                <a:solidFill>
                  <a:schemeClr val="tx2"/>
                </a:solidFill>
              </a:rPr>
              <a:t>cuộc</a:t>
            </a:r>
            <a:r>
              <a:rPr lang="en-US" altLang="vi-VN" b="0" dirty="0">
                <a:solidFill>
                  <a:schemeClr val="tx2"/>
                </a:solidFill>
              </a:rPr>
              <a:t> </a:t>
            </a:r>
            <a:r>
              <a:rPr lang="en-US" altLang="vi-VN" b="0" err="1">
                <a:solidFill>
                  <a:schemeClr val="tx2"/>
                </a:solidFill>
              </a:rPr>
              <a:t>kiến</a:t>
            </a:r>
            <a:r>
              <a:rPr lang="en-US" altLang="vi-VN" b="0">
                <a:solidFill>
                  <a:schemeClr val="tx2"/>
                </a:solidFill>
              </a:rPr>
              <a:t> </a:t>
            </a:r>
            <a:endParaRPr lang="vi-VN" altLang="vi-VN" b="0">
              <a:solidFill>
                <a:schemeClr val="tx2"/>
              </a:solidFill>
            </a:endParaRPr>
          </a:p>
          <a:p>
            <a:pPr eaLnBrk="1" hangingPunct="1"/>
            <a:r>
              <a:rPr lang="en-US" altLang="vi-VN" b="0">
                <a:solidFill>
                  <a:schemeClr val="tx2"/>
                </a:solidFill>
              </a:rPr>
              <a:t>thiết </a:t>
            </a:r>
            <a:r>
              <a:rPr lang="en-US" altLang="vi-VN" b="0" dirty="0" err="1">
                <a:solidFill>
                  <a:schemeClr val="tx2"/>
                </a:solidFill>
              </a:rPr>
              <a:t>đất</a:t>
            </a:r>
            <a:r>
              <a:rPr lang="en-US" altLang="vi-VN" b="0" dirty="0">
                <a:solidFill>
                  <a:schemeClr val="tx2"/>
                </a:solidFill>
              </a:rPr>
              <a:t> </a:t>
            </a:r>
            <a:r>
              <a:rPr lang="en-US" altLang="vi-VN" b="0" dirty="0" err="1">
                <a:solidFill>
                  <a:schemeClr val="tx2"/>
                </a:solidFill>
              </a:rPr>
              <a:t>nước</a:t>
            </a:r>
            <a:r>
              <a:rPr lang="en-US" altLang="vi-VN" b="0" dirty="0">
                <a:solidFill>
                  <a:schemeClr val="tx2"/>
                </a:solidFill>
              </a:rPr>
              <a:t>?</a:t>
            </a:r>
          </a:p>
        </p:txBody>
      </p:sp>
      <p:sp>
        <p:nvSpPr>
          <p:cNvPr id="8" name="AutoShape 52">
            <a:extLst>
              <a:ext uri="{FF2B5EF4-FFF2-40B4-BE49-F238E27FC236}">
                <a16:creationId xmlns:a16="http://schemas.microsoft.com/office/drawing/2014/main" xmlns="" id="{C1ADB13C-359F-DD5B-EFC5-62DB8978BBF9}"/>
              </a:ext>
            </a:extLst>
          </p:cNvPr>
          <p:cNvSpPr>
            <a:spLocks noChangeArrowheads="1"/>
          </p:cNvSpPr>
          <p:nvPr/>
        </p:nvSpPr>
        <p:spPr bwMode="gray">
          <a:xfrm>
            <a:off x="1828800" y="1119232"/>
            <a:ext cx="6272891" cy="796752"/>
          </a:xfrm>
          <a:prstGeom prst="roundRect">
            <a:avLst>
              <a:gd name="adj" fmla="val 50000"/>
            </a:avLst>
          </a:prstGeom>
          <a:noFill/>
          <a:ln w="28575" algn="ctr">
            <a:solidFill>
              <a:schemeClr val="accent5">
                <a:lumMod val="60000"/>
                <a:lumOff val="40000"/>
              </a:schemeClr>
            </a:solidFill>
            <a:prstDash val="sysDot"/>
            <a:round/>
            <a:headEnd/>
            <a:tailEnd/>
          </a:ln>
          <a:effectLst/>
          <a:extLst>
            <a:ext uri="{909E8E84-426E-40DD-AFC4-6F175D3DCCD1}">
              <a14:hiddenFill xmlns:a14="http://schemas.microsoft.com/office/drawing/2010/main" xmlns="">
                <a:gradFill rotWithShape="1">
                  <a:gsLst>
                    <a:gs pos="0">
                      <a:srgbClr val="FFFFFF"/>
                    </a:gs>
                    <a:gs pos="100000">
                      <a:schemeClr val="accent1"/>
                    </a:gs>
                  </a:gsLst>
                  <a:lin ang="0" scaled="1"/>
                </a:grad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b="0">
                <a:solidFill>
                  <a:schemeClr val="tx2"/>
                </a:solidFill>
              </a:rPr>
              <a:t>Trong bài </a:t>
            </a:r>
            <a:r>
              <a:rPr lang="vi-VN" altLang="vi-VN" b="0">
                <a:solidFill>
                  <a:schemeClr val="tx2"/>
                </a:solidFill>
              </a:rPr>
              <a:t>"Thư gửi các học sinh",</a:t>
            </a:r>
            <a:r>
              <a:rPr lang="en-US" altLang="vi-VN" b="0">
                <a:solidFill>
                  <a:schemeClr val="tx2"/>
                </a:solidFill>
              </a:rPr>
              <a:t> </a:t>
            </a:r>
            <a:r>
              <a:rPr lang="en-US" altLang="vi-VN" b="0" dirty="0" err="1">
                <a:solidFill>
                  <a:schemeClr val="tx2"/>
                </a:solidFill>
              </a:rPr>
              <a:t>Bác</a:t>
            </a:r>
            <a:r>
              <a:rPr lang="en-US" altLang="vi-VN" b="0" dirty="0">
                <a:solidFill>
                  <a:schemeClr val="tx2"/>
                </a:solidFill>
              </a:rPr>
              <a:t> </a:t>
            </a:r>
            <a:r>
              <a:rPr lang="en-US" altLang="vi-VN" b="0" dirty="0" err="1">
                <a:solidFill>
                  <a:schemeClr val="tx2"/>
                </a:solidFill>
              </a:rPr>
              <a:t>Hồ</a:t>
            </a:r>
            <a:r>
              <a:rPr lang="en-US" altLang="vi-VN" b="0" dirty="0">
                <a:solidFill>
                  <a:schemeClr val="tx2"/>
                </a:solidFill>
              </a:rPr>
              <a:t> </a:t>
            </a:r>
            <a:r>
              <a:rPr lang="en-US" altLang="vi-VN" b="0" dirty="0" err="1">
                <a:solidFill>
                  <a:schemeClr val="tx2"/>
                </a:solidFill>
              </a:rPr>
              <a:t>muốn</a:t>
            </a:r>
            <a:r>
              <a:rPr lang="en-US" altLang="vi-VN" b="0" dirty="0">
                <a:solidFill>
                  <a:schemeClr val="tx2"/>
                </a:solidFill>
              </a:rPr>
              <a:t> </a:t>
            </a:r>
            <a:r>
              <a:rPr lang="en-US" altLang="vi-VN" b="0" dirty="0" err="1">
                <a:solidFill>
                  <a:schemeClr val="tx2"/>
                </a:solidFill>
              </a:rPr>
              <a:t>nhắc</a:t>
            </a:r>
            <a:r>
              <a:rPr lang="en-US" altLang="vi-VN" b="0" dirty="0">
                <a:solidFill>
                  <a:schemeClr val="tx2"/>
                </a:solidFill>
              </a:rPr>
              <a:t> </a:t>
            </a:r>
            <a:r>
              <a:rPr lang="en-US" altLang="vi-VN" b="0" dirty="0" err="1">
                <a:solidFill>
                  <a:schemeClr val="tx2"/>
                </a:solidFill>
              </a:rPr>
              <a:t>nhở</a:t>
            </a:r>
            <a:r>
              <a:rPr lang="en-US" altLang="vi-VN" b="0" dirty="0">
                <a:solidFill>
                  <a:schemeClr val="tx2"/>
                </a:solidFill>
              </a:rPr>
              <a:t> </a:t>
            </a:r>
          </a:p>
          <a:p>
            <a:pPr eaLnBrk="1" hangingPunct="1"/>
            <a:r>
              <a:rPr lang="en-US" altLang="vi-VN" b="0" dirty="0">
                <a:solidFill>
                  <a:schemeClr val="tx2"/>
                </a:solidFill>
              </a:rPr>
              <a:t>HS </a:t>
            </a:r>
            <a:r>
              <a:rPr lang="en-US" altLang="vi-VN" b="0" dirty="0" err="1">
                <a:solidFill>
                  <a:schemeClr val="tx2"/>
                </a:solidFill>
              </a:rPr>
              <a:t>điều</a:t>
            </a:r>
            <a:r>
              <a:rPr lang="en-US" altLang="vi-VN" b="0" dirty="0">
                <a:solidFill>
                  <a:schemeClr val="tx2"/>
                </a:solidFill>
              </a:rPr>
              <a:t> </a:t>
            </a:r>
            <a:r>
              <a:rPr lang="en-US" altLang="vi-VN" b="0" dirty="0" err="1">
                <a:solidFill>
                  <a:schemeClr val="tx2"/>
                </a:solidFill>
              </a:rPr>
              <a:t>gì</a:t>
            </a:r>
            <a:r>
              <a:rPr lang="en-US" altLang="vi-VN" b="0" dirty="0">
                <a:solidFill>
                  <a:schemeClr val="tx2"/>
                </a:solidFill>
              </a:rPr>
              <a:t> </a:t>
            </a:r>
            <a:r>
              <a:rPr lang="en-US" altLang="vi-VN" b="0" dirty="0" err="1">
                <a:solidFill>
                  <a:schemeClr val="tx2"/>
                </a:solidFill>
              </a:rPr>
              <a:t>khi</a:t>
            </a:r>
            <a:r>
              <a:rPr lang="en-US" altLang="vi-VN" b="0" dirty="0">
                <a:solidFill>
                  <a:schemeClr val="tx2"/>
                </a:solidFill>
              </a:rPr>
              <a:t> </a:t>
            </a:r>
            <a:r>
              <a:rPr lang="en-US" altLang="vi-VN" b="0" dirty="0" err="1">
                <a:solidFill>
                  <a:schemeClr val="tx2"/>
                </a:solidFill>
              </a:rPr>
              <a:t>đặt</a:t>
            </a:r>
            <a:r>
              <a:rPr lang="en-US" altLang="vi-VN" b="0" dirty="0">
                <a:solidFill>
                  <a:schemeClr val="tx2"/>
                </a:solidFill>
              </a:rPr>
              <a:t> </a:t>
            </a:r>
            <a:r>
              <a:rPr lang="en-US" altLang="vi-VN" b="0" dirty="0" err="1">
                <a:solidFill>
                  <a:schemeClr val="tx2"/>
                </a:solidFill>
              </a:rPr>
              <a:t>câu</a:t>
            </a:r>
            <a:r>
              <a:rPr lang="en-US" altLang="vi-VN" b="0" dirty="0">
                <a:solidFill>
                  <a:schemeClr val="tx2"/>
                </a:solidFill>
              </a:rPr>
              <a:t> </a:t>
            </a:r>
            <a:r>
              <a:rPr lang="en-US" altLang="vi-VN" b="0" dirty="0" err="1">
                <a:solidFill>
                  <a:schemeClr val="tx2"/>
                </a:solidFill>
              </a:rPr>
              <a:t>hỏi</a:t>
            </a:r>
            <a:r>
              <a:rPr lang="en-US" altLang="vi-VN" b="0" dirty="0">
                <a:solidFill>
                  <a:schemeClr val="tx2"/>
                </a:solidFill>
              </a:rPr>
              <a:t>: “</a:t>
            </a:r>
            <a:r>
              <a:rPr lang="en-US" altLang="vi-VN" b="0" dirty="0" err="1">
                <a:solidFill>
                  <a:schemeClr val="tx2"/>
                </a:solidFill>
              </a:rPr>
              <a:t>Vậy</a:t>
            </a:r>
            <a:r>
              <a:rPr lang="en-US" altLang="vi-VN" b="0" dirty="0">
                <a:solidFill>
                  <a:schemeClr val="tx2"/>
                </a:solidFill>
              </a:rPr>
              <a:t> </a:t>
            </a:r>
            <a:r>
              <a:rPr lang="en-US" altLang="vi-VN" b="0" dirty="0" err="1">
                <a:solidFill>
                  <a:schemeClr val="tx2"/>
                </a:solidFill>
              </a:rPr>
              <a:t>các</a:t>
            </a:r>
            <a:r>
              <a:rPr lang="en-US" altLang="vi-VN" b="0" dirty="0">
                <a:solidFill>
                  <a:schemeClr val="tx2"/>
                </a:solidFill>
              </a:rPr>
              <a:t> </a:t>
            </a:r>
            <a:r>
              <a:rPr lang="en-US" altLang="vi-VN" b="0" dirty="0" err="1">
                <a:solidFill>
                  <a:schemeClr val="tx2"/>
                </a:solidFill>
              </a:rPr>
              <a:t>em</a:t>
            </a:r>
            <a:r>
              <a:rPr lang="en-US" altLang="vi-VN" b="0" dirty="0">
                <a:solidFill>
                  <a:schemeClr val="tx2"/>
                </a:solidFill>
              </a:rPr>
              <a:t> </a:t>
            </a:r>
            <a:r>
              <a:rPr lang="en-US" altLang="vi-VN" b="0" dirty="0" err="1">
                <a:solidFill>
                  <a:schemeClr val="tx2"/>
                </a:solidFill>
              </a:rPr>
              <a:t>nghĩ</a:t>
            </a:r>
            <a:r>
              <a:rPr lang="en-US" altLang="vi-VN" b="0" dirty="0">
                <a:solidFill>
                  <a:schemeClr val="tx2"/>
                </a:solidFill>
              </a:rPr>
              <a:t> </a:t>
            </a:r>
            <a:r>
              <a:rPr lang="en-US" altLang="vi-VN" b="0" dirty="0" err="1">
                <a:solidFill>
                  <a:schemeClr val="tx2"/>
                </a:solidFill>
              </a:rPr>
              <a:t>sao</a:t>
            </a:r>
            <a:r>
              <a:rPr lang="en-US" altLang="vi-VN" b="0" dirty="0">
                <a:solidFill>
                  <a:schemeClr val="tx2"/>
                </a:solidFill>
              </a:rPr>
              <a:t>?” </a:t>
            </a:r>
          </a:p>
        </p:txBody>
      </p:sp>
      <p:cxnSp>
        <p:nvCxnSpPr>
          <p:cNvPr id="2" name="直接连接符 42">
            <a:extLst>
              <a:ext uri="{FF2B5EF4-FFF2-40B4-BE49-F238E27FC236}">
                <a16:creationId xmlns:a16="http://schemas.microsoft.com/office/drawing/2014/main" xmlns="" id="{393F2D60-357D-A9DF-B447-53581EA3195D}"/>
              </a:ext>
            </a:extLst>
          </p:cNvPr>
          <p:cNvCxnSpPr>
            <a:cxnSpLocks/>
          </p:cNvCxnSpPr>
          <p:nvPr/>
        </p:nvCxnSpPr>
        <p:spPr>
          <a:xfrm>
            <a:off x="520787" y="819150"/>
            <a:ext cx="7861213" cy="0"/>
          </a:xfrm>
          <a:prstGeom prst="line">
            <a:avLst/>
          </a:prstGeom>
          <a:ln>
            <a:solidFill>
              <a:srgbClr val="53A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86726541"/>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E2B2AD95-A0C3-5C78-5B5C-FE49F8E8046D}"/>
              </a:ext>
            </a:extLst>
          </p:cNvPr>
          <p:cNvSpPr/>
          <p:nvPr/>
        </p:nvSpPr>
        <p:spPr>
          <a:xfrm>
            <a:off x="-2172157" y="-34725"/>
            <a:ext cx="5149675" cy="5227375"/>
          </a:xfrm>
          <a:prstGeom prst="ellipse">
            <a:avLst/>
          </a:prstGeom>
          <a:blipFill>
            <a:blip r:embed="rId3"/>
            <a:srcRect/>
            <a:stretch>
              <a:fillRect l="-27225" t="-401" r="-7041" b="401"/>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lock Arc 5">
            <a:extLst>
              <a:ext uri="{FF2B5EF4-FFF2-40B4-BE49-F238E27FC236}">
                <a16:creationId xmlns:a16="http://schemas.microsoft.com/office/drawing/2014/main" xmlns="" id="{FC823787-5B4C-5062-0F2B-0F5DDA7A951D}"/>
              </a:ext>
            </a:extLst>
          </p:cNvPr>
          <p:cNvSpPr/>
          <p:nvPr/>
        </p:nvSpPr>
        <p:spPr>
          <a:xfrm>
            <a:off x="-2460735" y="-164657"/>
            <a:ext cx="5472816" cy="5472816"/>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Freeform: Shape 6">
            <a:extLst>
              <a:ext uri="{FF2B5EF4-FFF2-40B4-BE49-F238E27FC236}">
                <a16:creationId xmlns:a16="http://schemas.microsoft.com/office/drawing/2014/main" xmlns="" id="{0E716283-1ADD-2C28-DE46-96D36ABE4469}"/>
              </a:ext>
            </a:extLst>
          </p:cNvPr>
          <p:cNvSpPr/>
          <p:nvPr/>
        </p:nvSpPr>
        <p:spPr>
          <a:xfrm>
            <a:off x="2698579" y="946150"/>
            <a:ext cx="5475833" cy="812800"/>
          </a:xfrm>
          <a:custGeom>
            <a:avLst/>
            <a:gdLst>
              <a:gd name="connsiteX0" fmla="*/ 0 w 5475833"/>
              <a:gd name="connsiteY0" fmla="*/ 0 h 812800"/>
              <a:gd name="connsiteX1" fmla="*/ 5475833 w 5475833"/>
              <a:gd name="connsiteY1" fmla="*/ 0 h 812800"/>
              <a:gd name="connsiteX2" fmla="*/ 5475833 w 5475833"/>
              <a:gd name="connsiteY2" fmla="*/ 812800 h 812800"/>
              <a:gd name="connsiteX3" fmla="*/ 0 w 5475833"/>
              <a:gd name="connsiteY3" fmla="*/ 812800 h 812800"/>
              <a:gd name="connsiteX4" fmla="*/ 0 w 54758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833" h="812800">
                <a:moveTo>
                  <a:pt x="0" y="0"/>
                </a:moveTo>
                <a:lnTo>
                  <a:pt x="5475833" y="0"/>
                </a:lnTo>
                <a:lnTo>
                  <a:pt x="5475833" y="812800"/>
                </a:lnTo>
                <a:lnTo>
                  <a:pt x="0" y="8128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endParaRPr lang="en-US" sz="4200" kern="1200"/>
          </a:p>
        </p:txBody>
      </p:sp>
      <p:sp>
        <p:nvSpPr>
          <p:cNvPr id="8" name="Oval 7">
            <a:extLst>
              <a:ext uri="{FF2B5EF4-FFF2-40B4-BE49-F238E27FC236}">
                <a16:creationId xmlns:a16="http://schemas.microsoft.com/office/drawing/2014/main" xmlns="" id="{DF98D234-394F-9EE0-CBCD-A8485CF53E7B}"/>
              </a:ext>
            </a:extLst>
          </p:cNvPr>
          <p:cNvSpPr/>
          <p:nvPr/>
        </p:nvSpPr>
        <p:spPr>
          <a:xfrm>
            <a:off x="2190579" y="844550"/>
            <a:ext cx="1016000" cy="101600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endParaRPr lang="en-US"/>
          </a:p>
        </p:txBody>
      </p:sp>
      <p:sp>
        <p:nvSpPr>
          <p:cNvPr id="9" name="Freeform: Shape 8">
            <a:extLst>
              <a:ext uri="{FF2B5EF4-FFF2-40B4-BE49-F238E27FC236}">
                <a16:creationId xmlns:a16="http://schemas.microsoft.com/office/drawing/2014/main" xmlns="" id="{6991D12E-311A-5EAF-2754-AAA04B9417B1}"/>
              </a:ext>
            </a:extLst>
          </p:cNvPr>
          <p:cNvSpPr/>
          <p:nvPr/>
        </p:nvSpPr>
        <p:spPr>
          <a:xfrm>
            <a:off x="2994032" y="2165349"/>
            <a:ext cx="5180380" cy="812800"/>
          </a:xfrm>
          <a:custGeom>
            <a:avLst/>
            <a:gdLst>
              <a:gd name="connsiteX0" fmla="*/ 0 w 5180380"/>
              <a:gd name="connsiteY0" fmla="*/ 0 h 812800"/>
              <a:gd name="connsiteX1" fmla="*/ 5180380 w 5180380"/>
              <a:gd name="connsiteY1" fmla="*/ 0 h 812800"/>
              <a:gd name="connsiteX2" fmla="*/ 5180380 w 5180380"/>
              <a:gd name="connsiteY2" fmla="*/ 812800 h 812800"/>
              <a:gd name="connsiteX3" fmla="*/ 0 w 5180380"/>
              <a:gd name="connsiteY3" fmla="*/ 812800 h 812800"/>
              <a:gd name="connsiteX4" fmla="*/ 0 w 51803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80" h="812800">
                <a:moveTo>
                  <a:pt x="0" y="0"/>
                </a:moveTo>
                <a:lnTo>
                  <a:pt x="5180380" y="0"/>
                </a:lnTo>
                <a:lnTo>
                  <a:pt x="5180380" y="812800"/>
                </a:lnTo>
                <a:lnTo>
                  <a:pt x="0" y="8128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endParaRPr lang="en-US" sz="4200" kern="1200"/>
          </a:p>
        </p:txBody>
      </p:sp>
      <p:sp>
        <p:nvSpPr>
          <p:cNvPr id="10" name="Oval 9">
            <a:extLst>
              <a:ext uri="{FF2B5EF4-FFF2-40B4-BE49-F238E27FC236}">
                <a16:creationId xmlns:a16="http://schemas.microsoft.com/office/drawing/2014/main" xmlns="" id="{8DB60921-B247-2E9F-B42D-2D260FCC5F15}"/>
              </a:ext>
            </a:extLst>
          </p:cNvPr>
          <p:cNvSpPr/>
          <p:nvPr/>
        </p:nvSpPr>
        <p:spPr>
          <a:xfrm>
            <a:off x="2486032" y="2063749"/>
            <a:ext cx="1016000" cy="101600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xmlns="" id="{86F79575-D6E4-5ED0-9375-5E5AE48FA842}"/>
              </a:ext>
            </a:extLst>
          </p:cNvPr>
          <p:cNvSpPr/>
          <p:nvPr/>
        </p:nvSpPr>
        <p:spPr>
          <a:xfrm>
            <a:off x="2698579" y="3384550"/>
            <a:ext cx="5475833" cy="812800"/>
          </a:xfrm>
          <a:custGeom>
            <a:avLst/>
            <a:gdLst>
              <a:gd name="connsiteX0" fmla="*/ 0 w 5475833"/>
              <a:gd name="connsiteY0" fmla="*/ 0 h 812800"/>
              <a:gd name="connsiteX1" fmla="*/ 5475833 w 5475833"/>
              <a:gd name="connsiteY1" fmla="*/ 0 h 812800"/>
              <a:gd name="connsiteX2" fmla="*/ 5475833 w 5475833"/>
              <a:gd name="connsiteY2" fmla="*/ 812800 h 812800"/>
              <a:gd name="connsiteX3" fmla="*/ 0 w 5475833"/>
              <a:gd name="connsiteY3" fmla="*/ 812800 h 812800"/>
              <a:gd name="connsiteX4" fmla="*/ 0 w 54758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833" h="812800">
                <a:moveTo>
                  <a:pt x="0" y="0"/>
                </a:moveTo>
                <a:lnTo>
                  <a:pt x="5475833" y="0"/>
                </a:lnTo>
                <a:lnTo>
                  <a:pt x="5475833" y="812800"/>
                </a:lnTo>
                <a:lnTo>
                  <a:pt x="0" y="8128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endParaRPr lang="en-US" sz="4200" kern="1200"/>
          </a:p>
        </p:txBody>
      </p:sp>
      <p:sp>
        <p:nvSpPr>
          <p:cNvPr id="12" name="Oval 11">
            <a:extLst>
              <a:ext uri="{FF2B5EF4-FFF2-40B4-BE49-F238E27FC236}">
                <a16:creationId xmlns:a16="http://schemas.microsoft.com/office/drawing/2014/main" xmlns="" id="{0C7B5C52-5F38-C9DB-ABBB-2632443D28D1}"/>
              </a:ext>
            </a:extLst>
          </p:cNvPr>
          <p:cNvSpPr/>
          <p:nvPr/>
        </p:nvSpPr>
        <p:spPr>
          <a:xfrm>
            <a:off x="2190579" y="3282950"/>
            <a:ext cx="1016000" cy="101600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TextBox 12">
            <a:extLst>
              <a:ext uri="{FF2B5EF4-FFF2-40B4-BE49-F238E27FC236}">
                <a16:creationId xmlns:a16="http://schemas.microsoft.com/office/drawing/2014/main" xmlns="" id="{FC66C3AC-2177-1BB0-97BE-0858AF02B01F}"/>
              </a:ext>
            </a:extLst>
          </p:cNvPr>
          <p:cNvSpPr txBox="1"/>
          <p:nvPr/>
        </p:nvSpPr>
        <p:spPr>
          <a:xfrm>
            <a:off x="3404496" y="946150"/>
            <a:ext cx="4769916" cy="830997"/>
          </a:xfrm>
          <a:prstGeom prst="rect">
            <a:avLst/>
          </a:prstGeom>
          <a:noFill/>
        </p:spPr>
        <p:txBody>
          <a:bodyPr wrap="square" rtlCol="0">
            <a:spAutoFit/>
          </a:bodyPr>
          <a:lstStyle/>
          <a:p>
            <a:r>
              <a:rPr lang="en-US" sz="2400">
                <a:solidFill>
                  <a:srgbClr val="F1FDFD"/>
                </a:solidFill>
                <a:ea typeface="HP001 5Ha" pitchFamily="34" charset="-127"/>
                <a:cs typeface="Arial" pitchFamily="34" charset="0"/>
              </a:rPr>
              <a:t>Màu sắc bao trùm lên làng quê ngày mùa là màu vàng.</a:t>
            </a:r>
          </a:p>
        </p:txBody>
      </p:sp>
      <p:sp>
        <p:nvSpPr>
          <p:cNvPr id="14" name="TextBox 13">
            <a:extLst>
              <a:ext uri="{FF2B5EF4-FFF2-40B4-BE49-F238E27FC236}">
                <a16:creationId xmlns:a16="http://schemas.microsoft.com/office/drawing/2014/main" xmlns="" id="{6C873C9E-3D87-D4E6-0A81-171C12B76CEE}"/>
              </a:ext>
            </a:extLst>
          </p:cNvPr>
          <p:cNvSpPr txBox="1"/>
          <p:nvPr/>
        </p:nvSpPr>
        <p:spPr>
          <a:xfrm>
            <a:off x="2514600" y="1090814"/>
            <a:ext cx="457200" cy="523220"/>
          </a:xfrm>
          <a:prstGeom prst="rect">
            <a:avLst/>
          </a:prstGeom>
          <a:noFill/>
        </p:spPr>
        <p:txBody>
          <a:bodyPr wrap="square" rtlCol="0">
            <a:spAutoFit/>
          </a:bodyPr>
          <a:lstStyle/>
          <a:p>
            <a:r>
              <a:rPr lang="en-GB" sz="2800" b="1">
                <a:solidFill>
                  <a:srgbClr val="003399"/>
                </a:solidFill>
              </a:rPr>
              <a:t>1</a:t>
            </a:r>
            <a:endParaRPr lang="en-US" sz="2800" b="1">
              <a:solidFill>
                <a:srgbClr val="003399"/>
              </a:solidFill>
            </a:endParaRPr>
          </a:p>
        </p:txBody>
      </p:sp>
      <p:sp>
        <p:nvSpPr>
          <p:cNvPr id="15" name="TextBox 14">
            <a:extLst>
              <a:ext uri="{FF2B5EF4-FFF2-40B4-BE49-F238E27FC236}">
                <a16:creationId xmlns:a16="http://schemas.microsoft.com/office/drawing/2014/main" xmlns="" id="{69AB9500-9592-1E90-BFBF-65D6DC0C4D85}"/>
              </a:ext>
            </a:extLst>
          </p:cNvPr>
          <p:cNvSpPr txBox="1"/>
          <p:nvPr/>
        </p:nvSpPr>
        <p:spPr>
          <a:xfrm>
            <a:off x="2840449" y="2300796"/>
            <a:ext cx="457200" cy="523220"/>
          </a:xfrm>
          <a:prstGeom prst="rect">
            <a:avLst/>
          </a:prstGeom>
          <a:noFill/>
        </p:spPr>
        <p:txBody>
          <a:bodyPr wrap="square" rtlCol="0">
            <a:spAutoFit/>
          </a:bodyPr>
          <a:lstStyle/>
          <a:p>
            <a:r>
              <a:rPr lang="en-GB" sz="2800" b="1">
                <a:solidFill>
                  <a:srgbClr val="003399"/>
                </a:solidFill>
              </a:rPr>
              <a:t>2</a:t>
            </a:r>
            <a:endParaRPr lang="en-US" sz="2800" b="1">
              <a:solidFill>
                <a:srgbClr val="003399"/>
              </a:solidFill>
            </a:endParaRPr>
          </a:p>
        </p:txBody>
      </p:sp>
      <p:sp>
        <p:nvSpPr>
          <p:cNvPr id="16" name="TextBox 15">
            <a:extLst>
              <a:ext uri="{FF2B5EF4-FFF2-40B4-BE49-F238E27FC236}">
                <a16:creationId xmlns:a16="http://schemas.microsoft.com/office/drawing/2014/main" xmlns="" id="{A2162C58-79DD-B297-5C4C-4472CB5890C7}"/>
              </a:ext>
            </a:extLst>
          </p:cNvPr>
          <p:cNvSpPr txBox="1"/>
          <p:nvPr/>
        </p:nvSpPr>
        <p:spPr>
          <a:xfrm>
            <a:off x="2552148" y="3529340"/>
            <a:ext cx="457200" cy="523220"/>
          </a:xfrm>
          <a:prstGeom prst="rect">
            <a:avLst/>
          </a:prstGeom>
          <a:noFill/>
        </p:spPr>
        <p:txBody>
          <a:bodyPr wrap="square" rtlCol="0">
            <a:spAutoFit/>
          </a:bodyPr>
          <a:lstStyle/>
          <a:p>
            <a:r>
              <a:rPr lang="en-GB" sz="2800" b="1">
                <a:solidFill>
                  <a:srgbClr val="003399"/>
                </a:solidFill>
              </a:rPr>
              <a:t>3</a:t>
            </a:r>
            <a:endParaRPr lang="en-US" sz="2800" b="1">
              <a:solidFill>
                <a:srgbClr val="003399"/>
              </a:solidFill>
            </a:endParaRPr>
          </a:p>
        </p:txBody>
      </p:sp>
      <p:sp>
        <p:nvSpPr>
          <p:cNvPr id="18" name="TextBox 17">
            <a:extLst>
              <a:ext uri="{FF2B5EF4-FFF2-40B4-BE49-F238E27FC236}">
                <a16:creationId xmlns:a16="http://schemas.microsoft.com/office/drawing/2014/main" xmlns="" id="{20DE29E3-AF7C-3387-25CD-692201B0322D}"/>
              </a:ext>
            </a:extLst>
          </p:cNvPr>
          <p:cNvSpPr txBox="1"/>
          <p:nvPr/>
        </p:nvSpPr>
        <p:spPr>
          <a:xfrm>
            <a:off x="3416087" y="2165349"/>
            <a:ext cx="4769916" cy="1107996"/>
          </a:xfrm>
          <a:prstGeom prst="rect">
            <a:avLst/>
          </a:prstGeom>
          <a:noFill/>
        </p:spPr>
        <p:txBody>
          <a:bodyPr wrap="square" rtlCol="0">
            <a:spAutoFit/>
          </a:bodyPr>
          <a:lstStyle/>
          <a:p>
            <a:r>
              <a:rPr lang="en-US" sz="2400">
                <a:solidFill>
                  <a:srgbClr val="F1FDFD"/>
                </a:solidFill>
                <a:ea typeface="HP001 5Ha" pitchFamily="34" charset="-127"/>
                <a:cs typeface="Arial" pitchFamily="34" charset="0"/>
              </a:rPr>
              <a:t>Những màu vàng cụ thể của cảnh vật trong bức tranh làng quê.</a:t>
            </a:r>
          </a:p>
          <a:p>
            <a:endParaRPr lang="en-US"/>
          </a:p>
        </p:txBody>
      </p:sp>
      <p:sp>
        <p:nvSpPr>
          <p:cNvPr id="19" name="TextBox 18">
            <a:extLst>
              <a:ext uri="{FF2B5EF4-FFF2-40B4-BE49-F238E27FC236}">
                <a16:creationId xmlns:a16="http://schemas.microsoft.com/office/drawing/2014/main" xmlns="" id="{45DACB89-BE82-2B6E-E9C3-7BAC7304DDF9}"/>
              </a:ext>
            </a:extLst>
          </p:cNvPr>
          <p:cNvSpPr txBox="1"/>
          <p:nvPr/>
        </p:nvSpPr>
        <p:spPr>
          <a:xfrm>
            <a:off x="3404496" y="3375451"/>
            <a:ext cx="5050212" cy="830997"/>
          </a:xfrm>
          <a:prstGeom prst="rect">
            <a:avLst/>
          </a:prstGeom>
          <a:noFill/>
        </p:spPr>
        <p:txBody>
          <a:bodyPr wrap="square" rtlCol="0">
            <a:spAutoFit/>
          </a:bodyPr>
          <a:lstStyle/>
          <a:p>
            <a:r>
              <a:rPr lang="en-US" sz="2400">
                <a:solidFill>
                  <a:srgbClr val="F1FDFD"/>
                </a:solidFill>
                <a:ea typeface="HP001 5Ha" pitchFamily="34" charset="-127"/>
                <a:cs typeface="Arial" pitchFamily="34" charset="0"/>
              </a:rPr>
              <a:t>Thời tiết và con người làm cho bức tranh làng quê thêm đẹp.</a:t>
            </a:r>
          </a:p>
        </p:txBody>
      </p:sp>
    </p:spTree>
    <p:extLst>
      <p:ext uri="{BB962C8B-B14F-4D97-AF65-F5344CB8AC3E}">
        <p14:creationId xmlns:p14="http://schemas.microsoft.com/office/powerpoint/2010/main" xmlns="" val="27360340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p15:prstTrans prst="drape"/>
      </p:transition>
    </mc:Choice>
    <mc:Fallback>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B9C02C1-8E52-4EAF-BCF2-D2D3A0A1680A}"/>
              </a:ext>
            </a:extLst>
          </p:cNvPr>
          <p:cNvSpPr txBox="1"/>
          <p:nvPr/>
        </p:nvSpPr>
        <p:spPr>
          <a:xfrm>
            <a:off x="3581400" y="202908"/>
            <a:ext cx="1828800" cy="621773"/>
          </a:xfrm>
          <a:prstGeom prst="rect">
            <a:avLst/>
          </a:prstGeom>
          <a:noFill/>
        </p:spPr>
        <p:txBody>
          <a:bodyPr wrap="square" rtlCol="0">
            <a:spAutoFit/>
          </a:bodyPr>
          <a:lstStyle/>
          <a:p>
            <a:pPr algn="ctr">
              <a:lnSpc>
                <a:spcPct val="114000"/>
              </a:lnSpc>
            </a:pPr>
            <a:r>
              <a:rPr lang="en-US" sz="3200" b="1" dirty="0" err="1">
                <a:solidFill>
                  <a:srgbClr val="FF0000"/>
                </a:solidFill>
                <a:latin typeface="Times New Roman" pitchFamily="18" charset="0"/>
                <a:ea typeface="HP001 5Ha" pitchFamily="34" charset="-127"/>
                <a:cs typeface="Times New Roman" pitchFamily="18" charset="0"/>
              </a:rPr>
              <a:t>Nội</a:t>
            </a:r>
            <a:r>
              <a:rPr lang="en-US" sz="3200" b="1" dirty="0">
                <a:solidFill>
                  <a:srgbClr val="FF0000"/>
                </a:solidFill>
                <a:latin typeface="Times New Roman" pitchFamily="18" charset="0"/>
                <a:ea typeface="HP001 5Ha" pitchFamily="34" charset="-127"/>
                <a:cs typeface="Times New Roman" pitchFamily="18" charset="0"/>
              </a:rPr>
              <a:t> dung</a:t>
            </a:r>
          </a:p>
        </p:txBody>
      </p:sp>
      <p:sp>
        <p:nvSpPr>
          <p:cNvPr id="7" name="TextBox 6">
            <a:extLst>
              <a:ext uri="{FF2B5EF4-FFF2-40B4-BE49-F238E27FC236}">
                <a16:creationId xmlns:a16="http://schemas.microsoft.com/office/drawing/2014/main" xmlns="" id="{31D141C3-9C00-4A36-B92B-F2E90B62846A}"/>
              </a:ext>
            </a:extLst>
          </p:cNvPr>
          <p:cNvSpPr txBox="1"/>
          <p:nvPr/>
        </p:nvSpPr>
        <p:spPr>
          <a:xfrm>
            <a:off x="1371600" y="1123950"/>
            <a:ext cx="7010399" cy="1200329"/>
          </a:xfrm>
          <a:prstGeom prst="rect">
            <a:avLst/>
          </a:prstGeom>
          <a:noFill/>
        </p:spPr>
        <p:txBody>
          <a:bodyPr wrap="square" rtlCol="0">
            <a:spAutoFit/>
          </a:bodyPr>
          <a:lstStyle/>
          <a:p>
            <a:pPr lvl="0" algn="just">
              <a:spcBef>
                <a:spcPct val="0"/>
              </a:spcBef>
              <a:defRPr/>
            </a:pPr>
            <a:r>
              <a:rPr lang="en-US" sz="2400" dirty="0" err="1">
                <a:solidFill>
                  <a:srgbClr val="4A9834"/>
                </a:solidFill>
                <a:latin typeface="Arial" panose="020B0604020202020204" pitchFamily="34" charset="0"/>
                <a:cs typeface="Arial" panose="020B0604020202020204" pitchFamily="34" charset="0"/>
              </a:rPr>
              <a:t>Bức</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tranh</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làng</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quê</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vào</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ngày</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mùa</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thật</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đẹp</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sinh</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động</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và</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trù</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phú</a:t>
            </a:r>
            <a:r>
              <a:rPr lang="en-US" sz="2400" dirty="0">
                <a:solidFill>
                  <a:srgbClr val="4A9834"/>
                </a:solidFill>
                <a:latin typeface="Arial" panose="020B0604020202020204" pitchFamily="34" charset="0"/>
                <a:cs typeface="Arial" panose="020B0604020202020204" pitchFamily="34" charset="0"/>
              </a:rPr>
              <a:t>, qua </a:t>
            </a:r>
            <a:r>
              <a:rPr lang="en-US" sz="2400" dirty="0" err="1">
                <a:solidFill>
                  <a:srgbClr val="4A9834"/>
                </a:solidFill>
                <a:latin typeface="Arial" panose="020B0604020202020204" pitchFamily="34" charset="0"/>
                <a:cs typeface="Arial" panose="020B0604020202020204" pitchFamily="34" charset="0"/>
              </a:rPr>
              <a:t>đó</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thể</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hiện</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tình</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yêu</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tha</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thiết</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của</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tác</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giả</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đối</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với</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quê</a:t>
            </a:r>
            <a:r>
              <a:rPr lang="en-US" sz="2400" dirty="0">
                <a:solidFill>
                  <a:srgbClr val="4A9834"/>
                </a:solidFill>
                <a:latin typeface="Arial" panose="020B0604020202020204" pitchFamily="34" charset="0"/>
                <a:cs typeface="Arial" panose="020B0604020202020204" pitchFamily="34" charset="0"/>
              </a:rPr>
              <a:t> </a:t>
            </a:r>
            <a:r>
              <a:rPr lang="en-US" sz="2400" dirty="0" err="1">
                <a:solidFill>
                  <a:srgbClr val="4A9834"/>
                </a:solidFill>
                <a:latin typeface="Arial" panose="020B0604020202020204" pitchFamily="34" charset="0"/>
                <a:cs typeface="Arial" panose="020B0604020202020204" pitchFamily="34" charset="0"/>
              </a:rPr>
              <a:t>hương</a:t>
            </a:r>
            <a:r>
              <a:rPr lang="en-US" sz="2400" dirty="0">
                <a:solidFill>
                  <a:srgbClr val="4A9834"/>
                </a:solidFill>
                <a:latin typeface="Arial" panose="020B0604020202020204" pitchFamily="34" charset="0"/>
                <a:cs typeface="Arial" panose="020B0604020202020204" pitchFamily="34" charset="0"/>
              </a:rPr>
              <a:t>.</a:t>
            </a:r>
          </a:p>
        </p:txBody>
      </p:sp>
      <p:cxnSp>
        <p:nvCxnSpPr>
          <p:cNvPr id="2" name="直接连接符 42">
            <a:extLst>
              <a:ext uri="{FF2B5EF4-FFF2-40B4-BE49-F238E27FC236}">
                <a16:creationId xmlns:a16="http://schemas.microsoft.com/office/drawing/2014/main" xmlns="" id="{72211185-8683-D805-F6B0-27D1F5457DBE}"/>
              </a:ext>
            </a:extLst>
          </p:cNvPr>
          <p:cNvCxnSpPr>
            <a:cxnSpLocks/>
          </p:cNvCxnSpPr>
          <p:nvPr/>
        </p:nvCxnSpPr>
        <p:spPr>
          <a:xfrm>
            <a:off x="520787" y="819150"/>
            <a:ext cx="7861213" cy="0"/>
          </a:xfrm>
          <a:prstGeom prst="line">
            <a:avLst/>
          </a:prstGeom>
          <a:ln>
            <a:solidFill>
              <a:srgbClr val="53A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90802854"/>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27967" y="257458"/>
            <a:ext cx="3646852" cy="561692"/>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dirty="0" err="1"/>
              <a:t>Luyện</a:t>
            </a:r>
            <a:r>
              <a:rPr lang="en-US" dirty="0"/>
              <a:t> </a:t>
            </a:r>
            <a:r>
              <a:rPr lang="en-US" dirty="0" err="1"/>
              <a:t>đọc</a:t>
            </a:r>
            <a:r>
              <a:rPr lang="en-US" dirty="0"/>
              <a:t> </a:t>
            </a:r>
            <a:r>
              <a:rPr lang="en-US" dirty="0" err="1"/>
              <a:t>diễn</a:t>
            </a:r>
            <a:r>
              <a:rPr lang="en-US" dirty="0"/>
              <a:t> </a:t>
            </a:r>
            <a:r>
              <a:rPr lang="en-US" dirty="0" err="1"/>
              <a:t>cảm</a:t>
            </a:r>
            <a:endParaRPr lang="en-US" dirty="0"/>
          </a:p>
        </p:txBody>
      </p:sp>
      <p:sp>
        <p:nvSpPr>
          <p:cNvPr id="6" name="Rectangle 5">
            <a:extLst>
              <a:ext uri="{FF2B5EF4-FFF2-40B4-BE49-F238E27FC236}">
                <a16:creationId xmlns:a16="http://schemas.microsoft.com/office/drawing/2014/main" xmlns="" id="{2DE649AC-91CB-4340-9F6E-FBBAA91C2ED4}"/>
              </a:ext>
            </a:extLst>
          </p:cNvPr>
          <p:cNvSpPr/>
          <p:nvPr/>
        </p:nvSpPr>
        <p:spPr>
          <a:xfrm>
            <a:off x="1752600" y="1581150"/>
            <a:ext cx="6438900" cy="1200329"/>
          </a:xfrm>
          <a:prstGeom prst="rect">
            <a:avLst/>
          </a:prstGeom>
          <a:noFill/>
        </p:spPr>
        <p:txBody>
          <a:bodyPr wrap="square" rtlCol="0">
            <a:spAutoFit/>
          </a:bodyPr>
          <a:lstStyle/>
          <a:p>
            <a:r>
              <a:rPr lang="en-GB" sz="2400" i="1" dirty="0" err="1">
                <a:latin typeface="Arial" panose="020B0604020202020204" pitchFamily="34" charset="0"/>
                <a:cs typeface="Arial" panose="020B0604020202020204" pitchFamily="34" charset="0"/>
              </a:rPr>
              <a:t>Giọng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tả</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chậm</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rãi</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dàn</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trải</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dịu</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dàng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nhấn</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giọng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những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từ</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ngữ</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tả</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những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màu</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vàng</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rất</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khác</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nhau</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của</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cảnh</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vật</a:t>
            </a:r>
            <a:r>
              <a:rPr lang="en-GB" sz="2400" i="1" dirty="0">
                <a:latin typeface="Arial" panose="020B0604020202020204" pitchFamily="34" charset="0"/>
                <a:cs typeface="Arial" panose="020B0604020202020204" pitchFamily="34" charset="0"/>
              </a:rPr>
              <a:t>.</a:t>
            </a:r>
          </a:p>
        </p:txBody>
      </p:sp>
      <p:grpSp>
        <p:nvGrpSpPr>
          <p:cNvPr id="2" name="Group 1">
            <a:extLst>
              <a:ext uri="{FF2B5EF4-FFF2-40B4-BE49-F238E27FC236}">
                <a16:creationId xmlns:a16="http://schemas.microsoft.com/office/drawing/2014/main" xmlns="" id="{7D15A3B7-7E71-4C4D-A9F7-E2324504B82A}"/>
              </a:ext>
            </a:extLst>
          </p:cNvPr>
          <p:cNvGrpSpPr/>
          <p:nvPr/>
        </p:nvGrpSpPr>
        <p:grpSpPr>
          <a:xfrm>
            <a:off x="1150723" y="952302"/>
            <a:ext cx="6640727" cy="577850"/>
            <a:chOff x="1150723" y="1317525"/>
            <a:chExt cx="6640727" cy="577850"/>
          </a:xfrm>
        </p:grpSpPr>
        <p:sp>
          <p:nvSpPr>
            <p:cNvPr id="8" name="Text Box 5">
              <a:extLst>
                <a:ext uri="{FF2B5EF4-FFF2-40B4-BE49-F238E27FC236}">
                  <a16:creationId xmlns:a16="http://schemas.microsoft.com/office/drawing/2014/main" xmlns="" id="{6823F3CF-AE8C-4A8A-8D68-2897D1534BB4}"/>
                </a:ext>
              </a:extLst>
            </p:cNvPr>
            <p:cNvSpPr txBox="1">
              <a:spLocks noChangeArrowheads="1"/>
            </p:cNvSpPr>
            <p:nvPr/>
          </p:nvSpPr>
          <p:spPr bwMode="auto">
            <a:xfrm>
              <a:off x="1352550" y="1317525"/>
              <a:ext cx="6438900" cy="577850"/>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pPr algn="l"/>
              <a:r>
                <a:rPr lang="en-US" altLang="vi-VN" dirty="0" err="1"/>
                <a:t>Dựa</a:t>
              </a:r>
              <a:r>
                <a:rPr lang="en-US" altLang="vi-VN" dirty="0"/>
                <a:t> </a:t>
              </a:r>
              <a:r>
                <a:rPr lang="en-US" altLang="vi-VN" dirty="0" err="1"/>
                <a:t>vào</a:t>
              </a:r>
              <a:r>
                <a:rPr lang="en-US" altLang="vi-VN" dirty="0"/>
                <a:t> </a:t>
              </a:r>
              <a:r>
                <a:rPr lang="en-US" altLang="vi-VN" dirty="0" err="1"/>
                <a:t>nội</a:t>
              </a:r>
              <a:r>
                <a:rPr lang="en-US" altLang="vi-VN" dirty="0"/>
                <a:t> dung </a:t>
              </a:r>
              <a:r>
                <a:rPr lang="en-US" altLang="vi-VN" dirty="0" err="1"/>
                <a:t>bài</a:t>
              </a:r>
              <a:r>
                <a:rPr lang="en-US" altLang="vi-VN" dirty="0"/>
                <a:t>, </a:t>
              </a:r>
              <a:r>
                <a:rPr lang="en-US" altLang="vi-VN" dirty="0" err="1"/>
                <a:t>nêu</a:t>
              </a:r>
              <a:r>
                <a:rPr lang="en-US" altLang="vi-VN" dirty="0"/>
                <a:t> </a:t>
              </a:r>
              <a:r>
                <a:rPr lang="en-US" altLang="vi-VN" dirty="0" err="1"/>
                <a:t>giọng</a:t>
              </a:r>
              <a:r>
                <a:rPr lang="en-US" altLang="vi-VN" dirty="0"/>
                <a:t> </a:t>
              </a:r>
              <a:r>
                <a:rPr lang="vi-VN" altLang="vi-VN" dirty="0"/>
                <a:t>đọc</a:t>
              </a:r>
              <a:r>
                <a:rPr lang="en-US" altLang="vi-VN" dirty="0"/>
                <a:t> </a:t>
              </a:r>
              <a:r>
                <a:rPr lang="en-US" altLang="vi-VN" dirty="0" err="1"/>
                <a:t>của</a:t>
              </a:r>
              <a:r>
                <a:rPr lang="en-US" altLang="vi-VN" dirty="0"/>
                <a:t> </a:t>
              </a:r>
              <a:r>
                <a:rPr lang="en-US" altLang="vi-VN" dirty="0" err="1"/>
                <a:t>bài</a:t>
              </a:r>
              <a:r>
                <a:rPr lang="en-US" altLang="vi-VN" dirty="0"/>
                <a:t>?</a:t>
              </a:r>
            </a:p>
          </p:txBody>
        </p:sp>
        <p:sp>
          <p:nvSpPr>
            <p:cNvPr id="9" name="Arrow: Chevron 8">
              <a:extLst>
                <a:ext uri="{FF2B5EF4-FFF2-40B4-BE49-F238E27FC236}">
                  <a16:creationId xmlns:a16="http://schemas.microsoft.com/office/drawing/2014/main" xmlns="" id="{4EE025E5-F6CB-42B7-9E66-FEE4B2237E61}"/>
                </a:ext>
              </a:extLst>
            </p:cNvPr>
            <p:cNvSpPr/>
            <p:nvPr/>
          </p:nvSpPr>
          <p:spPr>
            <a:xfrm>
              <a:off x="1150723" y="1606450"/>
              <a:ext cx="201827" cy="171449"/>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cxnSp>
        <p:nvCxnSpPr>
          <p:cNvPr id="3" name="直接连接符 42">
            <a:extLst>
              <a:ext uri="{FF2B5EF4-FFF2-40B4-BE49-F238E27FC236}">
                <a16:creationId xmlns:a16="http://schemas.microsoft.com/office/drawing/2014/main" xmlns="" id="{6C8FB17B-7666-A996-3C8B-552404EED239}"/>
              </a:ext>
            </a:extLst>
          </p:cNvPr>
          <p:cNvCxnSpPr>
            <a:cxnSpLocks/>
          </p:cNvCxnSpPr>
          <p:nvPr/>
        </p:nvCxnSpPr>
        <p:spPr>
          <a:xfrm>
            <a:off x="520787" y="819150"/>
            <a:ext cx="7861213" cy="0"/>
          </a:xfrm>
          <a:prstGeom prst="line">
            <a:avLst/>
          </a:prstGeom>
          <a:ln>
            <a:solidFill>
              <a:srgbClr val="53A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71568634"/>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0283" y="678924"/>
            <a:ext cx="7483434" cy="3785652"/>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Tàu</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a:t>
            </a:r>
            <a:r>
              <a:rPr lang="en-US" sz="2400" dirty="0">
                <a:latin typeface="Arial" panose="020B0604020202020204" pitchFamily="34" charset="0"/>
                <a:cs typeface="Arial" panose="020B0604020202020204" pitchFamily="34" charset="0"/>
              </a:rPr>
              <a:t>u </a:t>
            </a:r>
            <a:r>
              <a:rPr lang="vi-VN" sz="2400" dirty="0">
                <a:latin typeface="Arial" panose="020B0604020202020204" pitchFamily="34" charset="0"/>
                <a:cs typeface="Arial" panose="020B0604020202020204" pitchFamily="34" charset="0"/>
              </a:rPr>
              <a:t>đủ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sắn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héo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mở</a:t>
            </a:r>
            <a:r>
              <a:rPr lang="en-US" sz="2400" dirty="0">
                <a:latin typeface="Arial" panose="020B0604020202020204" pitchFamily="34" charset="0"/>
                <a:cs typeface="Arial" panose="020B0604020202020204" pitchFamily="34" charset="0"/>
              </a:rPr>
              <a:t> n</a:t>
            </a:r>
            <a:r>
              <a:rPr lang="vi-VN" sz="2400" dirty="0">
                <a:latin typeface="Arial" panose="020B0604020202020204" pitchFamily="34" charset="0"/>
                <a:cs typeface="Arial" panose="020B0604020202020204" pitchFamily="34" charset="0"/>
              </a:rPr>
              <a:t>ă</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cánh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t</a:t>
            </a:r>
            <a:r>
              <a:rPr lang="vi-VN" sz="2400" dirty="0">
                <a:latin typeface="Arial" panose="020B0604020202020204" pitchFamily="34" charset="0"/>
                <a:cs typeface="Arial" panose="020B0604020202020204" pitchFamily="34" charset="0"/>
              </a:rPr>
              <a:t>ươ</a:t>
            </a:r>
            <a:r>
              <a:rPr lang="en-US" sz="2400" dirty="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Buồng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đốm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tàu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xoã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t>
            </a:r>
            <a:r>
              <a:rPr lang="vi-VN" sz="2400" dirty="0">
                <a:latin typeface="Arial" panose="020B0604020202020204" pitchFamily="34" charset="0"/>
                <a:cs typeface="Arial" panose="020B0604020202020204" pitchFamily="34" charset="0"/>
              </a:rPr>
              <a: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a:t>
            </a:r>
            <a:r>
              <a:rPr lang="en-US" sz="2400" dirty="0" err="1">
                <a:latin typeface="Arial" panose="020B0604020202020204" pitchFamily="34" charset="0"/>
                <a:cs typeface="Arial" panose="020B0604020202020204" pitchFamily="34" charset="0"/>
              </a:rPr>
              <a:t>uôi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v</a:t>
            </a:r>
            <a:r>
              <a:rPr lang="vi-VN" sz="2400" dirty="0">
                <a:latin typeface="Arial" panose="020B0604020202020204" pitchFamily="34" charset="0"/>
                <a:cs typeface="Arial" panose="020B0604020202020204" pitchFamily="34" charset="0"/>
              </a:rPr>
              <a:t>ườn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đươ</a:t>
            </a:r>
            <a:r>
              <a:rPr lang="en-US" sz="2400" dirty="0" err="1">
                <a:latin typeface="Arial" panose="020B0604020202020204" pitchFamily="34" charset="0"/>
                <a:cs typeface="Arial" panose="020B0604020202020204" pitchFamily="34" charset="0"/>
              </a:rPr>
              <a:t>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t>
            </a:r>
            <a:r>
              <a:rPr lang="vi-VN" sz="2400" dirty="0">
                <a:latin typeface="Arial" panose="020B0604020202020204" pitchFamily="34" charset="0"/>
                <a:cs typeface="Arial" panose="020B0604020202020204" pitchFamily="34" charset="0"/>
              </a:rPr>
              <a: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đ</a:t>
            </a:r>
            <a:r>
              <a:rPr lang="en-US" sz="2400">
                <a:latin typeface="Arial" panose="020B0604020202020204" pitchFamily="34" charset="0"/>
                <a:cs typeface="Arial" panose="020B0604020202020204" pitchFamily="34" charset="0"/>
              </a:rPr>
              <a:t>u</a:t>
            </a:r>
            <a:r>
              <a:rPr lang="vi-VN" sz="2400">
                <a:latin typeface="Arial" panose="020B0604020202020204" pitchFamily="34" charset="0"/>
                <a:cs typeface="Arial" panose="020B0604020202020204" pitchFamily="34" charset="0"/>
              </a:rPr>
              <a:t>ô</a:t>
            </a:r>
            <a:r>
              <a:rPr lang="en-US" sz="240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vẫy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vẫy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Bụi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mía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xọng</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phấn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trắng</a:t>
            </a:r>
            <a:r>
              <a:rPr lang="en-US" sz="2400" dirty="0">
                <a:latin typeface="Arial" panose="020B0604020202020204" pitchFamily="34" charset="0"/>
                <a:cs typeface="Arial" panose="020B0604020202020204" pitchFamily="34" charset="0"/>
              </a:rPr>
              <a:t>. D</a:t>
            </a:r>
            <a:r>
              <a:rPr lang="vi-VN" sz="2400" dirty="0">
                <a:latin typeface="Arial" panose="020B0604020202020204" pitchFamily="34" charset="0"/>
                <a:cs typeface="Arial" panose="020B0604020202020204" pitchFamily="34" charset="0"/>
              </a:rPr>
              <a:t>ưới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sân</a:t>
            </a:r>
            <a:r>
              <a:rPr lang="en-US" sz="2400" dirty="0">
                <a:latin typeface="Arial" panose="020B0604020202020204" pitchFamily="34" charset="0"/>
                <a:cs typeface="Arial" panose="020B0604020202020204" pitchFamily="34" charset="0"/>
              </a:rPr>
              <a:t>, r</a:t>
            </a:r>
            <a:r>
              <a:rPr lang="vi-VN" sz="2400" dirty="0">
                <a:latin typeface="Arial" panose="020B0604020202020204" pitchFamily="34" charset="0"/>
                <a:cs typeface="Arial" panose="020B0604020202020204" pitchFamily="34" charset="0"/>
              </a:rPr>
              <a:t>ơ</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giòn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Quanh</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đó</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gà</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chó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m</a:t>
            </a:r>
            <a:r>
              <a:rPr lang="vi-VN" sz="2400" dirty="0">
                <a:latin typeface="Arial" panose="020B0604020202020204" pitchFamily="34" charset="0"/>
                <a:cs typeface="Arial" panose="020B0604020202020204" pitchFamily="34" charset="0"/>
              </a:rPr>
              <a:t>ượt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màu</a:t>
            </a:r>
            <a:r>
              <a:rPr lang="en-US" sz="2400" dirty="0">
                <a:latin typeface="Arial" panose="020B0604020202020204" pitchFamily="34" charset="0"/>
                <a:cs typeface="Arial" panose="020B0604020202020204" pitchFamily="34" charset="0"/>
              </a:rPr>
              <a:t> r</a:t>
            </a:r>
            <a:r>
              <a:rPr lang="vi-VN" sz="2400" dirty="0">
                <a:latin typeface="Arial" panose="020B0604020202020204" pitchFamily="34" charset="0"/>
                <a:cs typeface="Arial" panose="020B0604020202020204" pitchFamily="34" charset="0"/>
              </a:rPr>
              <a:t>ơ</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Lác</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lụi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đỏ</a:t>
            </a:r>
            <a:r>
              <a:rPr lang="en-US" sz="2400" dirty="0">
                <a:latin typeface="Arial" panose="020B0604020202020204" pitchFamily="34" charset="0"/>
                <a:cs typeface="Arial" panose="020B0604020202020204" pitchFamily="34" charset="0"/>
              </a:rPr>
              <a:t>. Qua </a:t>
            </a:r>
            <a:r>
              <a:rPr lang="en-US" sz="2400" dirty="0" err="1">
                <a:latin typeface="Arial" panose="020B0604020202020204" pitchFamily="34" charset="0"/>
                <a:cs typeface="Arial" panose="020B0604020202020204" pitchFamily="34" charset="0"/>
              </a:rPr>
              <a:t>khe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dậu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ớt</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chói</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2460661819"/>
      </p:ext>
    </p:extLst>
  </p:cSld>
  <p:clrMapOvr>
    <a:masterClrMapping/>
  </p:clrMapOvr>
  <p:transition advClick="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283" y="678924"/>
            <a:ext cx="7483434" cy="3785652"/>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mít</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Tàu</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a:t>
            </a:r>
            <a:r>
              <a:rPr lang="en-US" sz="2400" dirty="0">
                <a:latin typeface="Arial" panose="020B0604020202020204" pitchFamily="34" charset="0"/>
                <a:cs typeface="Arial" panose="020B0604020202020204" pitchFamily="34" charset="0"/>
              </a:rPr>
              <a:t>u </a:t>
            </a:r>
            <a:r>
              <a:rPr lang="vi-VN" sz="2400" dirty="0">
                <a:latin typeface="Arial" panose="020B0604020202020204" pitchFamily="34" charset="0"/>
                <a:cs typeface="Arial" panose="020B0604020202020204" pitchFamily="34" charset="0"/>
              </a:rPr>
              <a:t>đủ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sắn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héo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mở</a:t>
            </a:r>
            <a:r>
              <a:rPr lang="en-US" sz="2400" dirty="0">
                <a:latin typeface="Arial" panose="020B0604020202020204" pitchFamily="34" charset="0"/>
                <a:cs typeface="Arial" panose="020B0604020202020204" pitchFamily="34" charset="0"/>
              </a:rPr>
              <a:t> n</a:t>
            </a:r>
            <a:r>
              <a:rPr lang="vi-VN" sz="2400" dirty="0">
                <a:latin typeface="Arial" panose="020B0604020202020204" pitchFamily="34" charset="0"/>
                <a:cs typeface="Arial" panose="020B0604020202020204" pitchFamily="34" charset="0"/>
              </a:rPr>
              <a:t>ă</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cánh</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t</a:t>
            </a:r>
            <a:r>
              <a:rPr lang="vi-VN" sz="2400" dirty="0">
                <a:solidFill>
                  <a:srgbClr val="FF0000"/>
                </a:solidFill>
                <a:latin typeface="Arial" panose="020B0604020202020204" pitchFamily="34" charset="0"/>
                <a:cs typeface="Arial" panose="020B0604020202020204" pitchFamily="34" charset="0"/>
              </a:rPr>
              <a:t>ươ</a:t>
            </a:r>
            <a:r>
              <a:rPr lang="en-US" sz="2400" dirty="0">
                <a:solidFill>
                  <a:srgbClr val="FF0000"/>
                </a:solidFill>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đốm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chín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tàu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ối</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xoã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t>
            </a:r>
            <a:r>
              <a:rPr lang="vi-VN" sz="2400" dirty="0">
                <a:latin typeface="Arial" panose="020B0604020202020204" pitchFamily="34" charset="0"/>
                <a:cs typeface="Arial" panose="020B0604020202020204" pitchFamily="34" charset="0"/>
              </a:rPr>
              <a: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a:t>
            </a:r>
            <a:r>
              <a:rPr lang="en-US" sz="2400" dirty="0" err="1">
                <a:latin typeface="Arial" panose="020B0604020202020204" pitchFamily="34" charset="0"/>
                <a:cs typeface="Arial" panose="020B0604020202020204" pitchFamily="34" charset="0"/>
              </a:rPr>
              <a:t>uôi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v</a:t>
            </a:r>
            <a:r>
              <a:rPr lang="vi-VN" sz="2400" dirty="0">
                <a:latin typeface="Arial" panose="020B0604020202020204" pitchFamily="34" charset="0"/>
                <a:cs typeface="Arial" panose="020B0604020202020204" pitchFamily="34" charset="0"/>
              </a:rPr>
              <a:t>ườn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chuối</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đươ</a:t>
            </a:r>
            <a:r>
              <a:rPr lang="en-US" sz="2400" dirty="0" err="1">
                <a:latin typeface="Arial" panose="020B0604020202020204" pitchFamily="34" charset="0"/>
                <a:cs typeface="Arial" panose="020B0604020202020204" pitchFamily="34" charset="0"/>
              </a:rPr>
              <a:t>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t>
            </a:r>
            <a:r>
              <a:rPr lang="vi-VN" sz="2400" dirty="0">
                <a:latin typeface="Arial" panose="020B0604020202020204" pitchFamily="34" charset="0"/>
                <a:cs typeface="Arial" panose="020B0604020202020204" pitchFamily="34" charset="0"/>
              </a:rPr>
              <a: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đ</a:t>
            </a:r>
            <a:r>
              <a:rPr lang="en-US" sz="2400">
                <a:latin typeface="Arial" panose="020B0604020202020204" pitchFamily="34" charset="0"/>
                <a:cs typeface="Arial" panose="020B0604020202020204" pitchFamily="34" charset="0"/>
              </a:rPr>
              <a:t>u</a:t>
            </a:r>
            <a:r>
              <a:rPr lang="vi-VN" sz="2400">
                <a:latin typeface="Arial" panose="020B0604020202020204" pitchFamily="34" charset="0"/>
                <a:cs typeface="Arial" panose="020B0604020202020204" pitchFamily="34" charset="0"/>
              </a:rPr>
              <a:t>ô</a:t>
            </a:r>
            <a:r>
              <a:rPr lang="en-US" sz="240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vẫy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vẫy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Bụi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mía</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xọng</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phấn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trắng</a:t>
            </a:r>
            <a:r>
              <a:rPr lang="en-US" sz="2400" dirty="0">
                <a:latin typeface="Arial" panose="020B0604020202020204" pitchFamily="34" charset="0"/>
                <a:cs typeface="Arial" panose="020B0604020202020204" pitchFamily="34" charset="0"/>
              </a:rPr>
              <a:t>. D</a:t>
            </a:r>
            <a:r>
              <a:rPr lang="vi-VN" sz="2400" dirty="0">
                <a:latin typeface="Arial" panose="020B0604020202020204" pitchFamily="34" charset="0"/>
                <a:cs typeface="Arial" panose="020B0604020202020204" pitchFamily="34" charset="0"/>
              </a:rPr>
              <a:t>ưới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sân</a:t>
            </a:r>
            <a:r>
              <a:rPr lang="en-US" sz="2400" dirty="0">
                <a:latin typeface="Arial" panose="020B0604020202020204" pitchFamily="34" charset="0"/>
                <a:cs typeface="Arial" panose="020B0604020202020204" pitchFamily="34" charset="0"/>
              </a:rPr>
              <a:t>, r</a:t>
            </a:r>
            <a:r>
              <a:rPr lang="vi-VN" sz="2400" dirty="0">
                <a:latin typeface="Arial" panose="020B0604020202020204" pitchFamily="34" charset="0"/>
                <a:cs typeface="Arial" panose="020B0604020202020204" pitchFamily="34" charset="0"/>
              </a:rPr>
              <a:t>ơ</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thóc</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giòn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Quanh</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đó</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gà</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chó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cũng</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vàng</a:t>
            </a:r>
            <a:r>
              <a:rPr lang="en-US" sz="2400" dirty="0">
                <a:solidFill>
                  <a:srgbClr val="FF0000"/>
                </a:solidFill>
                <a:latin typeface="Arial" panose="020B0604020202020204" pitchFamily="34" charset="0"/>
                <a:cs typeface="Arial" panose="020B0604020202020204" pitchFamily="34" charset="0"/>
              </a:rPr>
              <a:t> m</a:t>
            </a:r>
            <a:r>
              <a:rPr lang="vi-VN" sz="2400" dirty="0">
                <a:solidFill>
                  <a:srgbClr val="FF0000"/>
                </a:solidFill>
                <a:latin typeface="Arial" panose="020B0604020202020204" pitchFamily="34" charset="0"/>
                <a:cs typeface="Arial" panose="020B0604020202020204" pitchFamily="34" charset="0"/>
              </a:rPr>
              <a:t>ượt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màu</a:t>
            </a:r>
            <a:r>
              <a:rPr lang="en-US" sz="2400" dirty="0">
                <a:latin typeface="Arial" panose="020B0604020202020204" pitchFamily="34" charset="0"/>
                <a:cs typeface="Arial" panose="020B0604020202020204" pitchFamily="34" charset="0"/>
              </a:rPr>
              <a:t> r</a:t>
            </a:r>
            <a:r>
              <a:rPr lang="vi-VN" sz="2400" dirty="0">
                <a:latin typeface="Arial" panose="020B0604020202020204" pitchFamily="34" charset="0"/>
                <a:cs typeface="Arial" panose="020B0604020202020204" pitchFamily="34" charset="0"/>
              </a:rPr>
              <a:t>ơ</a:t>
            </a:r>
            <a:r>
              <a:rPr lang="en-US" sz="2400" dirty="0">
                <a:latin typeface="Arial" panose="020B0604020202020204" pitchFamily="34" charset="0"/>
                <a:cs typeface="Arial" panose="020B0604020202020204" pitchFamily="34" charset="0"/>
              </a:rPr>
              <a:t>m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Lác</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lụi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đỏ</a:t>
            </a:r>
            <a:r>
              <a:rPr lang="en-US" sz="2400" dirty="0">
                <a:latin typeface="Arial" panose="020B0604020202020204" pitchFamily="34" charset="0"/>
                <a:cs typeface="Arial" panose="020B0604020202020204" pitchFamily="34" charset="0"/>
              </a:rPr>
              <a:t>. Qua </a:t>
            </a:r>
            <a:r>
              <a:rPr lang="en-US" sz="2400" dirty="0" err="1">
                <a:latin typeface="Arial" panose="020B0604020202020204" pitchFamily="34" charset="0"/>
                <a:cs typeface="Arial" panose="020B0604020202020204" pitchFamily="34" charset="0"/>
              </a:rPr>
              <a:t>khe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dậu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ớt</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chói</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344109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Word"/>
      </p:transition>
    </mc:Choice>
    <mc:Fallback>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81200" y="1200150"/>
            <a:ext cx="5791200" cy="992579"/>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6000"/>
              <a:t>Thi đọc </a:t>
            </a:r>
            <a:r>
              <a:rPr lang="en-US" sz="6000" dirty="0" err="1"/>
              <a:t>diễn</a:t>
            </a:r>
            <a:r>
              <a:rPr lang="en-US" sz="6000" dirty="0"/>
              <a:t> </a:t>
            </a:r>
            <a:r>
              <a:rPr lang="en-US" sz="6000" dirty="0" err="1"/>
              <a:t>cảm</a:t>
            </a:r>
            <a:endParaRPr lang="en-US" sz="6000" dirty="0"/>
          </a:p>
        </p:txBody>
      </p:sp>
    </p:spTree>
    <p:extLst>
      <p:ext uri="{BB962C8B-B14F-4D97-AF65-F5344CB8AC3E}">
        <p14:creationId xmlns:p14="http://schemas.microsoft.com/office/powerpoint/2010/main" xmlns="" val="3792567630"/>
      </p:ext>
    </p:extLst>
  </p:cSld>
  <p:clrMapOvr>
    <a:masterClrMapping/>
  </p:clrMapOvr>
  <p:transition advClick="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0BBB8C4-7F02-464E-9EDC-B1CD71AB2819}"/>
              </a:ext>
            </a:extLst>
          </p:cNvPr>
          <p:cNvSpPr txBox="1"/>
          <p:nvPr/>
        </p:nvSpPr>
        <p:spPr>
          <a:xfrm>
            <a:off x="2743200" y="198399"/>
            <a:ext cx="3886200" cy="561692"/>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a:t>Hoạt động tiếp nối</a:t>
            </a:r>
            <a:endParaRPr lang="en-US" dirty="0"/>
          </a:p>
        </p:txBody>
      </p:sp>
      <p:sp>
        <p:nvSpPr>
          <p:cNvPr id="5" name="Rectangle 4">
            <a:extLst>
              <a:ext uri="{FF2B5EF4-FFF2-40B4-BE49-F238E27FC236}">
                <a16:creationId xmlns:a16="http://schemas.microsoft.com/office/drawing/2014/main" xmlns="" id="{65A6549E-A66E-47D1-A7A2-742D3EF179B5}"/>
              </a:ext>
            </a:extLst>
          </p:cNvPr>
          <p:cNvSpPr/>
          <p:nvPr/>
        </p:nvSpPr>
        <p:spPr>
          <a:xfrm>
            <a:off x="2514600" y="1123950"/>
            <a:ext cx="5715000" cy="958660"/>
          </a:xfrm>
          <a:prstGeom prst="rect">
            <a:avLst/>
          </a:prstGeom>
        </p:spPr>
        <p:txBody>
          <a:bodyPr wrap="square">
            <a:spAutoFit/>
          </a:bodyPr>
          <a:lstStyle/>
          <a:p>
            <a:pPr algn="just">
              <a:lnSpc>
                <a:spcPct val="150000"/>
              </a:lnSpc>
            </a:pPr>
            <a:r>
              <a:rPr lang="en-US" sz="2000">
                <a:latin typeface="Arial" panose="020B0604020202020204" pitchFamily="34" charset="0"/>
                <a:cs typeface="Arial" panose="020B0604020202020204" pitchFamily="34" charset="0"/>
              </a:rPr>
              <a:t>Chuẩn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Nghìn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hiến</a:t>
            </a:r>
            <a:endParaRPr lang="en-US" sz="2000" dirty="0">
              <a:latin typeface="Arial" panose="020B0604020202020204" pitchFamily="34" charset="0"/>
              <a:cs typeface="Arial" panose="020B0604020202020204" pitchFamily="34" charset="0"/>
            </a:endParaRPr>
          </a:p>
          <a:p>
            <a:pPr algn="just">
              <a:lnSpc>
                <a:spcPct val="150000"/>
              </a:lnSpc>
            </a:pPr>
            <a:r>
              <a:rPr lang="en-US" sz="2000" dirty="0" err="1">
                <a:latin typeface="Arial" panose="020B0604020202020204" pitchFamily="34" charset="0"/>
                <a:cs typeface="Arial" panose="020B0604020202020204" pitchFamily="34" charset="0"/>
                <a:sym typeface="Wingdings"/>
              </a:rPr>
              <a:t>Tìm</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hiểu</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về</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Văn</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Miếu</a:t>
            </a:r>
            <a:r>
              <a:rPr lang="en-US" sz="2000" dirty="0">
                <a:latin typeface="Arial" panose="020B0604020202020204" pitchFamily="34" charset="0"/>
                <a:cs typeface="Arial" panose="020B0604020202020204" pitchFamily="34" charset="0"/>
                <a:sym typeface="Wingdings"/>
              </a:rPr>
              <a:t> – </a:t>
            </a:r>
            <a:r>
              <a:rPr lang="en-US" sz="2000" dirty="0" err="1">
                <a:latin typeface="Arial" panose="020B0604020202020204" pitchFamily="34" charset="0"/>
                <a:cs typeface="Arial" panose="020B0604020202020204" pitchFamily="34" charset="0"/>
                <a:sym typeface="Wingdings"/>
              </a:rPr>
              <a:t>Quốc</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Tử</a:t>
            </a:r>
            <a:r>
              <a:rPr lang="en-US" sz="2000" dirty="0">
                <a:latin typeface="Arial" panose="020B0604020202020204" pitchFamily="34" charset="0"/>
                <a:cs typeface="Arial" panose="020B0604020202020204" pitchFamily="34" charset="0"/>
                <a:sym typeface="Wingdings"/>
              </a:rPr>
              <a:t> </a:t>
            </a:r>
            <a:r>
              <a:rPr lang="en-US" sz="2000" dirty="0" err="1">
                <a:latin typeface="Arial" panose="020B0604020202020204" pitchFamily="34" charset="0"/>
                <a:cs typeface="Arial" panose="020B0604020202020204" pitchFamily="34" charset="0"/>
                <a:sym typeface="Wingdings"/>
              </a:rPr>
              <a:t>Giám</a:t>
            </a:r>
            <a:endParaRPr lang="en-US" sz="2000" dirty="0">
              <a:latin typeface="Arial" panose="020B0604020202020204" pitchFamily="34" charset="0"/>
              <a:cs typeface="Arial" panose="020B0604020202020204" pitchFamily="34" charset="0"/>
            </a:endParaRPr>
          </a:p>
        </p:txBody>
      </p:sp>
      <p:cxnSp>
        <p:nvCxnSpPr>
          <p:cNvPr id="3" name="直接连接符 42">
            <a:extLst>
              <a:ext uri="{FF2B5EF4-FFF2-40B4-BE49-F238E27FC236}">
                <a16:creationId xmlns:a16="http://schemas.microsoft.com/office/drawing/2014/main" xmlns="" id="{09E0D1BF-4EC7-0A7B-CE0B-7C62F94B2B11}"/>
              </a:ext>
            </a:extLst>
          </p:cNvPr>
          <p:cNvCxnSpPr>
            <a:cxnSpLocks/>
          </p:cNvCxnSpPr>
          <p:nvPr/>
        </p:nvCxnSpPr>
        <p:spPr>
          <a:xfrm>
            <a:off x="520787" y="819150"/>
            <a:ext cx="7861213" cy="0"/>
          </a:xfrm>
          <a:prstGeom prst="line">
            <a:avLst/>
          </a:prstGeom>
          <a:ln>
            <a:solidFill>
              <a:srgbClr val="53A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54724821"/>
      </p:ext>
    </p:extLst>
  </p:cSld>
  <p:clrMapOvr>
    <a:masterClrMapping/>
  </p:clrMapOvr>
  <p:transition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NTK\Desktop\To hoai.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72200" y="890448"/>
            <a:ext cx="2323171" cy="1905000"/>
          </a:xfrm>
          <a:prstGeom prst="ellipse">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324600" y="2952750"/>
            <a:ext cx="2324100" cy="830997"/>
          </a:xfrm>
          <a:prstGeom prst="rect">
            <a:avLst/>
          </a:prstGeom>
          <a:noFill/>
        </p:spPr>
        <p:txBody>
          <a:bodyPr wrap="square" rtlCol="0">
            <a:spAutoFit/>
          </a:bodyPr>
          <a:lstStyle/>
          <a:p>
            <a:pPr algn="ctr"/>
            <a:r>
              <a:rPr lang="en-US" sz="2400" b="1" err="1">
                <a:solidFill>
                  <a:srgbClr val="FF0000"/>
                </a:solidFill>
                <a:latin typeface="HP001 Kieu 5H" pitchFamily="34" charset="0"/>
                <a:ea typeface="HP001 5Ha" pitchFamily="34" charset="-127"/>
                <a:cs typeface="Arial" pitchFamily="34" charset="0"/>
              </a:rPr>
              <a:t>Tô</a:t>
            </a:r>
            <a:r>
              <a:rPr lang="en-US" sz="2400" b="1">
                <a:solidFill>
                  <a:srgbClr val="FF0000"/>
                </a:solidFill>
                <a:latin typeface="HP001 Kieu 5H" pitchFamily="34" charset="0"/>
                <a:ea typeface="HP001 5Ha" pitchFamily="34" charset="-127"/>
                <a:cs typeface="Arial" pitchFamily="34" charset="0"/>
              </a:rPr>
              <a:t> Hoài</a:t>
            </a:r>
          </a:p>
          <a:p>
            <a:pPr algn="ctr"/>
            <a:r>
              <a:rPr lang="en-US" sz="2400" b="1">
                <a:solidFill>
                  <a:srgbClr val="FF0000"/>
                </a:solidFill>
                <a:latin typeface="HP001 Kieu 5H" pitchFamily="34" charset="0"/>
                <a:ea typeface="HP001 5Ha" pitchFamily="34" charset="-127"/>
                <a:cs typeface="Arial" pitchFamily="34" charset="0"/>
              </a:rPr>
              <a:t>(1920 - 2014)</a:t>
            </a:r>
            <a:endParaRPr lang="en-US" sz="2400" b="1" dirty="0">
              <a:solidFill>
                <a:srgbClr val="FF0000"/>
              </a:solidFill>
              <a:latin typeface="HP001 Kieu 5H" pitchFamily="34" charset="0"/>
              <a:ea typeface="HP001 5Ha" pitchFamily="34" charset="-127"/>
              <a:cs typeface="Arial" pitchFamily="34" charset="0"/>
            </a:endParaRPr>
          </a:p>
        </p:txBody>
      </p:sp>
      <p:sp>
        <p:nvSpPr>
          <p:cNvPr id="2" name="TextBox 1">
            <a:extLst>
              <a:ext uri="{FF2B5EF4-FFF2-40B4-BE49-F238E27FC236}">
                <a16:creationId xmlns:a16="http://schemas.microsoft.com/office/drawing/2014/main" xmlns="" id="{FFE7C48B-DA20-4466-B010-BC3526837C92}"/>
              </a:ext>
            </a:extLst>
          </p:cNvPr>
          <p:cNvSpPr txBox="1"/>
          <p:nvPr/>
        </p:nvSpPr>
        <p:spPr>
          <a:xfrm>
            <a:off x="953947" y="4019550"/>
            <a:ext cx="4800600" cy="505972"/>
          </a:xfrm>
          <a:prstGeom prst="rect">
            <a:avLst/>
          </a:prstGeom>
          <a:noFill/>
        </p:spPr>
        <p:txBody>
          <a:bodyPr wrap="square" rtlCol="0">
            <a:spAutoFit/>
          </a:bodyPr>
          <a:lstStyle/>
          <a:p>
            <a:pPr algn="ctr">
              <a:lnSpc>
                <a:spcPct val="120000"/>
              </a:lnSpc>
            </a:pPr>
            <a:r>
              <a:rPr lang="en-US" sz="2400" b="1" dirty="0">
                <a:solidFill>
                  <a:srgbClr val="0000CC"/>
                </a:solidFill>
                <a:latin typeface="Times New Roman" pitchFamily="18" charset="0"/>
                <a:ea typeface="HP001 5Ha" pitchFamily="34" charset="-127"/>
                <a:cs typeface="Times New Roman" pitchFamily="18" charset="0"/>
              </a:rPr>
              <a:t>Quang </a:t>
            </a:r>
            <a:r>
              <a:rPr lang="en-US" sz="2400" b="1" dirty="0" err="1">
                <a:solidFill>
                  <a:srgbClr val="0000CC"/>
                </a:solidFill>
                <a:latin typeface="Times New Roman" pitchFamily="18" charset="0"/>
                <a:ea typeface="HP001 5Ha" pitchFamily="34" charset="-127"/>
                <a:cs typeface="Times New Roman" pitchFamily="18" charset="0"/>
              </a:rPr>
              <a:t>cảnh</a:t>
            </a:r>
            <a:r>
              <a:rPr lang="en-US" sz="2400" b="1" dirty="0">
                <a:solidFill>
                  <a:srgbClr val="0000CC"/>
                </a:solidFill>
                <a:latin typeface="Times New Roman" pitchFamily="18" charset="0"/>
                <a:ea typeface="HP001 5Ha" pitchFamily="34" charset="-127"/>
                <a:cs typeface="Times New Roman" pitchFamily="18" charset="0"/>
              </a:rPr>
              <a:t> </a:t>
            </a:r>
            <a:r>
              <a:rPr lang="en-US" sz="2400" b="1" dirty="0" err="1">
                <a:solidFill>
                  <a:srgbClr val="0000CC"/>
                </a:solidFill>
                <a:latin typeface="Times New Roman" pitchFamily="18" charset="0"/>
                <a:ea typeface="HP001 5Ha" pitchFamily="34" charset="-127"/>
                <a:cs typeface="Times New Roman" pitchFamily="18" charset="0"/>
              </a:rPr>
              <a:t>làng</a:t>
            </a:r>
            <a:r>
              <a:rPr lang="en-US" sz="2400" b="1" dirty="0">
                <a:solidFill>
                  <a:srgbClr val="0000CC"/>
                </a:solidFill>
                <a:latin typeface="Times New Roman" pitchFamily="18" charset="0"/>
                <a:ea typeface="HP001 5Ha" pitchFamily="34" charset="-127"/>
                <a:cs typeface="Times New Roman" pitchFamily="18" charset="0"/>
              </a:rPr>
              <a:t> </a:t>
            </a:r>
            <a:r>
              <a:rPr lang="en-US" sz="2400" b="1" dirty="0" err="1">
                <a:solidFill>
                  <a:srgbClr val="0000CC"/>
                </a:solidFill>
                <a:latin typeface="Times New Roman" pitchFamily="18" charset="0"/>
                <a:ea typeface="HP001 5Ha" pitchFamily="34" charset="-127"/>
                <a:cs typeface="Times New Roman" pitchFamily="18" charset="0"/>
              </a:rPr>
              <a:t>mạc</a:t>
            </a:r>
            <a:r>
              <a:rPr lang="en-US" sz="2400" b="1" dirty="0">
                <a:solidFill>
                  <a:srgbClr val="0000CC"/>
                </a:solidFill>
                <a:latin typeface="Times New Roman" pitchFamily="18" charset="0"/>
                <a:ea typeface="HP001 5Ha" pitchFamily="34" charset="-127"/>
                <a:cs typeface="Times New Roman" pitchFamily="18" charset="0"/>
              </a:rPr>
              <a:t> </a:t>
            </a:r>
            <a:r>
              <a:rPr lang="en-US" sz="2400" b="1" dirty="0" err="1">
                <a:solidFill>
                  <a:srgbClr val="0000CC"/>
                </a:solidFill>
                <a:latin typeface="Times New Roman" pitchFamily="18" charset="0"/>
                <a:ea typeface="HP001 5Ha" pitchFamily="34" charset="-127"/>
                <a:cs typeface="Times New Roman" pitchFamily="18" charset="0"/>
              </a:rPr>
              <a:t>ngày</a:t>
            </a:r>
            <a:r>
              <a:rPr lang="en-US" sz="2400" b="1" dirty="0">
                <a:solidFill>
                  <a:srgbClr val="0000CC"/>
                </a:solidFill>
                <a:latin typeface="Times New Roman" pitchFamily="18" charset="0"/>
                <a:ea typeface="HP001 5Ha" pitchFamily="34" charset="-127"/>
                <a:cs typeface="Times New Roman" pitchFamily="18" charset="0"/>
              </a:rPr>
              <a:t> </a:t>
            </a:r>
            <a:r>
              <a:rPr lang="en-US" sz="2400" b="1" dirty="0" err="1">
                <a:solidFill>
                  <a:srgbClr val="0000CC"/>
                </a:solidFill>
                <a:latin typeface="Times New Roman" pitchFamily="18" charset="0"/>
                <a:ea typeface="HP001 5Ha" pitchFamily="34" charset="-127"/>
                <a:cs typeface="Times New Roman" pitchFamily="18" charset="0"/>
              </a:rPr>
              <a:t>mùa</a:t>
            </a:r>
            <a:r>
              <a:rPr lang="en-US" sz="2400" b="1" dirty="0">
                <a:solidFill>
                  <a:srgbClr val="0000CC"/>
                </a:solidFill>
                <a:latin typeface="Times New Roman" pitchFamily="18" charset="0"/>
                <a:ea typeface="HP001 5Ha" pitchFamily="34" charset="-127"/>
                <a:cs typeface="Times New Roman" pitchFamily="18" charset="0"/>
              </a:rPr>
              <a:t> </a:t>
            </a:r>
            <a:endParaRPr lang="en-US" sz="2400" b="1" dirty="0">
              <a:solidFill>
                <a:srgbClr val="FF0000"/>
              </a:solidFill>
              <a:latin typeface="Times New Roman" pitchFamily="18" charset="0"/>
              <a:ea typeface="HP001 5Ha" pitchFamily="34" charset="-127"/>
              <a:cs typeface="Times New Roman" pitchFamily="18" charset="0"/>
            </a:endParaRPr>
          </a:p>
        </p:txBody>
      </p:sp>
      <p:pic>
        <p:nvPicPr>
          <p:cNvPr id="3" name="Picture 2">
            <a:extLst>
              <a:ext uri="{FF2B5EF4-FFF2-40B4-BE49-F238E27FC236}">
                <a16:creationId xmlns:a16="http://schemas.microsoft.com/office/drawing/2014/main" xmlns="" id="{14364BD2-E8E9-41B1-B7C4-954096AE80CF}"/>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xmlns="" val="0"/>
              </a:ext>
            </a:extLst>
          </a:blip>
          <a:srcRect l="2419" t="2486" r="2125" b="3399"/>
          <a:stretch/>
        </p:blipFill>
        <p:spPr>
          <a:xfrm>
            <a:off x="990600" y="550700"/>
            <a:ext cx="4934737" cy="3248741"/>
          </a:xfrm>
          <a:custGeom>
            <a:avLst/>
            <a:gdLst>
              <a:gd name="connsiteX0" fmla="*/ 0 w 6001537"/>
              <a:gd name="connsiteY0" fmla="*/ 0 h 3951060"/>
              <a:gd name="connsiteX1" fmla="*/ 4797577 w 6001537"/>
              <a:gd name="connsiteY1" fmla="*/ 0 h 3951060"/>
              <a:gd name="connsiteX2" fmla="*/ 6001537 w 6001537"/>
              <a:gd name="connsiteY2" fmla="*/ 3951060 h 3951060"/>
              <a:gd name="connsiteX3" fmla="*/ 0 w 6001537"/>
              <a:gd name="connsiteY3" fmla="*/ 3951060 h 3951060"/>
            </a:gdLst>
            <a:ahLst/>
            <a:cxnLst>
              <a:cxn ang="0">
                <a:pos x="connsiteX0" y="connsiteY0"/>
              </a:cxn>
              <a:cxn ang="0">
                <a:pos x="connsiteX1" y="connsiteY1"/>
              </a:cxn>
              <a:cxn ang="0">
                <a:pos x="connsiteX2" y="connsiteY2"/>
              </a:cxn>
              <a:cxn ang="0">
                <a:pos x="connsiteX3" y="connsiteY3"/>
              </a:cxn>
            </a:cxnLst>
            <a:rect l="l" t="t" r="r" b="b"/>
            <a:pathLst>
              <a:path w="6001537" h="3951060">
                <a:moveTo>
                  <a:pt x="0" y="0"/>
                </a:moveTo>
                <a:lnTo>
                  <a:pt x="4797577" y="0"/>
                </a:lnTo>
                <a:lnTo>
                  <a:pt x="6001537" y="3951060"/>
                </a:lnTo>
                <a:lnTo>
                  <a:pt x="0" y="3951060"/>
                </a:lnTo>
                <a:close/>
              </a:path>
            </a:pathLst>
          </a:cu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248476217"/>
      </p:ext>
    </p:extLst>
  </p:cSld>
  <p:clrMapOvr>
    <a:masterClrMapping/>
  </p:clrMapOvr>
  <p:transition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B9698CEB-A00D-4C77-85E1-BA0F24CFEB47}"/>
              </a:ext>
            </a:extLst>
          </p:cNvPr>
          <p:cNvSpPr/>
          <p:nvPr/>
        </p:nvSpPr>
        <p:spPr>
          <a:xfrm>
            <a:off x="1769269" y="1395377"/>
            <a:ext cx="6529388" cy="1085850"/>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nvGrpSpPr>
          <p:cNvPr id="7" name="Group 6">
            <a:extLst>
              <a:ext uri="{FF2B5EF4-FFF2-40B4-BE49-F238E27FC236}">
                <a16:creationId xmlns:a16="http://schemas.microsoft.com/office/drawing/2014/main" xmlns="" id="{8639A559-CC9B-45FE-A597-197C629AE5CF}"/>
              </a:ext>
            </a:extLst>
          </p:cNvPr>
          <p:cNvGrpSpPr/>
          <p:nvPr/>
        </p:nvGrpSpPr>
        <p:grpSpPr>
          <a:xfrm>
            <a:off x="940594" y="1195278"/>
            <a:ext cx="1428750" cy="1428750"/>
            <a:chOff x="1866900" y="666651"/>
            <a:chExt cx="1905000" cy="1905000"/>
          </a:xfrm>
          <a:solidFill>
            <a:srgbClr val="EE426B"/>
          </a:solidFill>
        </p:grpSpPr>
        <p:sp>
          <p:nvSpPr>
            <p:cNvPr id="5" name="Flowchart: Connector 4">
              <a:extLst>
                <a:ext uri="{FF2B5EF4-FFF2-40B4-BE49-F238E27FC236}">
                  <a16:creationId xmlns:a16="http://schemas.microsoft.com/office/drawing/2014/main" xmlns="" id="{88E5C64A-5DB3-49A1-B6A9-71BAB0A22599}"/>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6" name="Star: 8 Points 5">
              <a:extLst>
                <a:ext uri="{FF2B5EF4-FFF2-40B4-BE49-F238E27FC236}">
                  <a16:creationId xmlns:a16="http://schemas.microsoft.com/office/drawing/2014/main" xmlns="" id="{FE2835ED-817C-4C97-A411-119C59314183}"/>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EE426B"/>
                  </a:solidFill>
                  <a:effectLst>
                    <a:outerShdw blurRad="38100" dist="38100" dir="2700000" algn="tl">
                      <a:srgbClr val="000000">
                        <a:alpha val="43137"/>
                      </a:srgbClr>
                    </a:outerShdw>
                  </a:effectLst>
                </a:rPr>
                <a:t>1</a:t>
              </a:r>
              <a:endParaRPr lang="vi-VN" sz="36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xmlns="" id="{FFFA725A-0B29-460E-BBE8-FEEAF6705A32}"/>
              </a:ext>
            </a:extLst>
          </p:cNvPr>
          <p:cNvSpPr/>
          <p:nvPr/>
        </p:nvSpPr>
        <p:spPr>
          <a:xfrm rot="10800000">
            <a:off x="1119187" y="3124201"/>
            <a:ext cx="6529388" cy="108585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nvGrpSpPr>
          <p:cNvPr id="9" name="Group 8">
            <a:extLst>
              <a:ext uri="{FF2B5EF4-FFF2-40B4-BE49-F238E27FC236}">
                <a16:creationId xmlns:a16="http://schemas.microsoft.com/office/drawing/2014/main" xmlns="" id="{A11EF3B9-9966-41DB-ABB0-39B9A04E803C}"/>
              </a:ext>
            </a:extLst>
          </p:cNvPr>
          <p:cNvGrpSpPr/>
          <p:nvPr/>
        </p:nvGrpSpPr>
        <p:grpSpPr>
          <a:xfrm>
            <a:off x="6934200" y="2952750"/>
            <a:ext cx="1428750" cy="1428750"/>
            <a:chOff x="1866900" y="666651"/>
            <a:chExt cx="1905000" cy="1905000"/>
          </a:xfrm>
          <a:solidFill>
            <a:srgbClr val="FB8246"/>
          </a:solidFill>
        </p:grpSpPr>
        <p:sp>
          <p:nvSpPr>
            <p:cNvPr id="10" name="Flowchart: Connector 9">
              <a:extLst>
                <a:ext uri="{FF2B5EF4-FFF2-40B4-BE49-F238E27FC236}">
                  <a16:creationId xmlns:a16="http://schemas.microsoft.com/office/drawing/2014/main" xmlns="" id="{C7E10F0F-B76E-4FC6-A196-2A7F87033272}"/>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1" name="Star: 8 Points 10">
              <a:extLst>
                <a:ext uri="{FF2B5EF4-FFF2-40B4-BE49-F238E27FC236}">
                  <a16:creationId xmlns:a16="http://schemas.microsoft.com/office/drawing/2014/main" xmlns="" id="{EFA85F71-2A42-4660-9F42-5B99698B936B}"/>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B8246"/>
                  </a:solidFill>
                  <a:effectLst>
                    <a:outerShdw blurRad="38100" dist="38100" dir="2700000" algn="tl">
                      <a:srgbClr val="000000">
                        <a:alpha val="43137"/>
                      </a:srgbClr>
                    </a:outerShdw>
                  </a:effectLst>
                </a:rPr>
                <a:t>2</a:t>
              </a:r>
              <a:endParaRPr lang="vi-VN" sz="36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xmlns="" id="{7E5455BB-2A26-4F33-93DC-B3BA55CF3B9E}"/>
              </a:ext>
            </a:extLst>
          </p:cNvPr>
          <p:cNvSpPr/>
          <p:nvPr/>
        </p:nvSpPr>
        <p:spPr>
          <a:xfrm>
            <a:off x="2895600" y="302753"/>
            <a:ext cx="3236527" cy="561692"/>
          </a:xfrm>
          <a:prstGeom prst="rect">
            <a:avLst/>
          </a:prstGeom>
          <a:noFill/>
        </p:spPr>
        <p:txBody>
          <a:bodyPr vert="horz" wrap="none" lIns="68580" tIns="34290" rIns="68580" bIns="34290" rtlCol="0" anchor="ctr">
            <a:spAutoFit/>
          </a:bodyPr>
          <a:lstStyle/>
          <a:p>
            <a:pPr algn="ctr">
              <a:spcBef>
                <a:spcPct val="0"/>
              </a:spcBef>
            </a:pPr>
            <a:r>
              <a:rPr lang="en-US"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rPr>
              <a:t>YÊU CẦU CẦN ĐẠT</a:t>
            </a:r>
            <a:endParaRPr lang="en-US" sz="32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endParaRPr>
          </a:p>
        </p:txBody>
      </p:sp>
      <p:sp>
        <p:nvSpPr>
          <p:cNvPr id="17" name="TextBox 16">
            <a:extLst>
              <a:ext uri="{FF2B5EF4-FFF2-40B4-BE49-F238E27FC236}">
                <a16:creationId xmlns:a16="http://schemas.microsoft.com/office/drawing/2014/main" xmlns="" id="{344952D8-0FDD-40E1-9F1F-FBB1F72C4BAC}"/>
              </a:ext>
            </a:extLst>
          </p:cNvPr>
          <p:cNvSpPr txBox="1"/>
          <p:nvPr/>
        </p:nvSpPr>
        <p:spPr>
          <a:xfrm>
            <a:off x="2531269" y="1516910"/>
            <a:ext cx="5638800" cy="830997"/>
          </a:xfrm>
          <a:prstGeom prst="rect">
            <a:avLst/>
          </a:prstGeom>
          <a:noFill/>
        </p:spPr>
        <p:txBody>
          <a:bodyPr wrap="square">
            <a:spAutoFit/>
          </a:bodyPr>
          <a:lstStyle/>
          <a:p>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Học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sinh</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trôi</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chảy</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lưu</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loát</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biết</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diễn</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cảm</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bài</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tập</a:t>
            </a:r>
            <a:r>
              <a:rPr lang="en-US" sz="24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latin typeface="Arial" panose="020B0604020202020204" pitchFamily="34" charset="0"/>
                <a:ea typeface="Times New Roman" panose="02020603050405020304" pitchFamily="18" charset="0"/>
                <a:cs typeface="Arial" panose="020B0604020202020204" pitchFamily="34" charset="0"/>
              </a:rPr>
              <a:t>.</a:t>
            </a:r>
            <a:endParaRPr lang="vi-VN" sz="2400" dirty="0">
              <a:solidFill>
                <a:srgbClr val="EE426B"/>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5D8487D7-D747-4124-8FDF-A0A1686E5127}"/>
              </a:ext>
            </a:extLst>
          </p:cNvPr>
          <p:cNvSpPr txBox="1"/>
          <p:nvPr/>
        </p:nvSpPr>
        <p:spPr>
          <a:xfrm>
            <a:off x="1327547" y="3267002"/>
            <a:ext cx="5638800" cy="830997"/>
          </a:xfrm>
          <a:prstGeom prst="rect">
            <a:avLst/>
          </a:prstGeom>
          <a:noFill/>
        </p:spPr>
        <p:txBody>
          <a:bodyPr wrap="square">
            <a:spAutoFit/>
          </a:bodyPr>
          <a:lstStyle/>
          <a:p>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Nắm</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nội</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dung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bài</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từ</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đó</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thêm</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yêu</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quê</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hương</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đất</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a:t>
            </a:r>
            <a:endParaRPr lang="vi-VN" sz="2400" dirty="0">
              <a:solidFill>
                <a:srgbClr val="FB82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0110881"/>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9EE115A-C390-ED0D-06E6-FE6CA883A91B}"/>
              </a:ext>
            </a:extLst>
          </p:cNvPr>
          <p:cNvSpPr txBox="1"/>
          <p:nvPr/>
        </p:nvSpPr>
        <p:spPr>
          <a:xfrm>
            <a:off x="152400" y="81025"/>
            <a:ext cx="8839200" cy="4801314"/>
          </a:xfrm>
          <a:prstGeom prst="rect">
            <a:avLst/>
          </a:prstGeom>
          <a:noFill/>
        </p:spPr>
        <p:txBody>
          <a:bodyPr wrap="square" rtlCol="0">
            <a:spAutoFit/>
          </a:bodyPr>
          <a:lstStyle/>
          <a:p>
            <a:pPr algn="ctr"/>
            <a:r>
              <a:rPr lang="vi-VN" sz="2000" b="1" i="0" dirty="0">
                <a:solidFill>
                  <a:srgbClr val="FF0000"/>
                </a:solidFill>
                <a:effectLst/>
                <a:latin typeface="+mj-lt"/>
              </a:rPr>
              <a:t>Quang cảnh làng mạc ngày mùa</a:t>
            </a:r>
            <a:endParaRPr lang="vi-VN" sz="2000" b="0" i="0" dirty="0">
              <a:solidFill>
                <a:srgbClr val="FF0000"/>
              </a:solidFill>
              <a:effectLst/>
              <a:latin typeface="+mj-lt"/>
            </a:endParaRPr>
          </a:p>
          <a:p>
            <a:pPr algn="just"/>
            <a:r>
              <a:rPr lang="en-GB" dirty="0">
                <a:solidFill>
                  <a:srgbClr val="003399"/>
                </a:solidFill>
                <a:latin typeface="Arial" panose="020B0604020202020204" pitchFamily="34" charset="0"/>
              </a:rPr>
              <a:t>      </a:t>
            </a:r>
            <a:r>
              <a:rPr lang="vi-VN" b="0" i="0" dirty="0">
                <a:solidFill>
                  <a:srgbClr val="003399"/>
                </a:solidFill>
                <a:effectLst/>
                <a:latin typeface="Arial" panose="020B0604020202020204" pitchFamily="34" charset="0"/>
              </a:rPr>
              <a:t>Mùa đông, giữa ngày mùa, làng quê toàn màu vàng, những màu vàng rất khác nhau.</a:t>
            </a:r>
          </a:p>
          <a:p>
            <a:pPr algn="just"/>
            <a:r>
              <a:rPr lang="en-GB" b="0" i="0" dirty="0">
                <a:solidFill>
                  <a:srgbClr val="003399"/>
                </a:solidFill>
                <a:effectLst/>
                <a:latin typeface="Arial" panose="020B0604020202020204" pitchFamily="34" charset="0"/>
              </a:rPr>
              <a:t>      </a:t>
            </a:r>
            <a:r>
              <a:rPr lang="vi-VN" b="0" i="0" dirty="0">
                <a:solidFill>
                  <a:srgbClr val="003399"/>
                </a:solidFill>
                <a:effectLst/>
                <a:latin typeface="Arial" panose="020B0604020202020204" pitchFamily="34" charset="0"/>
              </a:rPr>
              <a:t>Có lẽ bắt đầu từ những đêm sương sa thì bóng tối đã hơi cứng và sáng ngày ra thì trông thấy màu trời có vàng hơn thường khi màu lú</a:t>
            </a:r>
            <a:r>
              <a:rPr lang="en-GB" b="0" i="0" dirty="0">
                <a:solidFill>
                  <a:srgbClr val="003399"/>
                </a:solidFill>
                <a:effectLst/>
                <a:latin typeface="Arial" panose="020B0604020202020204" pitchFamily="34" charset="0"/>
              </a:rPr>
              <a:t>a</a:t>
            </a:r>
            <a:r>
              <a:rPr lang="vi-VN" b="0" i="0" dirty="0">
                <a:solidFill>
                  <a:srgbClr val="003399"/>
                </a:solidFill>
                <a:effectLst/>
                <a:latin typeface="Arial" panose="020B0604020202020204" pitchFamily="34" charset="0"/>
              </a:rPr>
              <a:t> chín dưới đồng vàng xuộm lại. Nắng nhạt ngả màu vàng hoe. Trong vườn lắc lư những chùm quả xoan vàng lịm không trông thấy cuống, như những chuỗi tràng hạt treo lơ lửng. Từng chiếc lá mít vàng ối. Tàu đu đủ, chiếc lá sắn héo lại mở ra cánh vàng tươi. Buồng chuối đốm quả chín vàng. Những tàu lá chuối vàng ối xoã xuống như những đuôi áo, vạt áo. Nắng vườn chuối đương có gió lần với lá vàng như những vạt áo nắng. Dưới sân, rơm và thóc vàng giòn. Quanh đó, con gà, con chó cũng vàng mượt. Mái nhà phủ một màu rơm vàng mới. Lác đác cây lụi có mấy chiếc lá đỏ. Qua khe giậu, ló ra mấy quả ớt đỏ chói. Tất cả đượm một màu vàng trù phủ, đầm ấm lạ lùng. Không còn có cảm giác héo tàn, hanh hao lúc sắp bước vào mùa đông. Hơi thở của đất trời, mặt nước thơm thơm, nhè nhẹ.</a:t>
            </a:r>
            <a:r>
              <a:rPr lang="en-GB" b="0" i="0" dirty="0">
                <a:solidFill>
                  <a:srgbClr val="003399"/>
                </a:solidFill>
                <a:effectLst/>
                <a:latin typeface="Arial" panose="020B0604020202020204" pitchFamily="34" charset="0"/>
              </a:rPr>
              <a:t> </a:t>
            </a:r>
            <a:r>
              <a:rPr lang="vi-VN" b="0" i="0" dirty="0">
                <a:solidFill>
                  <a:srgbClr val="003399"/>
                </a:solidFill>
                <a:effectLst/>
                <a:latin typeface="Arial" panose="020B0604020202020204" pitchFamily="34" charset="0"/>
              </a:rPr>
              <a:t>Ngày không nắng, không mưa, hồ như ai tưởng đến ngày hay đêm, mà người ta chỉ mải miết gặt, kéo đá, cắt rạ, chia thóc hợp tác xã. Ai cũng vậy, cứ buông bát đũa lại đi ngay, cứ trở dậy là ra đồng ngay.</a:t>
            </a:r>
          </a:p>
        </p:txBody>
      </p:sp>
      <p:pic>
        <p:nvPicPr>
          <p:cNvPr id="3" name="quang canh lang...">
            <a:hlinkClick r:id="" action="ppaction://media"/>
            <a:extLst>
              <a:ext uri="{FF2B5EF4-FFF2-40B4-BE49-F238E27FC236}">
                <a16:creationId xmlns:a16="http://schemas.microsoft.com/office/drawing/2014/main" xmlns="" id="{7AAFF31A-38FF-0487-2A1B-91D85A7D5834}"/>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52400" y="89097"/>
            <a:ext cx="487363" cy="487363"/>
          </a:xfrm>
          <a:prstGeom prst="rect">
            <a:avLst/>
          </a:prstGeom>
        </p:spPr>
      </p:pic>
    </p:spTree>
    <p:extLst>
      <p:ext uri="{BB962C8B-B14F-4D97-AF65-F5344CB8AC3E}">
        <p14:creationId xmlns:p14="http://schemas.microsoft.com/office/powerpoint/2010/main" xmlns="" val="4095585129"/>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8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9B772890-851F-497D-BBC6-CC189708B31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776998" cy="766684"/>
          </a:xfrm>
          <a:prstGeom prst="rect">
            <a:avLst/>
          </a:prstGeom>
        </p:spPr>
      </p:pic>
      <p:sp>
        <p:nvSpPr>
          <p:cNvPr id="15" name="TextBox 14">
            <a:extLst>
              <a:ext uri="{FF2B5EF4-FFF2-40B4-BE49-F238E27FC236}">
                <a16:creationId xmlns:a16="http://schemas.microsoft.com/office/drawing/2014/main" xmlns="" id="{91C8B997-F3B9-40BC-883D-7708F7F48300}"/>
              </a:ext>
            </a:extLst>
          </p:cNvPr>
          <p:cNvSpPr txBox="1"/>
          <p:nvPr/>
        </p:nvSpPr>
        <p:spPr>
          <a:xfrm>
            <a:off x="1981200" y="514350"/>
            <a:ext cx="7086600" cy="413896"/>
          </a:xfrm>
          <a:prstGeom prst="rect">
            <a:avLst/>
          </a:prstGeom>
          <a:noFill/>
        </p:spPr>
        <p:txBody>
          <a:bodyPr wrap="square" rtlCol="0">
            <a:spAutoFit/>
          </a:bodyPr>
          <a:lstStyle/>
          <a:p>
            <a:pPr>
              <a:lnSpc>
                <a:spcPct val="114000"/>
              </a:lnSpc>
            </a:pPr>
            <a:r>
              <a:rPr lang="en-US" sz="2000" dirty="0" err="1">
                <a:latin typeface="Arial" panose="020B0604020202020204" pitchFamily="34" charset="0"/>
                <a:ea typeface="Aachen" panose="02020500000000000000" pitchFamily="18" charset="0"/>
                <a:cs typeface="Arial" panose="020B0604020202020204" pitchFamily="34" charset="0"/>
              </a:rPr>
              <a:t>Bài</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văn</a:t>
            </a:r>
            <a:r>
              <a:rPr lang="en-US" sz="2000" dirty="0">
                <a:latin typeface="Arial" panose="020B0604020202020204" pitchFamily="34" charset="0"/>
                <a:ea typeface="Aachen" panose="02020500000000000000" pitchFamily="18" charset="0"/>
                <a:cs typeface="Arial" panose="020B0604020202020204" pitchFamily="34" charset="0"/>
              </a:rPr>
              <a:t> chia </a:t>
            </a:r>
            <a:r>
              <a:rPr lang="en-US" sz="2000" dirty="0" err="1">
                <a:latin typeface="Arial" panose="020B0604020202020204" pitchFamily="34" charset="0"/>
                <a:ea typeface="Aachen" panose="02020500000000000000" pitchFamily="18" charset="0"/>
                <a:cs typeface="Arial" panose="020B0604020202020204" pitchFamily="34" charset="0"/>
              </a:rPr>
              <a:t>làm</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mấy</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đoạn</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Đó</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là</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đoạn</a:t>
            </a:r>
            <a:r>
              <a:rPr lang="en-US" sz="2000" dirty="0">
                <a:latin typeface="Arial" panose="020B0604020202020204" pitchFamily="34" charset="0"/>
                <a:ea typeface="Aachen" panose="02020500000000000000" pitchFamily="18" charset="0"/>
                <a:cs typeface="Arial" panose="020B0604020202020204" pitchFamily="34" charset="0"/>
              </a:rPr>
              <a:t> </a:t>
            </a:r>
            <a:r>
              <a:rPr lang="en-US" sz="2000" dirty="0" err="1">
                <a:latin typeface="Arial" panose="020B0604020202020204" pitchFamily="34" charset="0"/>
                <a:ea typeface="Aachen" panose="02020500000000000000" pitchFamily="18" charset="0"/>
                <a:cs typeface="Arial" panose="020B0604020202020204" pitchFamily="34" charset="0"/>
              </a:rPr>
              <a:t>nào</a:t>
            </a:r>
            <a:r>
              <a:rPr lang="en-US" sz="2000" dirty="0">
                <a:latin typeface="Arial" panose="020B0604020202020204" pitchFamily="34" charset="0"/>
                <a:ea typeface="Aachen" panose="02020500000000000000" pitchFamily="18" charset="0"/>
                <a:cs typeface="Arial" panose="020B0604020202020204" pitchFamily="34" charset="0"/>
              </a:rPr>
              <a:t>?</a:t>
            </a:r>
          </a:p>
        </p:txBody>
      </p:sp>
      <p:sp>
        <p:nvSpPr>
          <p:cNvPr id="16" name="TextBox 15">
            <a:extLst>
              <a:ext uri="{FF2B5EF4-FFF2-40B4-BE49-F238E27FC236}">
                <a16:creationId xmlns:a16="http://schemas.microsoft.com/office/drawing/2014/main" xmlns="" id="{025B5B68-25FD-4915-9312-ED9B44CA0A35}"/>
              </a:ext>
            </a:extLst>
          </p:cNvPr>
          <p:cNvSpPr txBox="1"/>
          <p:nvPr/>
        </p:nvSpPr>
        <p:spPr>
          <a:xfrm>
            <a:off x="2514600" y="1047750"/>
            <a:ext cx="4954138" cy="1651158"/>
          </a:xfrm>
          <a:prstGeom prst="rect">
            <a:avLst/>
          </a:prstGeom>
          <a:noFill/>
        </p:spPr>
        <p:txBody>
          <a:bodyPr wrap="square" rtlCol="0">
            <a:spAutoFit/>
          </a:bodyPr>
          <a:lstStyle/>
          <a:p>
            <a:pPr>
              <a:lnSpc>
                <a:spcPct val="130000"/>
              </a:lnSpc>
            </a:pPr>
            <a:r>
              <a:rPr lang="en-US" sz="2000" dirty="0">
                <a:solidFill>
                  <a:srgbClr val="0000CC"/>
                </a:solidFill>
                <a:latin typeface="Arial" panose="020B0604020202020204" pitchFamily="34" charset="0"/>
                <a:cs typeface="Arial" panose="020B0604020202020204" pitchFamily="34" charset="0"/>
              </a:rPr>
              <a:t>+ </a:t>
            </a:r>
            <a:r>
              <a:rPr lang="en-US" sz="2000" dirty="0" err="1">
                <a:solidFill>
                  <a:srgbClr val="0000CC"/>
                </a:solidFill>
                <a:latin typeface="Arial" panose="020B0604020202020204" pitchFamily="34" charset="0"/>
                <a:cs typeface="Arial" panose="020B0604020202020204" pitchFamily="34" charset="0"/>
              </a:rPr>
              <a:t>Đoạn</a:t>
            </a:r>
            <a:r>
              <a:rPr lang="en-US" sz="2000" dirty="0">
                <a:solidFill>
                  <a:srgbClr val="0000CC"/>
                </a:solidFill>
                <a:latin typeface="Arial" panose="020B0604020202020204" pitchFamily="34" charset="0"/>
                <a:cs typeface="Arial" panose="020B0604020202020204" pitchFamily="34" charset="0"/>
              </a:rPr>
              <a:t> 1 : </a:t>
            </a:r>
            <a:r>
              <a:rPr lang="en-US" sz="2000" dirty="0" err="1">
                <a:latin typeface="Arial" panose="020B0604020202020204" pitchFamily="34" charset="0"/>
                <a:cs typeface="Arial" panose="020B0604020202020204" pitchFamily="34" charset="0"/>
              </a:rPr>
              <a:t>Câu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đầu</a:t>
            </a:r>
            <a:endParaRPr lang="en-US" sz="2000" dirty="0">
              <a:latin typeface="Arial" panose="020B0604020202020204" pitchFamily="34" charset="0"/>
              <a:cs typeface="Arial" panose="020B0604020202020204" pitchFamily="34" charset="0"/>
            </a:endParaRPr>
          </a:p>
          <a:p>
            <a:pPr>
              <a:lnSpc>
                <a:spcPct val="130000"/>
              </a:lnSpc>
            </a:pPr>
            <a:r>
              <a:rPr lang="en-US" sz="2000" dirty="0">
                <a:solidFill>
                  <a:srgbClr val="0000CC"/>
                </a:solidFill>
                <a:latin typeface="Arial" panose="020B0604020202020204" pitchFamily="34" charset="0"/>
                <a:cs typeface="Arial" panose="020B0604020202020204" pitchFamily="34" charset="0"/>
              </a:rPr>
              <a:t>+ </a:t>
            </a:r>
            <a:r>
              <a:rPr lang="en-US" sz="2000" dirty="0" err="1">
                <a:solidFill>
                  <a:srgbClr val="0000CC"/>
                </a:solidFill>
                <a:latin typeface="Arial" panose="020B0604020202020204" pitchFamily="34" charset="0"/>
                <a:cs typeface="Arial" panose="020B0604020202020204" pitchFamily="34" charset="0"/>
              </a:rPr>
              <a:t>Đoạn</a:t>
            </a:r>
            <a:r>
              <a:rPr lang="en-US" sz="2000" dirty="0">
                <a:solidFill>
                  <a:srgbClr val="0000CC"/>
                </a:solidFill>
                <a:latin typeface="Arial" panose="020B0604020202020204" pitchFamily="34" charset="0"/>
                <a:cs typeface="Arial" panose="020B0604020202020204" pitchFamily="34" charset="0"/>
              </a:rPr>
              <a:t> 2 :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treo</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lơ</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lửng</a:t>
            </a:r>
            <a:r>
              <a:rPr lang="en-US" sz="2000" i="1" dirty="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a:p>
            <a:pPr>
              <a:lnSpc>
                <a:spcPct val="130000"/>
              </a:lnSpc>
            </a:pPr>
            <a:r>
              <a:rPr lang="en-US" sz="2000" dirty="0">
                <a:solidFill>
                  <a:srgbClr val="0000CC"/>
                </a:solidFill>
                <a:latin typeface="Arial" panose="020B0604020202020204" pitchFamily="34" charset="0"/>
                <a:cs typeface="Arial" panose="020B0604020202020204" pitchFamily="34" charset="0"/>
              </a:rPr>
              <a:t>+ </a:t>
            </a:r>
            <a:r>
              <a:rPr lang="en-US" sz="2000" dirty="0" err="1">
                <a:solidFill>
                  <a:srgbClr val="0000CC"/>
                </a:solidFill>
                <a:latin typeface="Arial" panose="020B0604020202020204" pitchFamily="34" charset="0"/>
                <a:cs typeface="Arial" panose="020B0604020202020204" pitchFamily="34" charset="0"/>
              </a:rPr>
              <a:t>Đoạn</a:t>
            </a:r>
            <a:r>
              <a:rPr lang="en-US" sz="2000" dirty="0">
                <a:solidFill>
                  <a:srgbClr val="0000CC"/>
                </a:solidFill>
                <a:latin typeface="Arial" panose="020B0604020202020204" pitchFamily="34" charset="0"/>
                <a:cs typeface="Arial" panose="020B0604020202020204" pitchFamily="34" charset="0"/>
              </a:rPr>
              <a:t> 3 :</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đỏ</a:t>
            </a:r>
            <a:r>
              <a:rPr lang="en-US" sz="2000" i="1" dirty="0">
                <a:solidFill>
                  <a:srgbClr val="FF0000"/>
                </a:solidFill>
                <a:latin typeface="Arial" panose="020B0604020202020204" pitchFamily="34" charset="0"/>
                <a:cs typeface="Arial" panose="020B0604020202020204" pitchFamily="34" charset="0"/>
              </a:rPr>
              <a:t> </a:t>
            </a:r>
            <a:r>
              <a:rPr lang="en-US" sz="2000" i="1" dirty="0" err="1">
                <a:solidFill>
                  <a:srgbClr val="FF0000"/>
                </a:solidFill>
                <a:latin typeface="Arial" panose="020B0604020202020204" pitchFamily="34" charset="0"/>
                <a:cs typeface="Arial" panose="020B0604020202020204" pitchFamily="34" charset="0"/>
              </a:rPr>
              <a:t>chói</a:t>
            </a:r>
            <a:r>
              <a:rPr lang="en-US" sz="2000" i="1" dirty="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a:p>
            <a:pPr>
              <a:lnSpc>
                <a:spcPct val="130000"/>
              </a:lnSpc>
            </a:pPr>
            <a:r>
              <a:rPr lang="en-US" sz="2000" dirty="0">
                <a:solidFill>
                  <a:srgbClr val="0000CC"/>
                </a:solidFill>
                <a:latin typeface="Arial" panose="020B0604020202020204" pitchFamily="34" charset="0"/>
                <a:cs typeface="Arial" panose="020B0604020202020204" pitchFamily="34" charset="0"/>
              </a:rPr>
              <a:t>+ </a:t>
            </a:r>
            <a:r>
              <a:rPr lang="en-US" sz="2000" dirty="0" err="1">
                <a:solidFill>
                  <a:srgbClr val="0000CC"/>
                </a:solidFill>
                <a:latin typeface="Arial" panose="020B0604020202020204" pitchFamily="34" charset="0"/>
                <a:cs typeface="Arial" panose="020B0604020202020204" pitchFamily="34" charset="0"/>
              </a:rPr>
              <a:t>Đoạn</a:t>
            </a:r>
            <a:r>
              <a:rPr lang="en-US" sz="2000" dirty="0">
                <a:solidFill>
                  <a:srgbClr val="0000CC"/>
                </a:solidFill>
                <a:latin typeface="Arial" panose="020B0604020202020204" pitchFamily="34" charset="0"/>
                <a:cs typeface="Arial" panose="020B0604020202020204" pitchFamily="34" charset="0"/>
              </a:rPr>
              <a:t> 4 :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còn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lại</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487518992"/>
      </p:ext>
    </p:extLst>
  </p:cSld>
  <p:clrMapOvr>
    <a:masterClrMapping/>
  </p:clrMapOvr>
  <p:transition spd="slow" advClick="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63086FB-7AC5-7DCC-1BE4-EE37352BAA8B}"/>
              </a:ext>
            </a:extLst>
          </p:cNvPr>
          <p:cNvSpPr txBox="1"/>
          <p:nvPr/>
        </p:nvSpPr>
        <p:spPr>
          <a:xfrm>
            <a:off x="152400" y="57150"/>
            <a:ext cx="8839200" cy="4801314"/>
          </a:xfrm>
          <a:prstGeom prst="rect">
            <a:avLst/>
          </a:prstGeom>
          <a:noFill/>
        </p:spPr>
        <p:txBody>
          <a:bodyPr wrap="square" rtlCol="0">
            <a:spAutoFit/>
          </a:bodyPr>
          <a:lstStyle/>
          <a:p>
            <a:pPr algn="ctr"/>
            <a:r>
              <a:rPr lang="vi-VN" sz="2000" b="1" i="0" dirty="0">
                <a:solidFill>
                  <a:srgbClr val="FF0000"/>
                </a:solidFill>
                <a:effectLst/>
                <a:latin typeface="+mj-lt"/>
              </a:rPr>
              <a:t>Quang cảnh làng mạc ngày mùa</a:t>
            </a:r>
            <a:endParaRPr lang="vi-VN" sz="2000" b="0" i="0" dirty="0">
              <a:solidFill>
                <a:srgbClr val="FF0000"/>
              </a:solidFill>
              <a:effectLst/>
              <a:latin typeface="+mj-lt"/>
            </a:endParaRPr>
          </a:p>
          <a:p>
            <a:pPr algn="just"/>
            <a:r>
              <a:rPr lang="en-GB" dirty="0">
                <a:solidFill>
                  <a:srgbClr val="003399"/>
                </a:solidFill>
                <a:latin typeface="Arial" panose="020B0604020202020204" pitchFamily="34" charset="0"/>
              </a:rPr>
              <a:t>      </a:t>
            </a:r>
            <a:r>
              <a:rPr lang="vi-VN" b="0" i="0" dirty="0">
                <a:solidFill>
                  <a:srgbClr val="003399"/>
                </a:solidFill>
                <a:effectLst/>
                <a:latin typeface="Arial" panose="020B0604020202020204" pitchFamily="34" charset="0"/>
              </a:rPr>
              <a:t>Mùa đông, giữa ngày mùa, làng quê toàn màu vàng, những màu vàng rất khác nhau.</a:t>
            </a:r>
          </a:p>
          <a:p>
            <a:pPr algn="just"/>
            <a:r>
              <a:rPr lang="en-GB" b="0" i="0" dirty="0">
                <a:solidFill>
                  <a:srgbClr val="003399"/>
                </a:solidFill>
                <a:effectLst/>
                <a:latin typeface="Arial" panose="020B0604020202020204" pitchFamily="34" charset="0"/>
              </a:rPr>
              <a:t>      </a:t>
            </a:r>
            <a:r>
              <a:rPr lang="vi-VN" b="0" i="0" dirty="0">
                <a:solidFill>
                  <a:srgbClr val="C00000"/>
                </a:solidFill>
                <a:effectLst/>
                <a:latin typeface="Arial" panose="020B0604020202020204" pitchFamily="34" charset="0"/>
              </a:rPr>
              <a:t>Có lẽ bắt đầu từ những đêm sương sa thì bóng tối đã hơi cứng và sáng ngày ra thì trông thấy màu trời có vàng hơn thường khi màu lú</a:t>
            </a:r>
            <a:r>
              <a:rPr lang="en-GB" b="0" i="0" dirty="0">
                <a:solidFill>
                  <a:srgbClr val="C00000"/>
                </a:solidFill>
                <a:effectLst/>
                <a:latin typeface="Arial" panose="020B0604020202020204" pitchFamily="34" charset="0"/>
              </a:rPr>
              <a:t>a</a:t>
            </a:r>
            <a:r>
              <a:rPr lang="vi-VN" b="0" i="0" dirty="0">
                <a:solidFill>
                  <a:srgbClr val="C00000"/>
                </a:solidFill>
                <a:effectLst/>
                <a:latin typeface="Arial" panose="020B0604020202020204" pitchFamily="34" charset="0"/>
              </a:rPr>
              <a:t> chín dưới đồng vàng xuộm lại. Nắng nhạt ngả màu vàng hoe. Trong vườn lắc lư những chùm quả xoan vàng lịm không trông thấy cuống, như những chuỗi tràng hạt treo lơ lửng. </a:t>
            </a:r>
            <a:r>
              <a:rPr lang="vi-VN" b="0" i="0" dirty="0">
                <a:solidFill>
                  <a:srgbClr val="660066"/>
                </a:solidFill>
                <a:effectLst/>
                <a:latin typeface="Arial" panose="020B0604020202020204" pitchFamily="34" charset="0"/>
              </a:rPr>
              <a:t>Từng chiếc lá mít vàng ối. Tàu đu đủ, chiếc lá sắn héo lại mở ra cánh vàng tươi. Buồng chuối đốm quả chín vàng. Những tàu lá chuối vàng ối xoã xuống như những đuôi áo, vạt áo. Nắng vườn chuối đương có gió lần với lá vàng như những vạt áo nắng. Dưới sân, rơm và thóc vàng giòn. Quanh đó, con gà, con chó cũng vàng mượt. Mái nhà phủ một màu rơm vàng mới. Lác đác cây lụi có mấy chiếc lá đỏ. Qua khe giậu, ló ra mấy quả ớt đỏ chói.</a:t>
            </a:r>
            <a:r>
              <a:rPr lang="vi-VN" b="0" i="0" dirty="0">
                <a:solidFill>
                  <a:srgbClr val="003399"/>
                </a:solidFill>
                <a:effectLst/>
                <a:latin typeface="Arial" panose="020B0604020202020204" pitchFamily="34" charset="0"/>
              </a:rPr>
              <a:t> </a:t>
            </a:r>
            <a:r>
              <a:rPr lang="vi-VN" b="0" i="0" dirty="0">
                <a:solidFill>
                  <a:srgbClr val="4A9834"/>
                </a:solidFill>
                <a:effectLst/>
                <a:latin typeface="Arial" panose="020B0604020202020204" pitchFamily="34" charset="0"/>
              </a:rPr>
              <a:t>Tất cả đượm một màu vàng trù phủ, đầm ấm lạ lùng. Không còn có cảm giác héo tàn, hanh hao lúc sắp bước vào mùa đông. Hơi thở của đất trời, mặt nước thơm thơm, nhè nhẹ.</a:t>
            </a:r>
            <a:r>
              <a:rPr lang="en-GB" b="0" i="0" dirty="0">
                <a:solidFill>
                  <a:srgbClr val="4A9834"/>
                </a:solidFill>
                <a:effectLst/>
                <a:latin typeface="Arial" panose="020B0604020202020204" pitchFamily="34" charset="0"/>
              </a:rPr>
              <a:t> </a:t>
            </a:r>
            <a:r>
              <a:rPr lang="vi-VN" b="0" i="0" dirty="0">
                <a:solidFill>
                  <a:srgbClr val="4A9834"/>
                </a:solidFill>
                <a:effectLst/>
                <a:latin typeface="Arial" panose="020B0604020202020204" pitchFamily="34" charset="0"/>
              </a:rPr>
              <a:t>Ngày không nắng, không mưa, hồ như ai tưởng đến ngày hay đêm, mà người ta chỉ mải miết gặt, kéo đá, cắt rạ, chia thóc hợp tác xã. Ai cũng vậy, cứ buông bát đũa lại đi ngay, cứ trở dậy là ra đồng ngay.</a:t>
            </a:r>
          </a:p>
        </p:txBody>
      </p:sp>
    </p:spTree>
    <p:extLst>
      <p:ext uri="{BB962C8B-B14F-4D97-AF65-F5344CB8AC3E}">
        <p14:creationId xmlns:p14="http://schemas.microsoft.com/office/powerpoint/2010/main" xmlns="" val="447202053"/>
      </p:ext>
    </p:extLst>
  </p:cSld>
  <p:clrMapOvr>
    <a:masterClrMapping/>
  </p:clrMapOvr>
  <p:transition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9EE115A-C390-ED0D-06E6-FE6CA883A91B}"/>
              </a:ext>
            </a:extLst>
          </p:cNvPr>
          <p:cNvSpPr txBox="1"/>
          <p:nvPr/>
        </p:nvSpPr>
        <p:spPr>
          <a:xfrm>
            <a:off x="1257300" y="1612973"/>
            <a:ext cx="6629400" cy="1569660"/>
          </a:xfrm>
          <a:prstGeom prst="rect">
            <a:avLst/>
          </a:prstGeom>
          <a:noFill/>
        </p:spPr>
        <p:txBody>
          <a:bodyPr wrap="square" rtlCol="0">
            <a:spAutoFit/>
          </a:bodyPr>
          <a:lstStyle/>
          <a:p>
            <a:pPr algn="just"/>
            <a:r>
              <a:rPr lang="vi-VN" sz="2400" b="0" i="0">
                <a:solidFill>
                  <a:srgbClr val="003399"/>
                </a:solidFill>
                <a:effectLst/>
                <a:latin typeface="Arial" panose="020B0604020202020204" pitchFamily="34" charset="0"/>
              </a:rPr>
              <a:t>Có lẽ bắt đầu từ những đêm sương sa thì bóng tối đã hơi cứng và sáng ngày ra thì trông thấy màu trời có vàng hơn thường khi màu lú</a:t>
            </a:r>
            <a:r>
              <a:rPr lang="en-GB" sz="2400" b="0" i="0">
                <a:solidFill>
                  <a:srgbClr val="003399"/>
                </a:solidFill>
                <a:effectLst/>
                <a:latin typeface="Arial" panose="020B0604020202020204" pitchFamily="34" charset="0"/>
              </a:rPr>
              <a:t>a</a:t>
            </a:r>
            <a:r>
              <a:rPr lang="vi-VN" sz="2400" b="0" i="0">
                <a:solidFill>
                  <a:srgbClr val="003399"/>
                </a:solidFill>
                <a:effectLst/>
                <a:latin typeface="Arial" panose="020B0604020202020204" pitchFamily="34" charset="0"/>
              </a:rPr>
              <a:t> chín dưới đồng vàng xuộm lại. </a:t>
            </a:r>
            <a:endParaRPr lang="vi-VN" sz="2400" b="0" i="0">
              <a:solidFill>
                <a:srgbClr val="4A9834"/>
              </a:solidFill>
              <a:effectLst/>
              <a:latin typeface="Arial" panose="020B0604020202020204" pitchFamily="34" charset="0"/>
            </a:endParaRPr>
          </a:p>
        </p:txBody>
      </p:sp>
      <p:sp>
        <p:nvSpPr>
          <p:cNvPr id="3" name="TextBox 2">
            <a:extLst>
              <a:ext uri="{FF2B5EF4-FFF2-40B4-BE49-F238E27FC236}">
                <a16:creationId xmlns:a16="http://schemas.microsoft.com/office/drawing/2014/main" xmlns="" id="{D58940A2-58B2-F5C5-7199-9B0A0BEA309F}"/>
              </a:ext>
            </a:extLst>
          </p:cNvPr>
          <p:cNvSpPr txBox="1"/>
          <p:nvPr/>
        </p:nvSpPr>
        <p:spPr>
          <a:xfrm>
            <a:off x="2133600" y="418890"/>
            <a:ext cx="5562600" cy="461665"/>
          </a:xfrm>
          <a:prstGeom prst="rect">
            <a:avLst/>
          </a:prstGeom>
          <a:noFill/>
        </p:spPr>
        <p:txBody>
          <a:bodyPr wrap="square" rtlCol="0">
            <a:spAutoFit/>
          </a:bodyPr>
          <a:lstStyle/>
          <a:p>
            <a:r>
              <a:rPr lang="en-GB" sz="2400">
                <a:solidFill>
                  <a:srgbClr val="003399"/>
                </a:solidFill>
                <a:latin typeface="Arial" panose="020B0604020202020204" pitchFamily="34" charset="0"/>
              </a:rPr>
              <a:t>Nêu cách ngắt câu văn dài sau?</a:t>
            </a:r>
            <a:endParaRPr lang="en-US" sz="2400">
              <a:solidFill>
                <a:srgbClr val="003399"/>
              </a:solidFill>
              <a:latin typeface="Arial" panose="020B0604020202020204" pitchFamily="34" charset="0"/>
            </a:endParaRPr>
          </a:p>
        </p:txBody>
      </p:sp>
      <p:cxnSp>
        <p:nvCxnSpPr>
          <p:cNvPr id="4" name="Straight Connector 3">
            <a:extLst>
              <a:ext uri="{FF2B5EF4-FFF2-40B4-BE49-F238E27FC236}">
                <a16:creationId xmlns:a16="http://schemas.microsoft.com/office/drawing/2014/main" xmlns="" id="{5A6D1A09-76B5-2CD0-6073-EEE9172DA091}"/>
              </a:ext>
            </a:extLst>
          </p:cNvPr>
          <p:cNvCxnSpPr/>
          <p:nvPr/>
        </p:nvCxnSpPr>
        <p:spPr>
          <a:xfrm flipH="1">
            <a:off x="6617823" y="1628328"/>
            <a:ext cx="76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4CEB2800-A9C5-A69B-9292-59995620193A}"/>
              </a:ext>
            </a:extLst>
          </p:cNvPr>
          <p:cNvCxnSpPr/>
          <p:nvPr/>
        </p:nvCxnSpPr>
        <p:spPr>
          <a:xfrm flipH="1">
            <a:off x="3505200" y="2028541"/>
            <a:ext cx="76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5945D066-D5BA-E462-E746-BAA94E491420}"/>
              </a:ext>
            </a:extLst>
          </p:cNvPr>
          <p:cNvCxnSpPr/>
          <p:nvPr/>
        </p:nvCxnSpPr>
        <p:spPr>
          <a:xfrm flipH="1">
            <a:off x="5874150" y="1977660"/>
            <a:ext cx="76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18FA3E7A-E4ED-B32F-8DC8-44AEE004E573}"/>
              </a:ext>
            </a:extLst>
          </p:cNvPr>
          <p:cNvCxnSpPr/>
          <p:nvPr/>
        </p:nvCxnSpPr>
        <p:spPr>
          <a:xfrm flipH="1">
            <a:off x="5923825" y="2397803"/>
            <a:ext cx="76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42">
            <a:extLst>
              <a:ext uri="{FF2B5EF4-FFF2-40B4-BE49-F238E27FC236}">
                <a16:creationId xmlns:a16="http://schemas.microsoft.com/office/drawing/2014/main" xmlns="" id="{7EF251DB-38FD-FB22-561F-D733BC3DAFF8}"/>
              </a:ext>
            </a:extLst>
          </p:cNvPr>
          <p:cNvCxnSpPr>
            <a:cxnSpLocks/>
          </p:cNvCxnSpPr>
          <p:nvPr/>
        </p:nvCxnSpPr>
        <p:spPr>
          <a:xfrm>
            <a:off x="520787" y="819150"/>
            <a:ext cx="7861213" cy="0"/>
          </a:xfrm>
          <a:prstGeom prst="line">
            <a:avLst/>
          </a:prstGeom>
          <a:ln>
            <a:solidFill>
              <a:srgbClr val="53A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280461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Word"/>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par>
                                <p:cTn id="17" presetID="22"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22" presetClass="entr" presetSubtype="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7A91636-9152-E966-64CF-224A489B60BE}"/>
              </a:ext>
            </a:extLst>
          </p:cNvPr>
          <p:cNvSpPr txBox="1"/>
          <p:nvPr/>
        </p:nvSpPr>
        <p:spPr>
          <a:xfrm>
            <a:off x="152400" y="57150"/>
            <a:ext cx="8839200" cy="4801314"/>
          </a:xfrm>
          <a:prstGeom prst="rect">
            <a:avLst/>
          </a:prstGeom>
          <a:noFill/>
        </p:spPr>
        <p:txBody>
          <a:bodyPr wrap="square" rtlCol="0">
            <a:spAutoFit/>
          </a:bodyPr>
          <a:lstStyle/>
          <a:p>
            <a:pPr algn="ctr"/>
            <a:r>
              <a:rPr lang="vi-VN" sz="2000" b="1" i="0">
                <a:solidFill>
                  <a:srgbClr val="003399"/>
                </a:solidFill>
                <a:effectLst/>
                <a:latin typeface="inherit"/>
              </a:rPr>
              <a:t>Quang cảnh làng mạc ngày mùa</a:t>
            </a:r>
            <a:endParaRPr lang="vi-VN" sz="2000" b="0" i="0">
              <a:solidFill>
                <a:srgbClr val="003399"/>
              </a:solidFill>
              <a:effectLst/>
              <a:latin typeface="Arial" panose="020B0604020202020204" pitchFamily="34" charset="0"/>
            </a:endParaRPr>
          </a:p>
          <a:p>
            <a:pPr algn="just"/>
            <a:r>
              <a:rPr lang="en-GB">
                <a:solidFill>
                  <a:srgbClr val="003399"/>
                </a:solidFill>
                <a:latin typeface="Arial" panose="020B0604020202020204" pitchFamily="34" charset="0"/>
              </a:rPr>
              <a:t>      </a:t>
            </a:r>
            <a:r>
              <a:rPr lang="vi-VN" b="0" i="0">
                <a:solidFill>
                  <a:srgbClr val="003399"/>
                </a:solidFill>
                <a:effectLst/>
                <a:latin typeface="Arial" panose="020B0604020202020204" pitchFamily="34" charset="0"/>
              </a:rPr>
              <a:t>Mùa đông, giữa ngày mùa, làng quê toàn màu vàng, những màu vàng rất khác nhau.</a:t>
            </a:r>
          </a:p>
          <a:p>
            <a:pPr algn="just"/>
            <a:r>
              <a:rPr lang="en-GB" b="0" i="0">
                <a:solidFill>
                  <a:srgbClr val="003399"/>
                </a:solidFill>
                <a:effectLst/>
                <a:latin typeface="Arial" panose="020B0604020202020204" pitchFamily="34" charset="0"/>
              </a:rPr>
              <a:t>      </a:t>
            </a:r>
            <a:r>
              <a:rPr lang="vi-VN" b="0" i="0">
                <a:solidFill>
                  <a:srgbClr val="C00000"/>
                </a:solidFill>
                <a:effectLst/>
                <a:latin typeface="Arial" panose="020B0604020202020204" pitchFamily="34" charset="0"/>
              </a:rPr>
              <a:t>Có lẽ bắt đầu từ những đêm sương sa thì bóng tối đã hơi cứng và sáng ngày ra thì trông thấy màu trời có vàng hơn thường khi màu lú</a:t>
            </a:r>
            <a:r>
              <a:rPr lang="en-GB" b="0" i="0">
                <a:solidFill>
                  <a:srgbClr val="C00000"/>
                </a:solidFill>
                <a:effectLst/>
                <a:latin typeface="Arial" panose="020B0604020202020204" pitchFamily="34" charset="0"/>
              </a:rPr>
              <a:t>a</a:t>
            </a:r>
            <a:r>
              <a:rPr lang="vi-VN" b="0" i="0">
                <a:solidFill>
                  <a:srgbClr val="C00000"/>
                </a:solidFill>
                <a:effectLst/>
                <a:latin typeface="Arial" panose="020B0604020202020204" pitchFamily="34" charset="0"/>
              </a:rPr>
              <a:t> chín dưới đồng vàng xuộm lại. Nắng nhạt ngả màu vàng hoe. Trong vườn lắc lư những chùm quả xoan vàng lịm không trông thấy cuống, như những chuỗi tràng hạt treo lơ lửng. </a:t>
            </a:r>
            <a:r>
              <a:rPr lang="vi-VN" b="0" i="0">
                <a:solidFill>
                  <a:srgbClr val="660066"/>
                </a:solidFill>
                <a:effectLst/>
                <a:latin typeface="Arial" panose="020B0604020202020204" pitchFamily="34" charset="0"/>
              </a:rPr>
              <a:t>Từng chiếc lá mít vàng ối. Tàu đu đủ, chiếc lá sắn héo lại mở ra cánh vàng tươi. Buồng chuối đốm quả chín vàng. Những tàu lá chuối vàng ối xoã xuống như những đuôi áo, vạt áo. Nắng vườn chuối đương có gió lần với lá vàng như những vạt áo nắng. Dưới sân, rơm và thóc vàng giòn. Quanh đó, con gà, con chó cũng vàng mượt. Mái nhà phủ một màu rơm vàng mới. Lác đác cây lụi có mấy chiếc lá đỏ. Qua khe giậu, ló ra mấy quả ớt đỏ chói.</a:t>
            </a:r>
            <a:r>
              <a:rPr lang="vi-VN" b="0" i="0">
                <a:solidFill>
                  <a:srgbClr val="003399"/>
                </a:solidFill>
                <a:effectLst/>
                <a:latin typeface="Arial" panose="020B0604020202020204" pitchFamily="34" charset="0"/>
              </a:rPr>
              <a:t> </a:t>
            </a:r>
            <a:r>
              <a:rPr lang="vi-VN" b="0" i="0">
                <a:solidFill>
                  <a:srgbClr val="4A9834"/>
                </a:solidFill>
                <a:effectLst/>
                <a:latin typeface="Arial" panose="020B0604020202020204" pitchFamily="34" charset="0"/>
              </a:rPr>
              <a:t>Tất cả đượm một màu vàng trù phủ, đầm ấm lạ lùng. Không còn có cảm giác héo tàn, hanh hao lúc sắp bước vào mùa đông. Hơi thở của đất trời, mặt nước thơm thơm, nhè nhẹ.</a:t>
            </a:r>
            <a:r>
              <a:rPr lang="en-GB" b="0" i="0">
                <a:solidFill>
                  <a:srgbClr val="4A9834"/>
                </a:solidFill>
                <a:effectLst/>
                <a:latin typeface="Arial" panose="020B0604020202020204" pitchFamily="34" charset="0"/>
              </a:rPr>
              <a:t> </a:t>
            </a:r>
            <a:r>
              <a:rPr lang="vi-VN" b="0" i="0">
                <a:solidFill>
                  <a:srgbClr val="4A9834"/>
                </a:solidFill>
                <a:effectLst/>
                <a:latin typeface="Arial" panose="020B0604020202020204" pitchFamily="34" charset="0"/>
              </a:rPr>
              <a:t>Ngày không nắng, không mưa, hồ như ai tưởng đến ngày hay đêm, mà người ta chỉ mải miết gặt, kéo đá, cắt rạ, chia thóc hợp tác xã. Ai cũng vậy, cứ buông bát đũa lại đi ngay, cứ trở dậy là ra đồng ngay.</a:t>
            </a:r>
          </a:p>
        </p:txBody>
      </p:sp>
    </p:spTree>
    <p:extLst>
      <p:ext uri="{BB962C8B-B14F-4D97-AF65-F5344CB8AC3E}">
        <p14:creationId xmlns:p14="http://schemas.microsoft.com/office/powerpoint/2010/main" xmlns="" val="2169212999"/>
      </p:ext>
    </p:extLst>
  </p:cSld>
  <p:clrMapOvr>
    <a:masterClrMapping/>
  </p:clrMapOvr>
  <p:transition advClick="0">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RESOURCE_PATHS_HASH_PRESENTER" val="b05a387869e6b3cc3fe6cfb2cdfb812cc25ae"/>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81&quot;/&gt;&lt;/object&gt;&lt;object type=&quot;3&quot; unique_id=&quot;10005&quot;&gt;&lt;property id=&quot;20148&quot; value=&quot;5&quot;/&gt;&lt;property id=&quot;20300&quot; value=&quot;Slide 3&quot;/&gt;&lt;property id=&quot;20307&quot; value=&quot;502&quot;/&gt;&lt;/object&gt;&lt;object type=&quot;3&quot; unique_id=&quot;10006&quot;&gt;&lt;property id=&quot;20148&quot; value=&quot;5&quot;/&gt;&lt;property id=&quot;20300&quot; value=&quot;Slide 5&quot;/&gt;&lt;property id=&quot;20307&quot; value=&quot;528&quot;/&gt;&lt;/object&gt;&lt;object type=&quot;3&quot; unique_id=&quot;10007&quot;&gt;&lt;property id=&quot;20148&quot; value=&quot;5&quot;/&gt;&lt;property id=&quot;20300&quot; value=&quot;Slide 4&quot;/&gt;&lt;property id=&quot;20307&quot; value=&quot;501&quot;/&gt;&lt;/object&gt;&lt;object type=&quot;3&quot; unique_id=&quot;10008&quot;&gt;&lt;property id=&quot;20148&quot; value=&quot;5&quot;/&gt;&lt;property id=&quot;20300&quot; value=&quot;Slide 6&quot;/&gt;&lt;property id=&quot;20307&quot; value=&quot;504&quot;/&gt;&lt;/object&gt;&lt;object type=&quot;3&quot; unique_id=&quot;10009&quot;&gt;&lt;property id=&quot;20148&quot; value=&quot;5&quot;/&gt;&lt;property id=&quot;20300&quot; value=&quot;Slide 7&quot;/&gt;&lt;property id=&quot;20307&quot; value=&quot;505&quot;/&gt;&lt;/object&gt;&lt;object type=&quot;3&quot; unique_id=&quot;10010&quot;&gt;&lt;property id=&quot;20148&quot; value=&quot;5&quot;/&gt;&lt;property id=&quot;20300&quot; value=&quot;Slide 11&quot;/&gt;&lt;property id=&quot;20307&quot; value=&quot;506&quot;/&gt;&lt;/object&gt;&lt;object type=&quot;3&quot; unique_id=&quot;10017&quot;&gt;&lt;property id=&quot;20148&quot; value=&quot;5&quot;/&gt;&lt;property id=&quot;20300&quot; value=&quot;Slide 14&quot;/&gt;&lt;property id=&quot;20307&quot; value=&quot;507&quot;/&gt;&lt;/object&gt;&lt;object type=&quot;3&quot; unique_id=&quot;10018&quot;&gt;&lt;property id=&quot;20148&quot; value=&quot;5&quot;/&gt;&lt;property id=&quot;20300&quot; value=&quot;Slide 15&quot;/&gt;&lt;property id=&quot;20307&quot; value=&quot;508&quot;/&gt;&lt;/object&gt;&lt;object type=&quot;3&quot; unique_id=&quot;10019&quot;&gt;&lt;property id=&quot;20148&quot; value=&quot;5&quot;/&gt;&lt;property id=&quot;20300&quot; value=&quot;Slide 16&quot;/&gt;&lt;property id=&quot;20307&quot; value=&quot;509&quot;/&gt;&lt;/object&gt;&lt;object type=&quot;3&quot; unique_id=&quot;10020&quot;&gt;&lt;property id=&quot;20148&quot; value=&quot;5&quot;/&gt;&lt;property id=&quot;20300&quot; value=&quot;Slide 17&quot;/&gt;&lt;property id=&quot;20307&quot; value=&quot;513&quot;/&gt;&lt;/object&gt;&lt;object type=&quot;3&quot; unique_id=&quot;10021&quot;&gt;&lt;property id=&quot;20148&quot; value=&quot;5&quot;/&gt;&lt;property id=&quot;20300&quot; value=&quot;Slide 18&quot;/&gt;&lt;property id=&quot;20307&quot; value=&quot;510&quot;/&gt;&lt;/object&gt;&lt;object type=&quot;3&quot; unique_id=&quot;10022&quot;&gt;&lt;property id=&quot;20148&quot; value=&quot;5&quot;/&gt;&lt;property id=&quot;20300&quot; value=&quot;Slide 19&quot;/&gt;&lt;property id=&quot;20307&quot; value=&quot;511&quot;/&gt;&lt;/object&gt;&lt;object type=&quot;3&quot; unique_id=&quot;10023&quot;&gt;&lt;property id=&quot;20148&quot; value=&quot;5&quot;/&gt;&lt;property id=&quot;20300&quot; value=&quot;Slide 20&quot;/&gt;&lt;property id=&quot;20307&quot; value=&quot;514&quot;/&gt;&lt;/object&gt;&lt;object type=&quot;3&quot; unique_id=&quot;10024&quot;&gt;&lt;property id=&quot;20148&quot; value=&quot;5&quot;/&gt;&lt;property id=&quot;20300&quot; value=&quot;Slide 22&quot;/&gt;&lt;property id=&quot;20307&quot; value=&quot;515&quot;/&gt;&lt;/object&gt;&lt;object type=&quot;3&quot; unique_id=&quot;10025&quot;&gt;&lt;property id=&quot;20148&quot; value=&quot;5&quot;/&gt;&lt;property id=&quot;20300&quot; value=&quot;Slide 23&quot;/&gt;&lt;property id=&quot;20307&quot; value=&quot;516&quot;/&gt;&lt;/object&gt;&lt;object type=&quot;3&quot; unique_id=&quot;10026&quot;&gt;&lt;property id=&quot;20148&quot; value=&quot;5&quot;/&gt;&lt;property id=&quot;20300&quot; value=&quot;Slide 24&quot;/&gt;&lt;property id=&quot;20307&quot; value=&quot;517&quot;/&gt;&lt;/object&gt;&lt;object type=&quot;3&quot; unique_id=&quot;10027&quot;&gt;&lt;property id=&quot;20148&quot; value=&quot;5&quot;/&gt;&lt;property id=&quot;20300&quot; value=&quot;Slide 25&quot;/&gt;&lt;property id=&quot;20307&quot; value=&quot;518&quot;/&gt;&lt;/object&gt;&lt;object type=&quot;3&quot; unique_id=&quot;10028&quot;&gt;&lt;property id=&quot;20148&quot; value=&quot;5&quot;/&gt;&lt;property id=&quot;20300&quot; value=&quot;Slide 26&quot;/&gt;&lt;property id=&quot;20307&quot; value=&quot;526&quot;/&gt;&lt;/object&gt;&lt;object type=&quot;3&quot; unique_id=&quot;10029&quot;&gt;&lt;property id=&quot;20148&quot; value=&quot;5&quot;/&gt;&lt;property id=&quot;20300&quot; value=&quot;Slide 29&quot;/&gt;&lt;property id=&quot;20307&quot; value=&quot;527&quot;/&gt;&lt;/object&gt;&lt;object type=&quot;3&quot; unique_id=&quot;10031&quot;&gt;&lt;property id=&quot;20148&quot; value=&quot;5&quot;/&gt;&lt;property id=&quot;20300&quot; value=&quot;Slide 30&quot;/&gt;&lt;property id=&quot;20307&quot; value=&quot;451&quot;/&gt;&lt;/object&gt;&lt;object type=&quot;3&quot; unique_id=&quot;10242&quot;&gt;&lt;property id=&quot;20148&quot; value=&quot;5&quot;/&gt;&lt;property id=&quot;20300&quot; value=&quot;Slide 8&quot;/&gt;&lt;property id=&quot;20307&quot; value=&quot;529&quot;/&gt;&lt;/object&gt;&lt;object type=&quot;3&quot; unique_id=&quot;10243&quot;&gt;&lt;property id=&quot;20148&quot; value=&quot;5&quot;/&gt;&lt;property id=&quot;20300&quot; value=&quot;Slide 9&quot;/&gt;&lt;property id=&quot;20307&quot; value=&quot;530&quot;/&gt;&lt;/object&gt;&lt;object type=&quot;3&quot; unique_id=&quot;10404&quot;&gt;&lt;property id=&quot;20148&quot; value=&quot;5&quot;/&gt;&lt;property id=&quot;20300&quot; value=&quot;Slide 10&quot;/&gt;&lt;property id=&quot;20307&quot; value=&quot;531&quot;/&gt;&lt;/object&gt;&lt;object type=&quot;3&quot; unique_id=&quot;10964&quot;&gt;&lt;property id=&quot;20148&quot; value=&quot;5&quot;/&gt;&lt;property id=&quot;20300&quot; value=&quot;Slide 13&quot;/&gt;&lt;property id=&quot;20307&quot; value=&quot;532&quot;/&gt;&lt;/object&gt;&lt;object type=&quot;3&quot; unique_id=&quot;11049&quot;&gt;&lt;property id=&quot;20148&quot; value=&quot;5&quot;/&gt;&lt;property id=&quot;20300&quot; value=&quot;Slide 21&quot;/&gt;&lt;property id=&quot;20307&quot; value=&quot;533&quot;/&gt;&lt;/object&gt;&lt;object type=&quot;3&quot; unique_id=&quot;11224&quot;&gt;&lt;property id=&quot;20148&quot; value=&quot;5&quot;/&gt;&lt;property id=&quot;20300&quot; value=&quot;Slide 12&quot;/&gt;&lt;property id=&quot;20307&quot; value=&quot;534&quot;/&gt;&lt;/object&gt;&lt;object type=&quot;3&quot; unique_id=&quot;11285&quot;&gt;&lt;property id=&quot;20148&quot; value=&quot;5&quot;/&gt;&lt;property id=&quot;20300&quot; value=&quot;Slide 2&quot;/&gt;&lt;property id=&quot;20307&quot; value=&quot;535&quot;/&gt;&lt;/object&gt;&lt;object type=&quot;3&quot; unique_id=&quot;11286&quot;&gt;&lt;property id=&quot;20148&quot; value=&quot;5&quot;/&gt;&lt;property id=&quot;20300&quot; value=&quot;Slide 27&quot;/&gt;&lt;property id=&quot;20307&quot; value=&quot;536&quot;/&gt;&lt;/object&gt;&lt;object type=&quot;3&quot; unique_id=&quot;11287&quot;&gt;&lt;property id=&quot;20148&quot; value=&quot;5&quot;/&gt;&lt;property id=&quot;20300&quot; value=&quot;Slide 28&quot;/&gt;&lt;property id=&quot;20307&quot; value=&quot;537&quot;/&gt;&lt;/object&gt;&lt;/object&gt;&lt;/object&gt;&lt;/database&gt;"/>
  <p:tag name="SECTOMILLISECCONVERTED" val="1"/>
  <p:tag name="INKNOELEADERBOARD" val="-4336687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3415</TotalTime>
  <Words>1914</Words>
  <Application>Microsoft Office PowerPoint</Application>
  <PresentationFormat>On-screen Show (16:9)</PresentationFormat>
  <Paragraphs>103</Paragraphs>
  <Slides>26</Slides>
  <Notes>14</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Manager>9Slide.vn</Manager>
  <Company>9Slide.vn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MinhThangPC.VN</dc:creator>
  <dc:description>9Slide.vn</dc:description>
  <cp:lastModifiedBy>admi</cp:lastModifiedBy>
  <cp:revision>385</cp:revision>
  <dcterms:created xsi:type="dcterms:W3CDTF">2014-09-16T11:54:17Z</dcterms:created>
  <dcterms:modified xsi:type="dcterms:W3CDTF">2022-09-16T13:56:17Z</dcterms:modified>
  <cp:category>9Slide.vn</cp:category>
</cp:coreProperties>
</file>