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6" r:id="rId3"/>
    <p:sldId id="270" r:id="rId4"/>
    <p:sldId id="260" r:id="rId5"/>
    <p:sldId id="258" r:id="rId6"/>
    <p:sldId id="271" r:id="rId7"/>
    <p:sldId id="272" r:id="rId8"/>
    <p:sldId id="273" r:id="rId9"/>
    <p:sldId id="274" r:id="rId10"/>
    <p:sldId id="275" r:id="rId11"/>
    <p:sldId id="277" r:id="rId12"/>
    <p:sldId id="278" r:id="rId13"/>
    <p:sldId id="281" r:id="rId14"/>
    <p:sldId id="259" r:id="rId15"/>
    <p:sldId id="279" r:id="rId16"/>
    <p:sldId id="280" r:id="rId17"/>
    <p:sldId id="261" r:id="rId18"/>
    <p:sldId id="282" r:id="rId19"/>
    <p:sldId id="262" r:id="rId20"/>
    <p:sldId id="265" r:id="rId21"/>
    <p:sldId id="283" r:id="rId22"/>
    <p:sldId id="266" r:id="rId23"/>
    <p:sldId id="267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1" autoAdjust="0"/>
    <p:restoredTop sz="94660"/>
  </p:normalViewPr>
  <p:slideViewPr>
    <p:cSldViewPr>
      <p:cViewPr varScale="1">
        <p:scale>
          <a:sx n="83" d="100"/>
          <a:sy n="83" d="100"/>
        </p:scale>
        <p:origin x="108" y="30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6F1F-B4B7-4156-BE8B-816D83E58A54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2729343" y="3297067"/>
            <a:ext cx="3990109" cy="2318005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597" y="3994404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Arial-sgk"/>
              </a:rPr>
              <a:t>TIẾT 1</a:t>
            </a:r>
            <a:endParaRPr lang="vi-VN" sz="5400" b="1" dirty="0">
              <a:solidFill>
                <a:srgbClr val="FF0000"/>
              </a:solidFill>
              <a:latin typeface="Arial-sgk"/>
            </a:endParaRPr>
          </a:p>
        </p:txBody>
      </p:sp>
      <p:pic>
        <p:nvPicPr>
          <p:cNvPr id="6" name="Picture 2" descr="C:\Users\Nhung\Desktop\CD8 BAI 1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918691"/>
            <a:ext cx="8948738" cy="13620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0" y="3810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GB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5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423" y="-28264"/>
            <a:ext cx="8990012" cy="2762250"/>
          </a:xfrm>
          <a:prstGeom prst="rect">
            <a:avLst/>
          </a:prstGeom>
          <a:noFill/>
        </p:spPr>
      </p:pic>
      <p:pic>
        <p:nvPicPr>
          <p:cNvPr id="2051" name="Picture 3" descr="C:\Users\Nhung\Desktop\CD8 BAI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2667000"/>
            <a:ext cx="8609012" cy="3019425"/>
          </a:xfrm>
          <a:prstGeom prst="rect">
            <a:avLst/>
          </a:prstGeom>
          <a:noFill/>
        </p:spPr>
      </p:pic>
      <p:sp>
        <p:nvSpPr>
          <p:cNvPr id="6" name="Wave 5"/>
          <p:cNvSpPr/>
          <p:nvPr/>
        </p:nvSpPr>
        <p:spPr>
          <a:xfrm>
            <a:off x="6844145" y="92076"/>
            <a:ext cx="1828800" cy="715962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274638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</a:rPr>
              <a:t>Đọc đoạn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482" y="973325"/>
            <a:ext cx="270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321" y="260411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164" y="429778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296025" y="977200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763000" y="938368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950526" y="1767701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50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-sgk"/>
              </a:rPr>
              <a:t>Giải nghĩa từ</a:t>
            </a:r>
            <a:endParaRPr lang="vi-VN" sz="3600">
              <a:latin typeface="Arial-sg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138535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Arial-sgk"/>
              </a:rPr>
              <a:t>n</a:t>
            </a:r>
            <a:r>
              <a:rPr lang="en-US" sz="2800" smtClean="0">
                <a:solidFill>
                  <a:srgbClr val="0070C0"/>
                </a:solidFill>
                <a:latin typeface="Arial-sgk"/>
              </a:rPr>
              <a:t>uối tiếc:</a:t>
            </a:r>
            <a:endParaRPr lang="vi-VN" sz="2800">
              <a:solidFill>
                <a:srgbClr val="0070C0"/>
              </a:solidFill>
              <a:latin typeface="Arial-sg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751" y="1194135"/>
            <a:ext cx="6846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"/>
              </a:rPr>
              <a:t>t</a:t>
            </a:r>
            <a:r>
              <a:rPr lang="en-US" sz="2400" smtClean="0">
                <a:latin typeface="Arial-sgk"/>
              </a:rPr>
              <a:t>iếc những cái hay, cái tốt đã qua đi</a:t>
            </a:r>
            <a:endParaRPr lang="vi-VN" sz="2400">
              <a:latin typeface="Arial-sg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620" y="1793557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Arial-sgk"/>
              </a:rPr>
              <a:t>t</a:t>
            </a:r>
            <a:r>
              <a:rPr lang="en-US" sz="2800" smtClean="0">
                <a:solidFill>
                  <a:srgbClr val="0070C0"/>
                </a:solidFill>
                <a:latin typeface="Arial-sgk"/>
              </a:rPr>
              <a:t>hán phục:</a:t>
            </a:r>
            <a:endParaRPr lang="vi-VN" sz="2800">
              <a:solidFill>
                <a:srgbClr val="0070C0"/>
              </a:solidFill>
              <a:latin typeface="Arial-sg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620" y="2454534"/>
            <a:ext cx="2488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Arial-sgk"/>
              </a:rPr>
              <a:t>n</a:t>
            </a:r>
            <a:r>
              <a:rPr lang="en-US" sz="2800" smtClean="0">
                <a:solidFill>
                  <a:srgbClr val="0070C0"/>
                </a:solidFill>
                <a:latin typeface="Arial-sgk"/>
              </a:rPr>
              <a:t>hà toán học:</a:t>
            </a:r>
            <a:endParaRPr lang="vi-VN" sz="2800">
              <a:solidFill>
                <a:srgbClr val="0070C0"/>
              </a:solidFill>
              <a:latin typeface="Arial-sg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115511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Arial-sgk"/>
              </a:rPr>
              <a:t>x</a:t>
            </a:r>
            <a:r>
              <a:rPr lang="en-US" sz="2800" smtClean="0">
                <a:solidFill>
                  <a:srgbClr val="0070C0"/>
                </a:solidFill>
                <a:latin typeface="Arial-sgk"/>
              </a:rPr>
              <a:t>uất sắc:</a:t>
            </a:r>
            <a:endParaRPr lang="vi-VN" sz="2800">
              <a:solidFill>
                <a:srgbClr val="0070C0"/>
              </a:solidFill>
              <a:latin typeface="Arial-sg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1831019"/>
            <a:ext cx="6846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"/>
              </a:rPr>
              <a:t>k</a:t>
            </a:r>
            <a:r>
              <a:rPr lang="en-US" sz="2400" smtClean="0">
                <a:latin typeface="Arial-sgk"/>
              </a:rPr>
              <a:t>hen ngợi và cảm phục</a:t>
            </a:r>
            <a:endParaRPr lang="vi-VN" sz="2400">
              <a:latin typeface="Arial-sg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600" y="2516089"/>
            <a:ext cx="6846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"/>
              </a:rPr>
              <a:t>n</a:t>
            </a:r>
            <a:r>
              <a:rPr lang="en-US" sz="2400" smtClean="0">
                <a:latin typeface="Arial-sgk"/>
              </a:rPr>
              <a:t>gười có trình độ cao về toán học</a:t>
            </a:r>
            <a:endParaRPr lang="vi-VN" sz="2400">
              <a:latin typeface="Arial-sg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0034" y="3168134"/>
            <a:ext cx="6846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"/>
              </a:rPr>
              <a:t>g</a:t>
            </a:r>
            <a:r>
              <a:rPr lang="en-US" sz="2400" smtClean="0">
                <a:latin typeface="Arial-sgk"/>
              </a:rPr>
              <a:t>iỏi hơn hẳn mức bình thường</a:t>
            </a:r>
            <a:endParaRPr lang="vi-VN" sz="2400">
              <a:latin typeface="Arial-sgk"/>
            </a:endParaRPr>
          </a:p>
        </p:txBody>
      </p:sp>
    </p:spTree>
    <p:extLst>
      <p:ext uri="{BB962C8B-B14F-4D97-AF65-F5344CB8AC3E}">
        <p14:creationId xmlns:p14="http://schemas.microsoft.com/office/powerpoint/2010/main" val="231380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423" y="-28264"/>
            <a:ext cx="8990012" cy="2762250"/>
          </a:xfrm>
          <a:prstGeom prst="rect">
            <a:avLst/>
          </a:prstGeom>
          <a:noFill/>
        </p:spPr>
      </p:pic>
      <p:pic>
        <p:nvPicPr>
          <p:cNvPr id="2051" name="Picture 3" descr="C:\Users\Nhung\Desktop\CD8 BAI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2667000"/>
            <a:ext cx="8609012" cy="3019425"/>
          </a:xfrm>
          <a:prstGeom prst="rect">
            <a:avLst/>
          </a:prstGeom>
          <a:noFill/>
        </p:spPr>
      </p:pic>
      <p:sp>
        <p:nvSpPr>
          <p:cNvPr id="6" name="Wave 5"/>
          <p:cNvSpPr/>
          <p:nvPr/>
        </p:nvSpPr>
        <p:spPr>
          <a:xfrm>
            <a:off x="6844145" y="92076"/>
            <a:ext cx="1828800" cy="715962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274638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</a:rPr>
              <a:t>Đọc cả bài</a:t>
            </a:r>
            <a:endParaRPr lang="vi-VN" sz="2000" b="1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296025" y="977200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763000" y="938368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950526" y="1767701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12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2729344" y="1676400"/>
            <a:ext cx="3990109" cy="2318005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598" y="2373737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Arial-sgk"/>
              </a:rPr>
              <a:t>TIẾT 2</a:t>
            </a:r>
            <a:endParaRPr lang="vi-VN" sz="5400" b="1">
              <a:solidFill>
                <a:srgbClr val="FF0000"/>
              </a:solidFill>
              <a:latin typeface="Arial-sgk"/>
            </a:endParaRPr>
          </a:p>
        </p:txBody>
      </p:sp>
    </p:spTree>
    <p:extLst>
      <p:ext uri="{BB962C8B-B14F-4D97-AF65-F5344CB8AC3E}">
        <p14:creationId xmlns:p14="http://schemas.microsoft.com/office/powerpoint/2010/main" val="381537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hung\Desktop\CD8 BAI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9307" y="314115"/>
            <a:ext cx="8387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Arial-sgk"/>
              </a:rPr>
              <a:t>a. Cậu bé Vinh và các bạn chơi trò chơi gì?</a:t>
            </a:r>
            <a:endParaRPr lang="vi-VN" sz="2800">
              <a:solidFill>
                <a:srgbClr val="0070C0"/>
              </a:solidFill>
              <a:latin typeface="Arial-sg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853780"/>
            <a:ext cx="8218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"/>
              </a:rPr>
              <a:t>Cậu bé Vinh và các bạn chơi đá bóng bằng quả bưởi.</a:t>
            </a:r>
            <a:endParaRPr lang="vi-VN" sz="2400">
              <a:latin typeface="Arial-sg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307" y="1318880"/>
            <a:ext cx="8387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Arial-sgk"/>
              </a:rPr>
              <a:t>b</a:t>
            </a:r>
            <a:r>
              <a:rPr lang="en-US" sz="2800" smtClean="0">
                <a:solidFill>
                  <a:srgbClr val="0070C0"/>
                </a:solidFill>
                <a:latin typeface="Arial-sgk"/>
              </a:rPr>
              <a:t>. Vinh làm thế nào để lấy được quả bóng ở dưới hố lên?</a:t>
            </a:r>
            <a:endParaRPr lang="vi-VN" sz="2800">
              <a:solidFill>
                <a:srgbClr val="0070C0"/>
              </a:solidFill>
              <a:latin typeface="Arial-sg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2209800"/>
            <a:ext cx="8218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"/>
              </a:rPr>
              <a:t>Vinh rủ bạn mượn mấy chiếc nón, rồi múc nước đổ đầy hố.</a:t>
            </a:r>
            <a:endParaRPr lang="vi-VN" sz="2400">
              <a:latin typeface="Arial-sg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307" y="2701143"/>
            <a:ext cx="8387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Arial-sgk"/>
              </a:rPr>
              <a:t>c</a:t>
            </a:r>
            <a:r>
              <a:rPr lang="en-US" sz="2800" smtClean="0">
                <a:solidFill>
                  <a:srgbClr val="0070C0"/>
                </a:solidFill>
                <a:latin typeface="Arial-sgk"/>
              </a:rPr>
              <a:t>. Vì sao các bạn nhìn Vinh trầm trồ thán phục?</a:t>
            </a:r>
            <a:endParaRPr lang="vi-VN" sz="2800">
              <a:solidFill>
                <a:srgbClr val="0070C0"/>
              </a:solidFill>
              <a:latin typeface="Arial-sg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308" y="3240808"/>
            <a:ext cx="860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"/>
              </a:rPr>
              <a:t>    Các bạn nhìn Vinh trầm trồ thán phục vì cậu ấy thông minh, nhanh trí.</a:t>
            </a:r>
            <a:endParaRPr lang="vi-VN" sz="2400">
              <a:latin typeface="Arial-sgk"/>
            </a:endParaRPr>
          </a:p>
        </p:txBody>
      </p:sp>
    </p:spTree>
    <p:extLst>
      <p:ext uri="{BB962C8B-B14F-4D97-AF65-F5344CB8AC3E}">
        <p14:creationId xmlns:p14="http://schemas.microsoft.com/office/powerpoint/2010/main" val="413657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hung\Desktop\CD8 BAI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019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434" y="10"/>
            <a:ext cx="8387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66"/>
                </a:solidFill>
                <a:latin typeface="Arial-sgk"/>
              </a:rPr>
              <a:t>Câu chuyện muốn nói lên điều gì?</a:t>
            </a:r>
            <a:endParaRPr lang="vi-VN" sz="2800">
              <a:solidFill>
                <a:srgbClr val="FF0066"/>
              </a:solidFill>
              <a:latin typeface="Arial-sg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2521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-sgk"/>
              </a:rPr>
              <a:t>Câu chuyện ca ngợi cậu bé Vinh tuy còn nhỏ nhưng rất thông minh, nhanh trí.</a:t>
            </a:r>
            <a:endParaRPr lang="vi-VN" sz="2400">
              <a:solidFill>
                <a:srgbClr val="FF0000"/>
              </a:solidFill>
              <a:latin typeface="Arial-sgk"/>
            </a:endParaRPr>
          </a:p>
        </p:txBody>
      </p:sp>
    </p:spTree>
    <p:extLst>
      <p:ext uri="{BB962C8B-B14F-4D97-AF65-F5344CB8AC3E}">
        <p14:creationId xmlns:p14="http://schemas.microsoft.com/office/powerpoint/2010/main" val="388234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smtClean="0">
                <a:latin typeface="Arial-sgk"/>
                <a:cs typeface="Times New Roman" pitchFamily="18" charset="0"/>
              </a:rPr>
              <a:t>a. Vinh </a:t>
            </a:r>
            <a:r>
              <a:rPr lang="en-US" sz="2800" dirty="0" smtClean="0">
                <a:latin typeface="Arial-sgk"/>
                <a:cs typeface="Times New Roman" pitchFamily="18" charset="0"/>
              </a:rPr>
              <a:t>và các bạn đang </a:t>
            </a:r>
            <a:r>
              <a:rPr lang="en-US" sz="2800" smtClean="0">
                <a:latin typeface="Arial-sgk"/>
                <a:cs typeface="Times New Roman" pitchFamily="18" charset="0"/>
              </a:rPr>
              <a:t>chơi (…).</a:t>
            </a:r>
            <a:endParaRPr lang="en-US" sz="2800" dirty="0" smtClean="0">
              <a:latin typeface="Arial-sgk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smtClean="0">
                <a:latin typeface="Arial-sgk"/>
                <a:cs typeface="Times New Roman" pitchFamily="18" charset="0"/>
              </a:rPr>
              <a:t>c. Các </a:t>
            </a:r>
            <a:r>
              <a:rPr lang="en-US" sz="2800" dirty="0" smtClean="0">
                <a:latin typeface="Arial-sgk"/>
                <a:cs typeface="Times New Roman" pitchFamily="18" charset="0"/>
              </a:rPr>
              <a:t>bạn nhìn Vinh trầm trồ thán </a:t>
            </a:r>
            <a:r>
              <a:rPr lang="en-US" sz="2800" smtClean="0">
                <a:latin typeface="Arial-sgk"/>
                <a:cs typeface="Times New Roman" pitchFamily="18" charset="0"/>
              </a:rPr>
              <a:t>phục vì</a:t>
            </a:r>
            <a:r>
              <a:rPr lang="en-US" sz="2800">
                <a:latin typeface="Arial-sgk"/>
                <a:cs typeface="Times New Roman" pitchFamily="18" charset="0"/>
              </a:rPr>
              <a:t> </a:t>
            </a:r>
            <a:r>
              <a:rPr lang="en-US" sz="2800" smtClean="0">
                <a:latin typeface="Arial-sgk"/>
                <a:cs typeface="Times New Roman" pitchFamily="18" charset="0"/>
              </a:rPr>
              <a:t>(…).</a:t>
            </a:r>
            <a:endParaRPr lang="en-US" sz="2800" dirty="0">
              <a:latin typeface="Arial-sgk"/>
              <a:cs typeface="Times New Roman" pitchFamily="18" charset="0"/>
            </a:endParaRPr>
          </a:p>
        </p:txBody>
      </p:sp>
      <p:pic>
        <p:nvPicPr>
          <p:cNvPr id="5122" name="Picture 2" descr="C:\Users\Nhung\Desktop\CD8 BAI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53400" cy="76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76801" y="1613228"/>
            <a:ext cx="42672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-sgk"/>
              </a:rPr>
              <a:t>đá bóng bằng quả bưởi.</a:t>
            </a:r>
            <a:endParaRPr lang="vi-VN" sz="2800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3937" y="2149476"/>
            <a:ext cx="215218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-sgk"/>
              </a:rPr>
              <a:t>c</a:t>
            </a:r>
            <a:r>
              <a:rPr lang="en-US" sz="2800" smtClean="0">
                <a:solidFill>
                  <a:srgbClr val="FF0000"/>
                </a:solidFill>
                <a:latin typeface="Arial-sgk"/>
              </a:rPr>
              <a:t>ậu ấy </a:t>
            </a:r>
            <a:endParaRPr lang="vi-VN" sz="2800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590800"/>
            <a:ext cx="40386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-sgk"/>
              </a:rPr>
              <a:t>t</a:t>
            </a:r>
            <a:r>
              <a:rPr lang="en-US" sz="2800" smtClean="0">
                <a:solidFill>
                  <a:srgbClr val="FF0000"/>
                </a:solidFill>
                <a:latin typeface="Arial-sgk"/>
              </a:rPr>
              <a:t>hông minh, nhanh trí.</a:t>
            </a:r>
            <a:endParaRPr lang="vi-VN" sz="2800">
              <a:solidFill>
                <a:srgbClr val="FF0000"/>
              </a:solidFill>
              <a:latin typeface="Arial-sg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2729344" y="1676400"/>
            <a:ext cx="3990109" cy="2318005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598" y="2373737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Arial-sgk"/>
              </a:rPr>
              <a:t>TIẾT 3</a:t>
            </a:r>
            <a:endParaRPr lang="vi-VN" sz="5400" b="1">
              <a:solidFill>
                <a:srgbClr val="FF0000"/>
              </a:solidFill>
              <a:latin typeface="Arial-sgk"/>
            </a:endParaRPr>
          </a:p>
        </p:txBody>
      </p:sp>
    </p:spTree>
    <p:extLst>
      <p:ext uri="{BB962C8B-B14F-4D97-AF65-F5344CB8AC3E}">
        <p14:creationId xmlns:p14="http://schemas.microsoft.com/office/powerpoint/2010/main" val="34734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hung\Documents\CD8 BAI 1.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504237" cy="1666875"/>
          </a:xfrm>
          <a:prstGeom prst="rect">
            <a:avLst/>
          </a:prstGeom>
          <a:noFill/>
        </p:spPr>
      </p:pic>
      <p:pic>
        <p:nvPicPr>
          <p:cNvPr id="6147" name="Picture 3" descr="C:\Users\Nhung\Desktop\CD8 BAI 1.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07" y="2590800"/>
            <a:ext cx="8809037" cy="13239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3518" y="2298680"/>
            <a:ext cx="883920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-sgk"/>
              </a:rPr>
              <a:t>a. Chúng tôi rất </a:t>
            </a:r>
            <a:r>
              <a:rPr lang="en-US" sz="2800" smtClean="0">
                <a:solidFill>
                  <a:srgbClr val="FF0000"/>
                </a:solidFill>
                <a:latin typeface="Arial-sgk"/>
              </a:rPr>
              <a:t>nuối tiếc </a:t>
            </a:r>
            <a:r>
              <a:rPr lang="en-US" sz="2800" smtClean="0">
                <a:latin typeface="Arial-sgk"/>
              </a:rPr>
              <a:t>vì đội bóng mình yêu thích đã </a:t>
            </a:r>
          </a:p>
          <a:p>
            <a:r>
              <a:rPr lang="en-US" sz="2800">
                <a:latin typeface="Arial-sgk"/>
              </a:rPr>
              <a:t>b</a:t>
            </a:r>
            <a:r>
              <a:rPr lang="en-US" sz="2800" smtClean="0">
                <a:latin typeface="Arial-sgk"/>
              </a:rPr>
              <a:t>ị thua.</a:t>
            </a:r>
            <a:endParaRPr lang="vi-VN" sz="2800">
              <a:latin typeface="Arial-sg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518" y="3252787"/>
            <a:ext cx="88392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-sgk"/>
              </a:rPr>
              <a:t>b</a:t>
            </a:r>
            <a:r>
              <a:rPr lang="en-US" sz="2800" smtClean="0">
                <a:latin typeface="Arial-sgk"/>
              </a:rPr>
              <a:t>. Hoa vẽ rất đẹp. Cả lớp ai cũng </a:t>
            </a:r>
            <a:r>
              <a:rPr lang="en-US" sz="2800" smtClean="0">
                <a:solidFill>
                  <a:srgbClr val="FF0000"/>
                </a:solidFill>
                <a:latin typeface="Arial-sgk"/>
              </a:rPr>
              <a:t>thán phục </a:t>
            </a:r>
            <a:r>
              <a:rPr lang="en-US" sz="2800" smtClean="0">
                <a:latin typeface="Arial-sgk"/>
              </a:rPr>
              <a:t>bạn ấy.</a:t>
            </a:r>
            <a:endParaRPr lang="vi-VN" sz="2800">
              <a:latin typeface="Arial-sg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hung\Desktop\CD8 BAI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27" y="0"/>
            <a:ext cx="9144000" cy="51054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-6927" y="5105400"/>
            <a:ext cx="9144000" cy="91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Chuyện gì xảy ra khi các bạn nhỏ đang chơi đá cầu?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6927" y="5715000"/>
            <a:ext cx="8991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b. Theo em, các bạn cần làm gì để lấy được quả cầu?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Nhung\Desktop\CD8 BAI 1.39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5230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57907" y="18288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199" y="1821352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2729344" y="1676400"/>
            <a:ext cx="3990109" cy="2318005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598" y="2373737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Arial-sgk"/>
              </a:rPr>
              <a:t>TIẾT 4</a:t>
            </a:r>
            <a:endParaRPr lang="vi-VN" sz="5400" b="1">
              <a:solidFill>
                <a:srgbClr val="FF0000"/>
              </a:solidFill>
              <a:latin typeface="Arial-sgk"/>
            </a:endParaRPr>
          </a:p>
        </p:txBody>
      </p:sp>
    </p:spTree>
    <p:extLst>
      <p:ext uri="{BB962C8B-B14F-4D97-AF65-F5344CB8AC3E}">
        <p14:creationId xmlns:p14="http://schemas.microsoft.com/office/powerpoint/2010/main" val="39455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Nhung\Desktop\CD8 BAI 1.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8763000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hung\Desktop\CD8 BAI 1.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2" y="1828800"/>
            <a:ext cx="8980488" cy="19716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6600" y="2583804"/>
            <a:ext cx="1905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sgk"/>
              </a:rPr>
              <a:t>t</a:t>
            </a:r>
            <a:r>
              <a:rPr lang="en-US" sz="2400" smtClean="0">
                <a:solidFill>
                  <a:srgbClr val="0070C0"/>
                </a:solidFill>
                <a:latin typeface="Arial-sgk"/>
              </a:rPr>
              <a:t>hông m</a:t>
            </a:r>
            <a:r>
              <a:rPr lang="en-US" sz="2400" smtClean="0">
                <a:solidFill>
                  <a:srgbClr val="FF0000"/>
                </a:solidFill>
                <a:latin typeface="Arial-sgk"/>
              </a:rPr>
              <a:t>inh</a:t>
            </a:r>
            <a:endParaRPr lang="vi-VN" sz="2400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4166" y="2583804"/>
            <a:ext cx="1981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sgk"/>
              </a:rPr>
              <a:t>h</a:t>
            </a:r>
            <a:r>
              <a:rPr lang="en-US" sz="2400" smtClean="0">
                <a:solidFill>
                  <a:srgbClr val="FF0000"/>
                </a:solidFill>
                <a:latin typeface="Arial-sgk"/>
              </a:rPr>
              <a:t>uỳnh </a:t>
            </a:r>
            <a:r>
              <a:rPr lang="en-US" sz="2400" smtClean="0">
                <a:solidFill>
                  <a:srgbClr val="0070C0"/>
                </a:solidFill>
                <a:latin typeface="Arial-sgk"/>
              </a:rPr>
              <a:t>huỵch</a:t>
            </a:r>
            <a:endParaRPr lang="vi-VN" sz="2400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5366" y="2586694"/>
            <a:ext cx="1905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-sgk"/>
              </a:rPr>
              <a:t>bình t</a:t>
            </a:r>
            <a:r>
              <a:rPr lang="en-US" sz="2400" smtClean="0">
                <a:solidFill>
                  <a:srgbClr val="FF0000"/>
                </a:solidFill>
                <a:latin typeface="Arial-sgk"/>
              </a:rPr>
              <a:t>ĩnh</a:t>
            </a:r>
            <a:endParaRPr lang="vi-VN" sz="2400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9166" y="3109423"/>
            <a:ext cx="1905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-sgk"/>
              </a:rPr>
              <a:t>băn kh</a:t>
            </a:r>
            <a:r>
              <a:rPr lang="en-US" sz="2400" smtClean="0">
                <a:solidFill>
                  <a:srgbClr val="FF0000"/>
                </a:solidFill>
                <a:latin typeface="Arial-sgk"/>
              </a:rPr>
              <a:t>oăn</a:t>
            </a:r>
            <a:endParaRPr lang="vi-VN" sz="2400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9541" y="3153996"/>
            <a:ext cx="1905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70C0"/>
                </a:solidFill>
                <a:latin typeface="Arial-sgk"/>
              </a:rPr>
              <a:t>hân h</a:t>
            </a:r>
            <a:r>
              <a:rPr lang="en-US" sz="2400" smtClean="0">
                <a:solidFill>
                  <a:srgbClr val="FF0000"/>
                </a:solidFill>
                <a:latin typeface="Arial-sgk"/>
              </a:rPr>
              <a:t>oan</a:t>
            </a:r>
            <a:endParaRPr lang="vi-VN" sz="2400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4541" y="3184543"/>
            <a:ext cx="1905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sgk"/>
              </a:rPr>
              <a:t>h</a:t>
            </a:r>
            <a:r>
              <a:rPr lang="en-US" sz="2400" smtClean="0">
                <a:solidFill>
                  <a:srgbClr val="FF0000"/>
                </a:solidFill>
                <a:latin typeface="Arial-sgk"/>
              </a:rPr>
              <a:t>oàn </a:t>
            </a:r>
            <a:r>
              <a:rPr lang="en-US" sz="2400" smtClean="0">
                <a:solidFill>
                  <a:srgbClr val="0070C0"/>
                </a:solidFill>
                <a:latin typeface="Arial-sgk"/>
              </a:rPr>
              <a:t>thành</a:t>
            </a:r>
            <a:endParaRPr lang="vi-VN" sz="2400">
              <a:solidFill>
                <a:srgbClr val="FF0000"/>
              </a:solidFill>
              <a:latin typeface="Arial-sg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2286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Arial-sgk"/>
              </a:rPr>
              <a:t>9</a:t>
            </a:r>
            <a:r>
              <a:rPr lang="en-US" sz="2400" b="1" smtClean="0">
                <a:latin typeface="Arial-sgk"/>
              </a:rPr>
              <a:t>. Giải ô chữ</a:t>
            </a:r>
            <a:endParaRPr lang="vi-VN" sz="2400" b="1">
              <a:latin typeface="Arial-sg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68" y="537865"/>
            <a:ext cx="91291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"/>
              </a:rPr>
              <a:t>a. Dựa vào gợi ý ở dưới, tìm ô chữ hàng ngang.</a:t>
            </a:r>
          </a:p>
          <a:p>
            <a:r>
              <a:rPr lang="en-US" sz="2400" smtClean="0">
                <a:latin typeface="Arial-sgk"/>
              </a:rPr>
              <a:t>b. Đọc từ ngữ xuất hiện ở hàng dọc màu vàng.</a:t>
            </a:r>
            <a:endParaRPr lang="vi-VN" sz="2400">
              <a:latin typeface="Arial-sg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03649" y="1438244"/>
            <a:ext cx="4572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4560849" y="1438244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5029200" y="1438244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3189249" y="19050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3646449" y="19050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4114800" y="1905000"/>
            <a:ext cx="4572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3657600" y="23622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4114800" y="2362200"/>
            <a:ext cx="4572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4583151" y="23622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/>
          <p:cNvSpPr/>
          <p:nvPr/>
        </p:nvSpPr>
        <p:spPr>
          <a:xfrm>
            <a:off x="5029200" y="23622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/>
          <p:cNvSpPr/>
          <p:nvPr/>
        </p:nvSpPr>
        <p:spPr>
          <a:xfrm>
            <a:off x="5486400" y="23622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/>
          <p:cNvSpPr/>
          <p:nvPr/>
        </p:nvSpPr>
        <p:spPr>
          <a:xfrm>
            <a:off x="5954751" y="23622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/>
          <p:cNvSpPr/>
          <p:nvPr/>
        </p:nvSpPr>
        <p:spPr>
          <a:xfrm>
            <a:off x="2286000" y="28194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/>
          <p:cNvSpPr/>
          <p:nvPr/>
        </p:nvSpPr>
        <p:spPr>
          <a:xfrm>
            <a:off x="2743200" y="28194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3211551" y="28194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/>
          <p:cNvSpPr/>
          <p:nvPr/>
        </p:nvSpPr>
        <p:spPr>
          <a:xfrm>
            <a:off x="3657600" y="28194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 21"/>
          <p:cNvSpPr/>
          <p:nvPr/>
        </p:nvSpPr>
        <p:spPr>
          <a:xfrm>
            <a:off x="4114800" y="2819400"/>
            <a:ext cx="4572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 22"/>
          <p:cNvSpPr/>
          <p:nvPr/>
        </p:nvSpPr>
        <p:spPr>
          <a:xfrm>
            <a:off x="4583151" y="28194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 23"/>
          <p:cNvSpPr/>
          <p:nvPr/>
        </p:nvSpPr>
        <p:spPr>
          <a:xfrm>
            <a:off x="1828800" y="28194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ectangle 24"/>
          <p:cNvSpPr/>
          <p:nvPr/>
        </p:nvSpPr>
        <p:spPr>
          <a:xfrm>
            <a:off x="3657600" y="32766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/>
          <p:cNvSpPr/>
          <p:nvPr/>
        </p:nvSpPr>
        <p:spPr>
          <a:xfrm>
            <a:off x="4114800" y="3276600"/>
            <a:ext cx="4572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/>
          <p:cNvSpPr/>
          <p:nvPr/>
        </p:nvSpPr>
        <p:spPr>
          <a:xfrm>
            <a:off x="4583151" y="32766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ectangle 28"/>
          <p:cNvSpPr/>
          <p:nvPr/>
        </p:nvSpPr>
        <p:spPr>
          <a:xfrm>
            <a:off x="3657600" y="37338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/>
          <p:cNvSpPr/>
          <p:nvPr/>
        </p:nvSpPr>
        <p:spPr>
          <a:xfrm>
            <a:off x="4114800" y="3733800"/>
            <a:ext cx="4572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/>
          <p:cNvSpPr/>
          <p:nvPr/>
        </p:nvSpPr>
        <p:spPr>
          <a:xfrm>
            <a:off x="4583151" y="37338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/>
          <p:cNvSpPr/>
          <p:nvPr/>
        </p:nvSpPr>
        <p:spPr>
          <a:xfrm>
            <a:off x="5952894" y="41910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/>
          <p:cNvSpPr/>
          <p:nvPr/>
        </p:nvSpPr>
        <p:spPr>
          <a:xfrm>
            <a:off x="4114800" y="4191000"/>
            <a:ext cx="4572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/>
          <p:cNvSpPr/>
          <p:nvPr/>
        </p:nvSpPr>
        <p:spPr>
          <a:xfrm>
            <a:off x="4581294" y="41910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ectangle 34"/>
          <p:cNvSpPr/>
          <p:nvPr/>
        </p:nvSpPr>
        <p:spPr>
          <a:xfrm>
            <a:off x="5038494" y="41910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Rectangle 35"/>
          <p:cNvSpPr/>
          <p:nvPr/>
        </p:nvSpPr>
        <p:spPr>
          <a:xfrm>
            <a:off x="5495694" y="41910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extBox 36"/>
          <p:cNvSpPr txBox="1"/>
          <p:nvPr/>
        </p:nvSpPr>
        <p:spPr>
          <a:xfrm>
            <a:off x="3505200" y="1456730"/>
            <a:ext cx="58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-sgk"/>
              </a:rPr>
              <a:t>(1)</a:t>
            </a:r>
            <a:endParaRPr lang="vi-VN">
              <a:latin typeface="Arial-sgk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31688" y="1948934"/>
            <a:ext cx="58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-sgk"/>
              </a:rPr>
              <a:t>(2)</a:t>
            </a:r>
            <a:endParaRPr lang="vi-VN">
              <a:latin typeface="Arial-sgk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01897" y="2371756"/>
            <a:ext cx="58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-sgk"/>
              </a:rPr>
              <a:t>(3)</a:t>
            </a:r>
            <a:endParaRPr lang="vi-VN">
              <a:latin typeface="Arial-sgk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06551" y="2863334"/>
            <a:ext cx="58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-sgk"/>
              </a:rPr>
              <a:t>(4)</a:t>
            </a:r>
            <a:endParaRPr lang="vi-VN">
              <a:latin typeface="Arial-sgk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01897" y="3316409"/>
            <a:ext cx="58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-sgk"/>
              </a:rPr>
              <a:t>(5)</a:t>
            </a:r>
            <a:endParaRPr lang="vi-VN">
              <a:latin typeface="Arial-sgk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24200" y="3781859"/>
            <a:ext cx="58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-sgk"/>
              </a:rPr>
              <a:t>(6)</a:t>
            </a:r>
            <a:endParaRPr lang="vi-VN">
              <a:latin typeface="Arial-sgk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20429" y="4285513"/>
            <a:ext cx="58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-sgk"/>
              </a:rPr>
              <a:t>(7)</a:t>
            </a:r>
            <a:endParaRPr lang="vi-VN">
              <a:latin typeface="Arial-sgk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5226039"/>
            <a:ext cx="91291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"/>
              </a:rPr>
              <a:t>      (1)                Con gì đuôi ngắn tai dài</a:t>
            </a:r>
          </a:p>
          <a:p>
            <a:r>
              <a:rPr lang="en-US" sz="2400" smtClean="0">
                <a:latin typeface="Arial-sgk"/>
              </a:rPr>
              <a:t>                Mắt hồng lông mượt, có tài chạy nhanh?</a:t>
            </a:r>
            <a:endParaRPr lang="vi-VN" sz="2400">
              <a:latin typeface="Arial-sgk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114800" y="1447800"/>
            <a:ext cx="4572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t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572000" y="14478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h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040351" y="14478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 ỏ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200" y="5261383"/>
            <a:ext cx="91291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"/>
              </a:rPr>
              <a:t>      (2)                Con gì tai thính mắt tinh</a:t>
            </a:r>
          </a:p>
          <a:p>
            <a:r>
              <a:rPr lang="en-US" sz="2400" smtClean="0">
                <a:latin typeface="Arial-sgk"/>
              </a:rPr>
              <a:t>                Nấp trong bóng tối ngồi rình chuột qua?</a:t>
            </a:r>
            <a:endParaRPr lang="vi-VN" sz="2400">
              <a:latin typeface="Arial-sgk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200400" y="19050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m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57600" y="19050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è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125951" y="1905000"/>
            <a:ext cx="4572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o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3717" y="5337122"/>
            <a:ext cx="91291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"/>
              </a:rPr>
              <a:t>      (3)                Con gì cô Tấm quý yêu</a:t>
            </a:r>
          </a:p>
          <a:p>
            <a:r>
              <a:rPr lang="en-US" sz="2400" smtClean="0">
                <a:latin typeface="Arial-sgk"/>
              </a:rPr>
              <a:t>                Cơm vàng cơm bạc sớm chiều cho ăn?</a:t>
            </a:r>
            <a:endParaRPr lang="vi-VN" sz="2400">
              <a:latin typeface="Arial-sgk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57600" y="23622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c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114800" y="2362200"/>
            <a:ext cx="4572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á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583151" y="23622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b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029200" y="23622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 ố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486400" y="23622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n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954751" y="23622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g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868" y="5364146"/>
            <a:ext cx="91291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"/>
              </a:rPr>
              <a:t>      (4)                Quả gì không phải để ăn</a:t>
            </a:r>
          </a:p>
          <a:p>
            <a:r>
              <a:rPr lang="en-US" sz="2400" smtClean="0">
                <a:latin typeface="Arial-sgk"/>
              </a:rPr>
              <a:t>                Mà dùng để đá, để lăn, để chuyền?</a:t>
            </a:r>
            <a:endParaRPr lang="vi-VN" sz="2400">
              <a:latin typeface="Arial-sg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286000" y="28194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Arial-sgk"/>
              </a:rPr>
              <a:t>u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743200" y="28194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ả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211551" y="28194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b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657600" y="28194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Arial-sgk"/>
              </a:rPr>
              <a:t>ó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114800" y="2819400"/>
            <a:ext cx="4572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n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583151" y="28194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g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828800" y="28194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q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7434" y="5391317"/>
            <a:ext cx="91291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"/>
              </a:rPr>
              <a:t>      (5)                Con gì giữ cửa giữ nhà</a:t>
            </a:r>
          </a:p>
          <a:p>
            <a:r>
              <a:rPr lang="en-US" sz="2400" smtClean="0">
                <a:latin typeface="Arial-sgk"/>
              </a:rPr>
              <a:t>                Người nạ nó sủa, chủ ra nó mừng?</a:t>
            </a:r>
            <a:endParaRPr lang="vi-VN" sz="2400">
              <a:latin typeface="Arial-sgk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657600" y="32766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c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114800" y="3276600"/>
            <a:ext cx="4572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h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83151" y="32766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Arial-sgk"/>
              </a:rPr>
              <a:t>ó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-11151" y="5388380"/>
            <a:ext cx="91291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"/>
              </a:rPr>
              <a:t>      (6)                Con hổ còn được gọi là con gì?</a:t>
            </a:r>
          </a:p>
          <a:p>
            <a:r>
              <a:rPr lang="en-US" sz="2400" smtClean="0">
                <a:latin typeface="Arial-sgk"/>
              </a:rPr>
              <a:t>                </a:t>
            </a:r>
            <a:endParaRPr lang="vi-VN" sz="2400">
              <a:latin typeface="Arial-sgk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657600" y="37338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c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114800" y="3733800"/>
            <a:ext cx="4572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ọ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583151" y="37338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p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9736" y="5362498"/>
            <a:ext cx="91291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-sgk"/>
              </a:rPr>
              <a:t>      (7)                Củ gì đo đỏ, con thỏ thích ăn?</a:t>
            </a:r>
          </a:p>
          <a:p>
            <a:r>
              <a:rPr lang="en-US" sz="2400" smtClean="0">
                <a:latin typeface="Arial-sgk"/>
              </a:rPr>
              <a:t>                </a:t>
            </a:r>
            <a:endParaRPr lang="vi-VN" sz="2400">
              <a:latin typeface="Arial-sgk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952894" y="41910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t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114800" y="4191000"/>
            <a:ext cx="4572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c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581294" y="41910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Arial-sgk"/>
              </a:rPr>
              <a:t>à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038494" y="41910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r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495694" y="4191000"/>
            <a:ext cx="457200" cy="4572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Arial-sgk"/>
              </a:rPr>
              <a:t>ố</a:t>
            </a:r>
            <a:endParaRPr lang="vi-VN">
              <a:solidFill>
                <a:srgbClr val="FF0000"/>
              </a:solidFill>
              <a:latin typeface="Arial-sgk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-29736" y="5379826"/>
            <a:ext cx="91291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-sgk"/>
              </a:rPr>
              <a:t>      Từ ngữ xuất hiện ở hàng dọc là:</a:t>
            </a:r>
            <a:endParaRPr lang="en-US" sz="2400" smtClean="0">
              <a:solidFill>
                <a:srgbClr val="FF0000"/>
              </a:solidFill>
              <a:latin typeface="Arial-sgk"/>
            </a:endParaRPr>
          </a:p>
          <a:p>
            <a:r>
              <a:rPr lang="en-US" sz="2400" smtClean="0">
                <a:latin typeface="Arial-sgk"/>
              </a:rPr>
              <a:t>                </a:t>
            </a:r>
            <a:endParaRPr lang="vi-VN" sz="2400">
              <a:latin typeface="Arial-sgk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69127" y="5882449"/>
            <a:ext cx="91291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Arial-sgk"/>
              </a:rPr>
              <a:t>TOÁN HỌC</a:t>
            </a:r>
          </a:p>
          <a:p>
            <a:r>
              <a:rPr lang="en-US" sz="2400" smtClean="0">
                <a:latin typeface="Arial-sgk"/>
              </a:rPr>
              <a:t>                </a:t>
            </a:r>
            <a:endParaRPr lang="vi-VN" sz="2400">
              <a:latin typeface="Arial-sg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6" grpId="0" animBg="1"/>
      <p:bldP spid="47" grpId="0" animBg="1"/>
      <p:bldP spid="48" grpId="0" animBg="1"/>
      <p:bldP spid="48" grpId="1" animBg="1"/>
      <p:bldP spid="49" grpId="0" animBg="1"/>
      <p:bldP spid="50" grpId="0" animBg="1"/>
      <p:bldP spid="51" grpId="0" animBg="1"/>
      <p:bldP spid="52" grpId="0" animBg="1"/>
      <p:bldP spid="52" grpId="1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59" grpId="1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7" grpId="1" animBg="1"/>
      <p:bldP spid="68" grpId="0" animBg="1"/>
      <p:bldP spid="69" grpId="0" animBg="1"/>
      <p:bldP spid="70" grpId="0" animBg="1"/>
      <p:bldP spid="71" grpId="0" animBg="1"/>
      <p:bldP spid="71" grpId="1" animBg="1"/>
      <p:bldP spid="72" grpId="0" animBg="1"/>
      <p:bldP spid="73" grpId="0" animBg="1"/>
      <p:bldP spid="74" grpId="0" animBg="1"/>
      <p:bldP spid="75" grpId="0" animBg="1"/>
      <p:bldP spid="75" grpId="1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1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hung\Desktop\CD8 BAI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0"/>
            <a:ext cx="8990012" cy="2762250"/>
          </a:xfrm>
          <a:prstGeom prst="rect">
            <a:avLst/>
          </a:prstGeom>
          <a:noFill/>
        </p:spPr>
      </p:pic>
      <p:pic>
        <p:nvPicPr>
          <p:cNvPr id="2051" name="Picture 3" descr="C:\Users\Nhung\Desktop\CD8 BAI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2667000"/>
            <a:ext cx="8609012" cy="3019425"/>
          </a:xfrm>
          <a:prstGeom prst="rect">
            <a:avLst/>
          </a:prstGeom>
          <a:noFill/>
        </p:spPr>
      </p:pic>
      <p:sp>
        <p:nvSpPr>
          <p:cNvPr id="6" name="Wave 5"/>
          <p:cNvSpPr/>
          <p:nvPr/>
        </p:nvSpPr>
        <p:spPr>
          <a:xfrm>
            <a:off x="6844145" y="92076"/>
            <a:ext cx="1828800" cy="715962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274638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</a:rPr>
              <a:t>Đọc mẫu</a:t>
            </a:r>
            <a:endParaRPr lang="vi-VN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0"/>
            <a:ext cx="8990012" cy="2762250"/>
          </a:xfrm>
          <a:prstGeom prst="rect">
            <a:avLst/>
          </a:prstGeom>
          <a:noFill/>
        </p:spPr>
      </p:pic>
      <p:pic>
        <p:nvPicPr>
          <p:cNvPr id="2051" name="Picture 3" descr="C:\Users\Nhung\Desktop\CD8 BAI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2667000"/>
            <a:ext cx="8609012" cy="3019425"/>
          </a:xfrm>
          <a:prstGeom prst="rect">
            <a:avLst/>
          </a:prstGeom>
          <a:noFill/>
        </p:spPr>
      </p:pic>
      <p:sp>
        <p:nvSpPr>
          <p:cNvPr id="6" name="Wave 5"/>
          <p:cNvSpPr/>
          <p:nvPr/>
        </p:nvSpPr>
        <p:spPr>
          <a:xfrm>
            <a:off x="6844145" y="92076"/>
            <a:ext cx="1828800" cy="715962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274638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</a:rPr>
              <a:t>Đọc từ</a:t>
            </a:r>
            <a:endParaRPr lang="vi-VN" sz="2000" b="1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467600" y="2563090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52255" y="4191000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79619" y="5105400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77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423" y="-28264"/>
            <a:ext cx="8990012" cy="2762250"/>
          </a:xfrm>
          <a:prstGeom prst="rect">
            <a:avLst/>
          </a:prstGeom>
          <a:noFill/>
        </p:spPr>
      </p:pic>
      <p:pic>
        <p:nvPicPr>
          <p:cNvPr id="2051" name="Picture 3" descr="C:\Users\Nhung\Desktop\CD8 BAI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2667000"/>
            <a:ext cx="8609012" cy="3019425"/>
          </a:xfrm>
          <a:prstGeom prst="rect">
            <a:avLst/>
          </a:prstGeom>
          <a:noFill/>
        </p:spPr>
      </p:pic>
      <p:sp>
        <p:nvSpPr>
          <p:cNvPr id="6" name="Wave 5"/>
          <p:cNvSpPr/>
          <p:nvPr/>
        </p:nvSpPr>
        <p:spPr>
          <a:xfrm>
            <a:off x="6844145" y="92076"/>
            <a:ext cx="1828800" cy="715962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274638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</a:rPr>
              <a:t>Đọc câu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90291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122898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164206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9782" y="205388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418" y="252161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285222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30095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44145" y="334840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564" y="421423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7000" y="414808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1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rgbClr val="FF0000"/>
                </a:solidFill>
                <a:latin typeface="Arial-sgk"/>
              </a:rPr>
              <a:t>1</a:t>
            </a:r>
            <a:r>
              <a:rPr lang="en-US" sz="2200" smtClean="0">
                <a:latin typeface="Arial-sgk"/>
              </a:rPr>
              <a:t>  Một hôm, cậu bé Vinh đem một quả bưởi ra bãi cỏ làm bóng để cùng chơi với các bạn.</a:t>
            </a:r>
            <a:endParaRPr lang="vi-VN" sz="2200">
              <a:latin typeface="Arial-sgk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800725" y="537120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201025" y="542925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1524000"/>
            <a:ext cx="899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FF0000"/>
                </a:solidFill>
                <a:latin typeface="Arial-sgk"/>
              </a:rPr>
              <a:t>3</a:t>
            </a:r>
            <a:r>
              <a:rPr lang="en-US" sz="2200" smtClean="0">
                <a:latin typeface="Arial-sgk"/>
              </a:rPr>
              <a:t>  Cái hố hẹp và rất sâu nên không thể với tay lấy quả bóng lên được.</a:t>
            </a:r>
            <a:endParaRPr lang="vi-VN" sz="2200">
              <a:latin typeface="Arial-sgk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200400" y="1548943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04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423" y="-28264"/>
            <a:ext cx="8990012" cy="2762250"/>
          </a:xfrm>
          <a:prstGeom prst="rect">
            <a:avLst/>
          </a:prstGeom>
          <a:noFill/>
        </p:spPr>
      </p:pic>
      <p:pic>
        <p:nvPicPr>
          <p:cNvPr id="2051" name="Picture 3" descr="C:\Users\Nhung\Desktop\CD8 BAI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2667000"/>
            <a:ext cx="8609012" cy="3019425"/>
          </a:xfrm>
          <a:prstGeom prst="rect">
            <a:avLst/>
          </a:prstGeom>
          <a:noFill/>
        </p:spPr>
      </p:pic>
      <p:sp>
        <p:nvSpPr>
          <p:cNvPr id="6" name="Wave 5"/>
          <p:cNvSpPr/>
          <p:nvPr/>
        </p:nvSpPr>
        <p:spPr>
          <a:xfrm>
            <a:off x="6844145" y="92076"/>
            <a:ext cx="1828800" cy="715962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274638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</a:rPr>
              <a:t>Đọc câu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90291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122898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164206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9782" y="205388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418" y="252161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285222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30095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44145" y="334840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564" y="421423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7000" y="414808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296025" y="977200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763000" y="938368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950526" y="1767701"/>
            <a:ext cx="762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3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592</Words>
  <Application>Microsoft Office PowerPoint</Application>
  <PresentationFormat>On-screen Show (4:3)</PresentationFormat>
  <Paragraphs>129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Arial-sgk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Tran Tuan Duy</cp:lastModifiedBy>
  <cp:revision>40</cp:revision>
  <dcterms:created xsi:type="dcterms:W3CDTF">2020-08-19T06:33:35Z</dcterms:created>
  <dcterms:modified xsi:type="dcterms:W3CDTF">2023-06-04T14:36:37Z</dcterms:modified>
</cp:coreProperties>
</file>