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58" r:id="rId4"/>
    <p:sldId id="256" r:id="rId5"/>
    <p:sldId id="262" r:id="rId6"/>
    <p:sldId id="260" r:id="rId7"/>
    <p:sldId id="261" r:id="rId8"/>
    <p:sldId id="259"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16"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3F874E-B9D9-42AF-BB61-CD67F9C4B97F}" type="datetimeFigureOut">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BCD734-E6AA-4F08-AAB4-00750F0AA15D}" type="slidenum">
              <a:rPr lang="en-US" smtClean="0"/>
              <a:t>‹#›</a:t>
            </a:fld>
            <a:endParaRPr lang="en-US"/>
          </a:p>
        </p:txBody>
      </p:sp>
    </p:spTree>
    <p:extLst>
      <p:ext uri="{BB962C8B-B14F-4D97-AF65-F5344CB8AC3E}">
        <p14:creationId xmlns:p14="http://schemas.microsoft.com/office/powerpoint/2010/main" val="1698070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3F874E-B9D9-42AF-BB61-CD67F9C4B97F}" type="datetimeFigureOut">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BCD734-E6AA-4F08-AAB4-00750F0AA15D}" type="slidenum">
              <a:rPr lang="en-US" smtClean="0"/>
              <a:t>‹#›</a:t>
            </a:fld>
            <a:endParaRPr lang="en-US"/>
          </a:p>
        </p:txBody>
      </p:sp>
    </p:spTree>
    <p:extLst>
      <p:ext uri="{BB962C8B-B14F-4D97-AF65-F5344CB8AC3E}">
        <p14:creationId xmlns:p14="http://schemas.microsoft.com/office/powerpoint/2010/main" val="431708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3F874E-B9D9-42AF-BB61-CD67F9C4B97F}" type="datetimeFigureOut">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BCD734-E6AA-4F08-AAB4-00750F0AA15D}" type="slidenum">
              <a:rPr lang="en-US" smtClean="0"/>
              <a:t>‹#›</a:t>
            </a:fld>
            <a:endParaRPr lang="en-US"/>
          </a:p>
        </p:txBody>
      </p:sp>
    </p:spTree>
    <p:extLst>
      <p:ext uri="{BB962C8B-B14F-4D97-AF65-F5344CB8AC3E}">
        <p14:creationId xmlns:p14="http://schemas.microsoft.com/office/powerpoint/2010/main" val="1042639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3F874E-B9D9-42AF-BB61-CD67F9C4B97F}" type="datetimeFigureOut">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BCD734-E6AA-4F08-AAB4-00750F0AA15D}" type="slidenum">
              <a:rPr lang="en-US" smtClean="0"/>
              <a:t>‹#›</a:t>
            </a:fld>
            <a:endParaRPr lang="en-US"/>
          </a:p>
        </p:txBody>
      </p:sp>
    </p:spTree>
    <p:extLst>
      <p:ext uri="{BB962C8B-B14F-4D97-AF65-F5344CB8AC3E}">
        <p14:creationId xmlns:p14="http://schemas.microsoft.com/office/powerpoint/2010/main" val="2809891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3F874E-B9D9-42AF-BB61-CD67F9C4B97F}" type="datetimeFigureOut">
              <a:rPr lang="en-US" smtClean="0"/>
              <a:t>5/10/2022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BCD734-E6AA-4F08-AAB4-00750F0AA15D}" type="slidenum">
              <a:rPr lang="en-US" smtClean="0"/>
              <a:t>‹#›</a:t>
            </a:fld>
            <a:endParaRPr lang="en-US"/>
          </a:p>
        </p:txBody>
      </p:sp>
    </p:spTree>
    <p:extLst>
      <p:ext uri="{BB962C8B-B14F-4D97-AF65-F5344CB8AC3E}">
        <p14:creationId xmlns:p14="http://schemas.microsoft.com/office/powerpoint/2010/main" val="1464912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3F874E-B9D9-42AF-BB61-CD67F9C4B97F}" type="datetimeFigureOut">
              <a:rPr lang="en-US" smtClean="0"/>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BCD734-E6AA-4F08-AAB4-00750F0AA15D}" type="slidenum">
              <a:rPr lang="en-US" smtClean="0"/>
              <a:t>‹#›</a:t>
            </a:fld>
            <a:endParaRPr lang="en-US"/>
          </a:p>
        </p:txBody>
      </p:sp>
    </p:spTree>
    <p:extLst>
      <p:ext uri="{BB962C8B-B14F-4D97-AF65-F5344CB8AC3E}">
        <p14:creationId xmlns:p14="http://schemas.microsoft.com/office/powerpoint/2010/main" val="82941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3F874E-B9D9-42AF-BB61-CD67F9C4B97F}" type="datetimeFigureOut">
              <a:rPr lang="en-US" smtClean="0"/>
              <a:t>5/10/2022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BCD734-E6AA-4F08-AAB4-00750F0AA15D}" type="slidenum">
              <a:rPr lang="en-US" smtClean="0"/>
              <a:t>‹#›</a:t>
            </a:fld>
            <a:endParaRPr lang="en-US"/>
          </a:p>
        </p:txBody>
      </p:sp>
    </p:spTree>
    <p:extLst>
      <p:ext uri="{BB962C8B-B14F-4D97-AF65-F5344CB8AC3E}">
        <p14:creationId xmlns:p14="http://schemas.microsoft.com/office/powerpoint/2010/main" val="758585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3F874E-B9D9-42AF-BB61-CD67F9C4B97F}" type="datetimeFigureOut">
              <a:rPr lang="en-US" smtClean="0"/>
              <a:t>5/10/2022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BCD734-E6AA-4F08-AAB4-00750F0AA15D}" type="slidenum">
              <a:rPr lang="en-US" smtClean="0"/>
              <a:t>‹#›</a:t>
            </a:fld>
            <a:endParaRPr lang="en-US"/>
          </a:p>
        </p:txBody>
      </p:sp>
    </p:spTree>
    <p:extLst>
      <p:ext uri="{BB962C8B-B14F-4D97-AF65-F5344CB8AC3E}">
        <p14:creationId xmlns:p14="http://schemas.microsoft.com/office/powerpoint/2010/main" val="3030863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3F874E-B9D9-42AF-BB61-CD67F9C4B97F}" type="datetimeFigureOut">
              <a:rPr lang="en-US" smtClean="0"/>
              <a:t>5/10/2022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BCD734-E6AA-4F08-AAB4-00750F0AA15D}" type="slidenum">
              <a:rPr lang="en-US" smtClean="0"/>
              <a:t>‹#›</a:t>
            </a:fld>
            <a:endParaRPr lang="en-US"/>
          </a:p>
        </p:txBody>
      </p:sp>
    </p:spTree>
    <p:extLst>
      <p:ext uri="{BB962C8B-B14F-4D97-AF65-F5344CB8AC3E}">
        <p14:creationId xmlns:p14="http://schemas.microsoft.com/office/powerpoint/2010/main" val="3177456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3F874E-B9D9-42AF-BB61-CD67F9C4B97F}" type="datetimeFigureOut">
              <a:rPr lang="en-US" smtClean="0"/>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BCD734-E6AA-4F08-AAB4-00750F0AA15D}" type="slidenum">
              <a:rPr lang="en-US" smtClean="0"/>
              <a:t>‹#›</a:t>
            </a:fld>
            <a:endParaRPr lang="en-US"/>
          </a:p>
        </p:txBody>
      </p:sp>
    </p:spTree>
    <p:extLst>
      <p:ext uri="{BB962C8B-B14F-4D97-AF65-F5344CB8AC3E}">
        <p14:creationId xmlns:p14="http://schemas.microsoft.com/office/powerpoint/2010/main" val="1151135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3F874E-B9D9-42AF-BB61-CD67F9C4B97F}" type="datetimeFigureOut">
              <a:rPr lang="en-US" smtClean="0"/>
              <a:t>5/10/2022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BCD734-E6AA-4F08-AAB4-00750F0AA15D}" type="slidenum">
              <a:rPr lang="en-US" smtClean="0"/>
              <a:t>‹#›</a:t>
            </a:fld>
            <a:endParaRPr lang="en-US"/>
          </a:p>
        </p:txBody>
      </p:sp>
    </p:spTree>
    <p:extLst>
      <p:ext uri="{BB962C8B-B14F-4D97-AF65-F5344CB8AC3E}">
        <p14:creationId xmlns:p14="http://schemas.microsoft.com/office/powerpoint/2010/main" val="3460018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F874E-B9D9-42AF-BB61-CD67F9C4B97F}" type="datetimeFigureOut">
              <a:rPr lang="en-US" smtClean="0"/>
              <a:t>5/10/2022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BCD734-E6AA-4F08-AAB4-00750F0AA15D}" type="slidenum">
              <a:rPr lang="en-US" smtClean="0"/>
              <a:t>‹#›</a:t>
            </a:fld>
            <a:endParaRPr lang="en-US"/>
          </a:p>
        </p:txBody>
      </p:sp>
    </p:spTree>
    <p:extLst>
      <p:ext uri="{BB962C8B-B14F-4D97-AF65-F5344CB8AC3E}">
        <p14:creationId xmlns:p14="http://schemas.microsoft.com/office/powerpoint/2010/main" val="97291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Slide PP\1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801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52400" y="3276600"/>
            <a:ext cx="8991600" cy="1446550"/>
          </a:xfrm>
          <a:prstGeom prst="rect">
            <a:avLst/>
          </a:prstGeom>
          <a:noFill/>
        </p:spPr>
        <p:txBody>
          <a:bodyPr wrap="square" rtlCol="0">
            <a:prstTxWarp prst="textArchUp">
              <a:avLst/>
            </a:prstTxWarp>
            <a:spAutoFit/>
          </a:bodyPr>
          <a:lstStyle/>
          <a:p>
            <a:pPr algn="ctr"/>
            <a:r>
              <a:rPr lang="en-US" sz="6000" b="1" dirty="0" smtClean="0">
                <a:solidFill>
                  <a:schemeClr val="tx2"/>
                </a:solidFill>
                <a:latin typeface="Arial" pitchFamily="34" charset="0"/>
                <a:cs typeface="Arial" pitchFamily="34" charset="0"/>
              </a:rPr>
              <a:t>Trò chơi</a:t>
            </a:r>
          </a:p>
          <a:p>
            <a:pPr algn="ctr"/>
            <a:r>
              <a:rPr lang="en-US" sz="6000" b="1" dirty="0" smtClean="0">
                <a:solidFill>
                  <a:srgbClr val="FF0000"/>
                </a:solidFill>
                <a:latin typeface="Arial" pitchFamily="34" charset="0"/>
                <a:cs typeface="Arial" pitchFamily="34" charset="0"/>
              </a:rPr>
              <a:t>Ai nhanh – Ai đúng</a:t>
            </a:r>
            <a:endParaRPr lang="en-US" sz="60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609049987"/>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admin\Desktop\Slide PP\hinh-nen-bai-giang-dien-tu-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641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57200" y="2215009"/>
            <a:ext cx="6629400" cy="1077218"/>
          </a:xfrm>
          <a:prstGeom prst="rect">
            <a:avLst/>
          </a:prstGeom>
          <a:noFill/>
        </p:spPr>
        <p:txBody>
          <a:bodyPr wrap="square" rtlCol="0">
            <a:spAutoFit/>
          </a:bodyPr>
          <a:lstStyle/>
          <a:p>
            <a:pPr algn="just"/>
            <a:r>
              <a:rPr lang="en-US" sz="3200" b="1" i="1" dirty="0" smtClean="0">
                <a:solidFill>
                  <a:srgbClr val="1F497D"/>
                </a:solidFill>
                <a:latin typeface="Arial" pitchFamily="34" charset="0"/>
                <a:cs typeface="Arial" pitchFamily="34" charset="0"/>
              </a:rPr>
              <a:t>- Cần lựa chọn trang phục và đồ dùng phù hợp với thời tiết</a:t>
            </a:r>
            <a:endParaRPr lang="en-US" sz="3200" b="1" i="1" dirty="0">
              <a:solidFill>
                <a:srgbClr val="1F497D"/>
              </a:solidFill>
              <a:latin typeface="Arial" pitchFamily="34" charset="0"/>
              <a:cs typeface="Arial" pitchFamily="34" charset="0"/>
            </a:endParaRPr>
          </a:p>
        </p:txBody>
      </p:sp>
    </p:spTree>
    <p:extLst>
      <p:ext uri="{BB962C8B-B14F-4D97-AF65-F5344CB8AC3E}">
        <p14:creationId xmlns:p14="http://schemas.microsoft.com/office/powerpoint/2010/main" val="1507701120"/>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Slide PP\53333064f4c6a43082b10f9f89f7427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80" y="0"/>
            <a:ext cx="9174879"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371600" y="609600"/>
            <a:ext cx="6172200" cy="369332"/>
          </a:xfrm>
          <a:prstGeom prst="rect">
            <a:avLst/>
          </a:prstGeom>
          <a:noFill/>
        </p:spPr>
        <p:txBody>
          <a:bodyPr wrap="square" rtlCol="0">
            <a:spAutoFit/>
          </a:bodyPr>
          <a:lstStyle/>
          <a:p>
            <a:endParaRPr lang="en-US" dirty="0"/>
          </a:p>
        </p:txBody>
      </p:sp>
      <p:sp>
        <p:nvSpPr>
          <p:cNvPr id="8" name="TextBox 7"/>
          <p:cNvSpPr txBox="1"/>
          <p:nvPr/>
        </p:nvSpPr>
        <p:spPr>
          <a:xfrm>
            <a:off x="1485900" y="1981200"/>
            <a:ext cx="6172200" cy="1569660"/>
          </a:xfrm>
          <a:prstGeom prst="rect">
            <a:avLst/>
          </a:prstGeom>
          <a:noFill/>
        </p:spPr>
        <p:txBody>
          <a:bodyPr wrap="square" rtlCol="0">
            <a:prstTxWarp prst="textArchUp">
              <a:avLst/>
            </a:prstTxWarp>
            <a:spAutoFit/>
          </a:bodyPr>
          <a:lstStyle/>
          <a:p>
            <a:pPr algn="ctr"/>
            <a:r>
              <a:rPr lang="en-US" sz="4800" b="1" dirty="0" smtClean="0">
                <a:solidFill>
                  <a:schemeClr val="tx2">
                    <a:lumMod val="60000"/>
                    <a:lumOff val="40000"/>
                  </a:schemeClr>
                </a:solidFill>
                <a:latin typeface="Arial" pitchFamily="34" charset="0"/>
                <a:cs typeface="Arial" pitchFamily="34" charset="0"/>
              </a:rPr>
              <a:t>Tự nhiên và xã hội</a:t>
            </a:r>
          </a:p>
          <a:p>
            <a:pPr algn="ctr"/>
            <a:r>
              <a:rPr lang="en-US" sz="4800" b="1" dirty="0" smtClean="0">
                <a:solidFill>
                  <a:schemeClr val="tx2">
                    <a:lumMod val="60000"/>
                    <a:lumOff val="40000"/>
                  </a:schemeClr>
                </a:solidFill>
                <a:latin typeface="Arial" pitchFamily="34" charset="0"/>
                <a:cs typeface="Arial" pitchFamily="34" charset="0"/>
              </a:rPr>
              <a:t>Lớp 1</a:t>
            </a:r>
            <a:endParaRPr lang="en-US" sz="4800" b="1" dirty="0">
              <a:solidFill>
                <a:schemeClr val="tx2">
                  <a:lumMod val="60000"/>
                  <a:lumOff val="40000"/>
                </a:schemeClr>
              </a:solidFill>
              <a:latin typeface="Arial" pitchFamily="34" charset="0"/>
              <a:cs typeface="Arial" pitchFamily="34" charset="0"/>
            </a:endParaRPr>
          </a:p>
        </p:txBody>
      </p:sp>
      <p:sp>
        <p:nvSpPr>
          <p:cNvPr id="9" name="TextBox 8"/>
          <p:cNvSpPr txBox="1"/>
          <p:nvPr/>
        </p:nvSpPr>
        <p:spPr>
          <a:xfrm>
            <a:off x="0" y="2973050"/>
            <a:ext cx="9220200" cy="1446550"/>
          </a:xfrm>
          <a:prstGeom prst="rect">
            <a:avLst/>
          </a:prstGeom>
          <a:noFill/>
        </p:spPr>
        <p:txBody>
          <a:bodyPr wrap="square" rtlCol="0">
            <a:spAutoFit/>
          </a:bodyPr>
          <a:lstStyle/>
          <a:p>
            <a:pPr algn="ctr"/>
            <a:r>
              <a:rPr lang="en-US" sz="4400" b="1" dirty="0" smtClean="0">
                <a:solidFill>
                  <a:srgbClr val="FF0000"/>
                </a:solidFill>
                <a:latin typeface="Arial" pitchFamily="34" charset="0"/>
                <a:cs typeface="Arial" pitchFamily="34" charset="0"/>
              </a:rPr>
              <a:t>Bài 2</a:t>
            </a:r>
            <a:r>
              <a:rPr lang="vi-VN" sz="4400" b="1" dirty="0" smtClean="0">
                <a:solidFill>
                  <a:srgbClr val="FF0000"/>
                </a:solidFill>
                <a:latin typeface="Arial" pitchFamily="34" charset="0"/>
                <a:cs typeface="Arial" pitchFamily="34" charset="0"/>
              </a:rPr>
              <a:t>7</a:t>
            </a:r>
            <a:r>
              <a:rPr lang="en-US" sz="4400" b="1" dirty="0" smtClean="0">
                <a:solidFill>
                  <a:srgbClr val="FF0000"/>
                </a:solidFill>
                <a:latin typeface="Arial" pitchFamily="34" charset="0"/>
                <a:cs typeface="Arial" pitchFamily="34" charset="0"/>
              </a:rPr>
              <a:t>: </a:t>
            </a:r>
            <a:r>
              <a:rPr lang="vi-VN" sz="4400" b="1" dirty="0" smtClean="0">
                <a:solidFill>
                  <a:srgbClr val="FF0000"/>
                </a:solidFill>
                <a:latin typeface="Arial" pitchFamily="34" charset="0"/>
                <a:cs typeface="Arial" pitchFamily="34" charset="0"/>
              </a:rPr>
              <a:t>Thời tiết luôn thay đổi </a:t>
            </a:r>
            <a:r>
              <a:rPr lang="en-US" sz="4400" b="1" dirty="0" smtClean="0">
                <a:solidFill>
                  <a:srgbClr val="FF0000"/>
                </a:solidFill>
                <a:latin typeface="Arial" pitchFamily="34" charset="0"/>
                <a:cs typeface="Arial" pitchFamily="34" charset="0"/>
              </a:rPr>
              <a:t>(Tiết 2)</a:t>
            </a:r>
            <a:endParaRPr lang="en-US" sz="44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149867687"/>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admin\Desktop\Slide PP\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119063"/>
            <a:ext cx="9525000" cy="709612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676400" y="2133600"/>
            <a:ext cx="5943600" cy="769441"/>
          </a:xfrm>
          <a:prstGeom prst="rect">
            <a:avLst/>
          </a:prstGeom>
          <a:noFill/>
        </p:spPr>
        <p:txBody>
          <a:bodyPr wrap="square" rtlCol="0">
            <a:prstTxWarp prst="textArchUp">
              <a:avLst/>
            </a:prstTxWarp>
            <a:spAutoFit/>
          </a:bodyPr>
          <a:lstStyle/>
          <a:p>
            <a:r>
              <a:rPr lang="en-US" sz="8800" b="1" dirty="0" smtClean="0">
                <a:solidFill>
                  <a:srgbClr val="FF0000"/>
                </a:solidFill>
                <a:latin typeface="Arial" pitchFamily="34" charset="0"/>
                <a:cs typeface="Arial" pitchFamily="34" charset="0"/>
              </a:rPr>
              <a:t>Hoạt động khám phá</a:t>
            </a:r>
            <a:endParaRPr lang="en-US" sz="88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00059680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admin\Desktop\Phạm Duyên- TỰ NHIÊN VÀ XÃ HỘI LỚP 1\117.jpg"/>
          <p:cNvPicPr/>
          <p:nvPr/>
        </p:nvPicPr>
        <p:blipFill rotWithShape="1">
          <a:blip r:embed="rId2">
            <a:extLst>
              <a:ext uri="{28A0092B-C50C-407E-A947-70E740481C1C}">
                <a14:useLocalDpi xmlns:a14="http://schemas.microsoft.com/office/drawing/2010/main" val="0"/>
              </a:ext>
            </a:extLst>
          </a:blip>
          <a:srcRect l="15866" t="12163" r="13301" b="57031"/>
          <a:stretch/>
        </p:blipFill>
        <p:spPr bwMode="auto">
          <a:xfrm>
            <a:off x="609600" y="0"/>
            <a:ext cx="8124825" cy="3652838"/>
          </a:xfrm>
          <a:prstGeom prst="rect">
            <a:avLst/>
          </a:prstGeom>
          <a:noFill/>
          <a:ln>
            <a:noFill/>
          </a:ln>
          <a:extLst>
            <a:ext uri="{53640926-AAD7-44D8-BBD7-CCE9431645EC}">
              <a14:shadowObscured xmlns:a14="http://schemas.microsoft.com/office/drawing/2010/main"/>
            </a:ext>
          </a:extLst>
        </p:spPr>
      </p:pic>
      <p:pic>
        <p:nvPicPr>
          <p:cNvPr id="5" name="Picture 4" descr="C:\Users\admin\Desktop\Phạm Duyên- TỰ NHIÊN VÀ XÃ HỘI LỚP 1\117.jpg"/>
          <p:cNvPicPr/>
          <p:nvPr/>
        </p:nvPicPr>
        <p:blipFill rotWithShape="1">
          <a:blip r:embed="rId2">
            <a:extLst>
              <a:ext uri="{28A0092B-C50C-407E-A947-70E740481C1C}">
                <a14:useLocalDpi xmlns:a14="http://schemas.microsoft.com/office/drawing/2010/main" val="0"/>
              </a:ext>
            </a:extLst>
          </a:blip>
          <a:srcRect l="15705" t="44220" r="13462" b="24178"/>
          <a:stretch/>
        </p:blipFill>
        <p:spPr bwMode="auto">
          <a:xfrm>
            <a:off x="609599" y="3652838"/>
            <a:ext cx="8124825" cy="3205162"/>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26576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admin\Desktop\Slide PP\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119063"/>
            <a:ext cx="9525000" cy="709612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676400" y="2133600"/>
            <a:ext cx="5943600" cy="769441"/>
          </a:xfrm>
          <a:prstGeom prst="rect">
            <a:avLst/>
          </a:prstGeom>
          <a:noFill/>
        </p:spPr>
        <p:txBody>
          <a:bodyPr wrap="square" rtlCol="0">
            <a:prstTxWarp prst="textArchUp">
              <a:avLst/>
            </a:prstTxWarp>
            <a:spAutoFit/>
          </a:bodyPr>
          <a:lstStyle/>
          <a:p>
            <a:r>
              <a:rPr lang="en-US" sz="8800" b="1" dirty="0" smtClean="0">
                <a:solidFill>
                  <a:srgbClr val="FF0000"/>
                </a:solidFill>
                <a:latin typeface="Arial" pitchFamily="34" charset="0"/>
                <a:cs typeface="Arial" pitchFamily="34" charset="0"/>
              </a:rPr>
              <a:t>Hoạt động vận dụng</a:t>
            </a:r>
            <a:endParaRPr lang="en-US" sz="88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319659160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990600" y="228600"/>
            <a:ext cx="7010400" cy="369332"/>
          </a:xfrm>
          <a:prstGeom prst="rect">
            <a:avLst/>
          </a:prstGeom>
          <a:noFill/>
        </p:spPr>
        <p:txBody>
          <a:bodyPr wrap="square" rtlCol="0">
            <a:spAutoFit/>
          </a:bodyPr>
          <a:lstStyle/>
          <a:p>
            <a:endParaRPr lang="en-US" dirty="0"/>
          </a:p>
        </p:txBody>
      </p:sp>
      <p:pic>
        <p:nvPicPr>
          <p:cNvPr id="8" name="Picture 2" descr="Tại sao 1 + 1 =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768" y="76200"/>
            <a:ext cx="626988" cy="561646"/>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670756" y="-76200"/>
            <a:ext cx="8930444" cy="954107"/>
          </a:xfrm>
          <a:prstGeom prst="rect">
            <a:avLst/>
          </a:prstGeom>
          <a:noFill/>
        </p:spPr>
        <p:txBody>
          <a:bodyPr wrap="square" rtlCol="0">
            <a:spAutoFit/>
          </a:bodyPr>
          <a:lstStyle/>
          <a:p>
            <a:r>
              <a:rPr lang="en-US" sz="2800" i="1" dirty="0" smtClean="0">
                <a:solidFill>
                  <a:schemeClr val="tx2"/>
                </a:solidFill>
                <a:latin typeface="Arial" pitchFamily="34" charset="0"/>
                <a:cs typeface="Arial" pitchFamily="34" charset="0"/>
              </a:rPr>
              <a:t>Thời tiết nào trong các hình dưới đây chúng ta không nên ra ngoài?</a:t>
            </a:r>
            <a:endParaRPr lang="en-US" sz="2800" i="1" dirty="0">
              <a:solidFill>
                <a:schemeClr val="tx2"/>
              </a:solidFill>
              <a:latin typeface="Arial" pitchFamily="34" charset="0"/>
              <a:cs typeface="Arial" pitchFamily="34" charset="0"/>
            </a:endParaRPr>
          </a:p>
        </p:txBody>
      </p:sp>
      <p:pic>
        <p:nvPicPr>
          <p:cNvPr id="10" name="Picture 9" descr="C:\Users\admin\Desktop\Phạm Duyên- TỰ NHIÊN VÀ XÃ HỘI LỚP 1\118.jpg"/>
          <p:cNvPicPr/>
          <p:nvPr/>
        </p:nvPicPr>
        <p:blipFill rotWithShape="1">
          <a:blip r:embed="rId3">
            <a:extLst>
              <a:ext uri="{28A0092B-C50C-407E-A947-70E740481C1C}">
                <a14:useLocalDpi xmlns:a14="http://schemas.microsoft.com/office/drawing/2010/main" val="0"/>
              </a:ext>
            </a:extLst>
          </a:blip>
          <a:srcRect l="33333" t="12391" r="31410" b="65784"/>
          <a:stretch/>
        </p:blipFill>
        <p:spPr bwMode="auto">
          <a:xfrm>
            <a:off x="88974" y="838200"/>
            <a:ext cx="3977444" cy="3124200"/>
          </a:xfrm>
          <a:prstGeom prst="rect">
            <a:avLst/>
          </a:prstGeom>
          <a:noFill/>
          <a:ln>
            <a:noFill/>
          </a:ln>
          <a:extLst>
            <a:ext uri="{53640926-AAD7-44D8-BBD7-CCE9431645EC}">
              <a14:shadowObscured xmlns:a14="http://schemas.microsoft.com/office/drawing/2010/main"/>
            </a:ext>
          </a:extLst>
        </p:spPr>
      </p:pic>
      <p:pic>
        <p:nvPicPr>
          <p:cNvPr id="11" name="Picture 10" descr="C:\Users\admin\Desktop\Phạm Duyên- TỰ NHIÊN VÀ XÃ HỘI LỚP 1\118.jpg"/>
          <p:cNvPicPr/>
          <p:nvPr/>
        </p:nvPicPr>
        <p:blipFill rotWithShape="1">
          <a:blip r:embed="rId3">
            <a:extLst>
              <a:ext uri="{28A0092B-C50C-407E-A947-70E740481C1C}">
                <a14:useLocalDpi xmlns:a14="http://schemas.microsoft.com/office/drawing/2010/main" val="0"/>
              </a:ext>
            </a:extLst>
          </a:blip>
          <a:srcRect l="14423" t="34217" r="48558" b="43162"/>
          <a:stretch/>
        </p:blipFill>
        <p:spPr bwMode="auto">
          <a:xfrm>
            <a:off x="4800600" y="838200"/>
            <a:ext cx="3886200" cy="3124200"/>
          </a:xfrm>
          <a:prstGeom prst="rect">
            <a:avLst/>
          </a:prstGeom>
          <a:noFill/>
          <a:ln>
            <a:noFill/>
          </a:ln>
          <a:extLst>
            <a:ext uri="{53640926-AAD7-44D8-BBD7-CCE9431645EC}">
              <a14:shadowObscured xmlns:a14="http://schemas.microsoft.com/office/drawing/2010/main"/>
            </a:ext>
          </a:extLst>
        </p:spPr>
      </p:pic>
      <p:pic>
        <p:nvPicPr>
          <p:cNvPr id="12" name="Picture 11" descr="C:\Users\admin\Desktop\Phạm Duyên- TỰ NHIÊN VÀ XÃ HỘI LỚP 1\118.jpg"/>
          <p:cNvPicPr/>
          <p:nvPr/>
        </p:nvPicPr>
        <p:blipFill rotWithShape="1">
          <a:blip r:embed="rId3">
            <a:extLst>
              <a:ext uri="{28A0092B-C50C-407E-A947-70E740481C1C}">
                <a14:useLocalDpi xmlns:a14="http://schemas.microsoft.com/office/drawing/2010/main" val="0"/>
              </a:ext>
            </a:extLst>
          </a:blip>
          <a:srcRect l="51763" t="34330" r="9615" b="43276"/>
          <a:stretch/>
        </p:blipFill>
        <p:spPr bwMode="auto">
          <a:xfrm>
            <a:off x="2476500" y="3810000"/>
            <a:ext cx="4152900" cy="302985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91184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630171283"/>
              </p:ext>
            </p:extLst>
          </p:nvPr>
        </p:nvGraphicFramePr>
        <p:xfrm>
          <a:off x="533400" y="254000"/>
          <a:ext cx="8305800" cy="4622800"/>
        </p:xfrm>
        <a:graphic>
          <a:graphicData uri="http://schemas.openxmlformats.org/drawingml/2006/table">
            <a:tbl>
              <a:tblPr firstRow="1" bandRow="1">
                <a:tableStyleId>{93296810-A885-4BE3-A3E7-6D5BEEA58F35}</a:tableStyleId>
              </a:tblPr>
              <a:tblGrid>
                <a:gridCol w="4152900"/>
                <a:gridCol w="4152900"/>
              </a:tblGrid>
              <a:tr h="1006710">
                <a:tc>
                  <a:txBody>
                    <a:bodyPr/>
                    <a:lstStyle/>
                    <a:p>
                      <a:pPr algn="ctr"/>
                      <a:r>
                        <a:rPr lang="en-US" sz="3600" dirty="0" smtClean="0">
                          <a:latin typeface="Arial" pitchFamily="34" charset="0"/>
                          <a:cs typeface="Arial" pitchFamily="34" charset="0"/>
                        </a:rPr>
                        <a:t>Nên</a:t>
                      </a:r>
                      <a:endParaRPr lang="en-US" sz="3600" dirty="0">
                        <a:latin typeface="Arial" pitchFamily="34" charset="0"/>
                        <a:cs typeface="Arial" pitchFamily="34" charset="0"/>
                      </a:endParaRPr>
                    </a:p>
                  </a:txBody>
                  <a:tcPr anchor="ctr"/>
                </a:tc>
                <a:tc>
                  <a:txBody>
                    <a:bodyPr/>
                    <a:lstStyle/>
                    <a:p>
                      <a:pPr algn="ctr"/>
                      <a:r>
                        <a:rPr lang="en-US" sz="3600" dirty="0" smtClean="0">
                          <a:latin typeface="Arial" pitchFamily="34" charset="0"/>
                          <a:cs typeface="Arial" pitchFamily="34" charset="0"/>
                        </a:rPr>
                        <a:t>Không</a:t>
                      </a:r>
                      <a:r>
                        <a:rPr lang="en-US" sz="3600" baseline="0" dirty="0" smtClean="0">
                          <a:latin typeface="Arial" pitchFamily="34" charset="0"/>
                          <a:cs typeface="Arial" pitchFamily="34" charset="0"/>
                        </a:rPr>
                        <a:t> nên</a:t>
                      </a:r>
                      <a:endParaRPr lang="en-US" sz="3600" dirty="0">
                        <a:latin typeface="Arial" pitchFamily="34" charset="0"/>
                        <a:cs typeface="Arial" pitchFamily="34" charset="0"/>
                      </a:endParaRPr>
                    </a:p>
                  </a:txBody>
                  <a:tcPr anchor="ctr"/>
                </a:tc>
              </a:tr>
              <a:tr h="3616090">
                <a:tc>
                  <a:txBody>
                    <a:bodyPr/>
                    <a:lstStyle/>
                    <a:p>
                      <a:endParaRPr lang="en-US" dirty="0"/>
                    </a:p>
                  </a:txBody>
                  <a:tcPr/>
                </a:tc>
                <a:tc>
                  <a:txBody>
                    <a:bodyPr/>
                    <a:lstStyle/>
                    <a:p>
                      <a:endParaRPr lang="en-US" dirty="0"/>
                    </a:p>
                  </a:txBody>
                  <a:tcPr/>
                </a:tc>
              </a:tr>
            </a:tbl>
          </a:graphicData>
        </a:graphic>
      </p:graphicFrame>
      <p:pic>
        <p:nvPicPr>
          <p:cNvPr id="6" name="Picture 5" descr="C:\Users\admin\Desktop\Phạm Duyên- TỰ NHIÊN VÀ XÃ HỘI LỚP 1\118.jpg"/>
          <p:cNvPicPr/>
          <p:nvPr/>
        </p:nvPicPr>
        <p:blipFill rotWithShape="1">
          <a:blip r:embed="rId2">
            <a:extLst>
              <a:ext uri="{28A0092B-C50C-407E-A947-70E740481C1C}">
                <a14:useLocalDpi xmlns:a14="http://schemas.microsoft.com/office/drawing/2010/main" val="0"/>
              </a:ext>
            </a:extLst>
          </a:blip>
          <a:srcRect l="33333" t="12391" r="31410" b="65784"/>
          <a:stretch/>
        </p:blipFill>
        <p:spPr bwMode="auto">
          <a:xfrm>
            <a:off x="116114" y="4960037"/>
            <a:ext cx="2931886" cy="1901592"/>
          </a:xfrm>
          <a:prstGeom prst="rect">
            <a:avLst/>
          </a:prstGeom>
          <a:noFill/>
          <a:ln>
            <a:noFill/>
          </a:ln>
          <a:extLst>
            <a:ext uri="{53640926-AAD7-44D8-BBD7-CCE9431645EC}">
              <a14:shadowObscured xmlns:a14="http://schemas.microsoft.com/office/drawing/2010/main"/>
            </a:ext>
          </a:extLst>
        </p:spPr>
      </p:pic>
      <p:pic>
        <p:nvPicPr>
          <p:cNvPr id="7" name="Picture 6" descr="C:\Users\admin\Desktop\Phạm Duyên- TỰ NHIÊN VÀ XÃ HỘI LỚP 1\118.jpg"/>
          <p:cNvPicPr/>
          <p:nvPr/>
        </p:nvPicPr>
        <p:blipFill rotWithShape="1">
          <a:blip r:embed="rId2">
            <a:extLst>
              <a:ext uri="{28A0092B-C50C-407E-A947-70E740481C1C}">
                <a14:useLocalDpi xmlns:a14="http://schemas.microsoft.com/office/drawing/2010/main" val="0"/>
              </a:ext>
            </a:extLst>
          </a:blip>
          <a:srcRect l="14423" t="34217" r="48558" b="43162"/>
          <a:stretch/>
        </p:blipFill>
        <p:spPr bwMode="auto">
          <a:xfrm>
            <a:off x="3124199" y="4952999"/>
            <a:ext cx="2971800" cy="1849909"/>
          </a:xfrm>
          <a:prstGeom prst="rect">
            <a:avLst/>
          </a:prstGeom>
          <a:noFill/>
          <a:ln>
            <a:noFill/>
          </a:ln>
          <a:extLst>
            <a:ext uri="{53640926-AAD7-44D8-BBD7-CCE9431645EC}">
              <a14:shadowObscured xmlns:a14="http://schemas.microsoft.com/office/drawing/2010/main"/>
            </a:ext>
          </a:extLst>
        </p:spPr>
      </p:pic>
      <p:pic>
        <p:nvPicPr>
          <p:cNvPr id="8" name="Picture 7" descr="C:\Users\admin\Desktop\Phạm Duyên- TỰ NHIÊN VÀ XÃ HỘI LỚP 1\118.jpg"/>
          <p:cNvPicPr/>
          <p:nvPr/>
        </p:nvPicPr>
        <p:blipFill rotWithShape="1">
          <a:blip r:embed="rId2">
            <a:extLst>
              <a:ext uri="{28A0092B-C50C-407E-A947-70E740481C1C}">
                <a14:useLocalDpi xmlns:a14="http://schemas.microsoft.com/office/drawing/2010/main" val="0"/>
              </a:ext>
            </a:extLst>
          </a:blip>
          <a:srcRect l="51763" t="34330" r="9615" b="43276"/>
          <a:stretch/>
        </p:blipFill>
        <p:spPr bwMode="auto">
          <a:xfrm>
            <a:off x="6095999" y="4953000"/>
            <a:ext cx="3038955" cy="1849909"/>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95765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3.33333E-6 7.51445E-7 L 0.10208 -0.50567 " pathEditMode="relative" rAng="0" ptsTypes="AA">
                                      <p:cBhvr>
                                        <p:cTn id="6" dur="2000" fill="hold"/>
                                        <p:tgtEl>
                                          <p:spTgt spid="6"/>
                                        </p:tgtEl>
                                        <p:attrNameLst>
                                          <p:attrName>ppt_x</p:attrName>
                                          <p:attrName>ppt_y</p:attrName>
                                        </p:attrNameLst>
                                      </p:cBhvr>
                                      <p:rCtr x="5104" y="-25295"/>
                                    </p:animMotion>
                                  </p:childTnLst>
                                </p:cTn>
                              </p:par>
                            </p:childTnLst>
                          </p:cTn>
                        </p:par>
                      </p:childTnLst>
                    </p:cTn>
                  </p:par>
                  <p:par>
                    <p:cTn id="7" fill="hold">
                      <p:stCondLst>
                        <p:cond delay="indefinite"/>
                      </p:stCondLst>
                      <p:childTnLst>
                        <p:par>
                          <p:cTn id="8" fill="hold">
                            <p:stCondLst>
                              <p:cond delay="0"/>
                            </p:stCondLst>
                            <p:childTnLst>
                              <p:par>
                                <p:cTn id="9" presetID="64" presetClass="path" presetSubtype="0" accel="50000" decel="50000" fill="hold" nodeType="clickEffect">
                                  <p:stCondLst>
                                    <p:cond delay="0"/>
                                  </p:stCondLst>
                                  <p:childTnLst>
                                    <p:animMotion origin="layout" path="M 3.33333E-6 -3.75723E-6 L 0.22916 -0.523 " pathEditMode="relative" rAng="0" ptsTypes="AA">
                                      <p:cBhvr>
                                        <p:cTn id="10" dur="2000" fill="hold"/>
                                        <p:tgtEl>
                                          <p:spTgt spid="7"/>
                                        </p:tgtEl>
                                        <p:attrNameLst>
                                          <p:attrName>ppt_x</p:attrName>
                                          <p:attrName>ppt_y</p:attrName>
                                        </p:attrNameLst>
                                      </p:cBhvr>
                                      <p:rCtr x="11458" y="-26150"/>
                                    </p:animMotion>
                                  </p:childTnLst>
                                </p:cTn>
                              </p:par>
                            </p:childTnLst>
                          </p:cTn>
                        </p:par>
                      </p:childTnLst>
                    </p:cTn>
                  </p:par>
                  <p:par>
                    <p:cTn id="11" fill="hold">
                      <p:stCondLst>
                        <p:cond delay="indefinite"/>
                      </p:stCondLst>
                      <p:childTnLst>
                        <p:par>
                          <p:cTn id="12" fill="hold">
                            <p:stCondLst>
                              <p:cond delay="0"/>
                            </p:stCondLst>
                            <p:childTnLst>
                              <p:par>
                                <p:cTn id="13" presetID="64" presetClass="path" presetSubtype="0" accel="50000" decel="50000" fill="hold" nodeType="clickEffect">
                                  <p:stCondLst>
                                    <p:cond delay="0"/>
                                  </p:stCondLst>
                                  <p:childTnLst>
                                    <p:animMotion origin="layout" path="M -2.5E-6 -3.75723E-6 L -0.10781 -0.25664 " pathEditMode="relative" rAng="0" ptsTypes="AA">
                                      <p:cBhvr>
                                        <p:cTn id="14" dur="2000" fill="hold"/>
                                        <p:tgtEl>
                                          <p:spTgt spid="8"/>
                                        </p:tgtEl>
                                        <p:attrNameLst>
                                          <p:attrName>ppt_x</p:attrName>
                                          <p:attrName>ppt_y</p:attrName>
                                        </p:attrNameLst>
                                      </p:cBhvr>
                                      <p:rCtr x="-5399" y="-1283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Slide PP\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71286" y="3200400"/>
            <a:ext cx="8001000" cy="3046988"/>
          </a:xfrm>
          <a:prstGeom prst="rect">
            <a:avLst/>
          </a:prstGeom>
        </p:spPr>
        <p:txBody>
          <a:bodyPr wrap="square">
            <a:spAutoFit/>
          </a:bodyPr>
          <a:lstStyle/>
          <a:p>
            <a:pPr algn="just"/>
            <a:r>
              <a:rPr lang="en-US" sz="3200" i="1" dirty="0">
                <a:solidFill>
                  <a:schemeClr val="tx2"/>
                </a:solidFill>
                <a:latin typeface="Arial" pitchFamily="34" charset="0"/>
                <a:cs typeface="Arial" pitchFamily="34" charset="0"/>
              </a:rPr>
              <a:t>Gió ở mức độ nhẹ và vừa phải, chúng ta  ra ngoài vui chơi (thả diều). Tuy nhiên, khi gió mạnh hoặc rất mạnh (giông, lốc, bão) lại gây ra nhiều thiệt hại về vật chất và  nguy hiểm đến tính mạng con người thì không nên ra ngoài</a:t>
            </a:r>
          </a:p>
        </p:txBody>
      </p:sp>
    </p:spTree>
    <p:extLst>
      <p:ext uri="{BB962C8B-B14F-4D97-AF65-F5344CB8AC3E}">
        <p14:creationId xmlns:p14="http://schemas.microsoft.com/office/powerpoint/2010/main" val="32255909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admin\Desktop\Phạm Duyên- TỰ NHIÊN VÀ XÃ HỘI LỚP 1\118.jpg"/>
          <p:cNvPicPr/>
          <p:nvPr/>
        </p:nvPicPr>
        <p:blipFill rotWithShape="1">
          <a:blip r:embed="rId2">
            <a:extLst>
              <a:ext uri="{28A0092B-C50C-407E-A947-70E740481C1C}">
                <a14:useLocalDpi xmlns:a14="http://schemas.microsoft.com/office/drawing/2010/main" val="0"/>
              </a:ext>
            </a:extLst>
          </a:blip>
          <a:srcRect l="27404" t="64568" r="22276" b="9401"/>
          <a:stretch/>
        </p:blipFill>
        <p:spPr bwMode="auto">
          <a:xfrm>
            <a:off x="1219200" y="1905000"/>
            <a:ext cx="6981825" cy="4953000"/>
          </a:xfrm>
          <a:prstGeom prst="rect">
            <a:avLst/>
          </a:prstGeom>
          <a:noFill/>
          <a:ln>
            <a:noFill/>
          </a:ln>
          <a:extLst>
            <a:ext uri="{53640926-AAD7-44D8-BBD7-CCE9431645EC}">
              <a14:shadowObscured xmlns:a14="http://schemas.microsoft.com/office/drawing/2010/main"/>
            </a:ext>
          </a:extLst>
        </p:spPr>
      </p:pic>
      <p:pic>
        <p:nvPicPr>
          <p:cNvPr id="2050" name="Picture 2" descr="Cute Cartoon Boy And Girl Royalty Free Cliparts, Vectors, And Stock  Illustration. Image 4172199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832" y="0"/>
            <a:ext cx="1362736" cy="103253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209800" y="152400"/>
            <a:ext cx="6934200" cy="584775"/>
          </a:xfrm>
          <a:prstGeom prst="rect">
            <a:avLst/>
          </a:prstGeom>
          <a:noFill/>
        </p:spPr>
        <p:txBody>
          <a:bodyPr wrap="square" rtlCol="0">
            <a:spAutoFit/>
          </a:bodyPr>
          <a:lstStyle/>
          <a:p>
            <a:r>
              <a:rPr lang="en-US" sz="3200" b="1" i="1" dirty="0" smtClean="0">
                <a:solidFill>
                  <a:schemeClr val="tx2"/>
                </a:solidFill>
                <a:latin typeface="Arial" pitchFamily="34" charset="0"/>
                <a:cs typeface="Arial" pitchFamily="34" charset="0"/>
              </a:rPr>
              <a:t>Đóng vai xử lí tình huống</a:t>
            </a:r>
            <a:endParaRPr lang="en-US" sz="3200" b="1" i="1" dirty="0">
              <a:solidFill>
                <a:schemeClr val="tx2"/>
              </a:solidFill>
              <a:latin typeface="Arial" pitchFamily="34" charset="0"/>
              <a:cs typeface="Arial" pitchFamily="34" charset="0"/>
            </a:endParaRPr>
          </a:p>
        </p:txBody>
      </p:sp>
    </p:spTree>
    <p:extLst>
      <p:ext uri="{BB962C8B-B14F-4D97-AF65-F5344CB8AC3E}">
        <p14:creationId xmlns:p14="http://schemas.microsoft.com/office/powerpoint/2010/main" val="2459248990"/>
      </p:ext>
    </p:extLst>
  </p:cSld>
  <p:clrMapOvr>
    <a:masterClrMapping/>
  </p:clrMapOvr>
  <p:transition spd="slow">
    <p:pull/>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130</Words>
  <Application>Microsoft Office PowerPoint</Application>
  <PresentationFormat>On-screen Show (4:3)</PresentationFormat>
  <Paragraphs>13</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MSTTPC1</cp:lastModifiedBy>
  <cp:revision>3</cp:revision>
  <dcterms:created xsi:type="dcterms:W3CDTF">2020-08-22T09:08:56Z</dcterms:created>
  <dcterms:modified xsi:type="dcterms:W3CDTF">2022-05-10T00:49:53Z</dcterms:modified>
</cp:coreProperties>
</file>