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5" r:id="rId6"/>
    <p:sldId id="263" r:id="rId7"/>
    <p:sldId id="256" r:id="rId8"/>
    <p:sldId id="286" r:id="rId9"/>
    <p:sldId id="258" r:id="rId10"/>
    <p:sldId id="285" r:id="rId11"/>
    <p:sldId id="289" r:id="rId12"/>
    <p:sldId id="290" r:id="rId13"/>
    <p:sldId id="266" r:id="rId14"/>
    <p:sldId id="267" r:id="rId15"/>
    <p:sldId id="272" r:id="rId16"/>
    <p:sldId id="273" r:id="rId17"/>
    <p:sldId id="274" r:id="rId18"/>
    <p:sldId id="275" r:id="rId19"/>
    <p:sldId id="276" r:id="rId20"/>
    <p:sldId id="268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B8"/>
    <a:srgbClr val="A7FCC1"/>
    <a:srgbClr val="FFF7B9"/>
    <a:srgbClr val="58B3FA"/>
    <a:srgbClr val="55B0F7"/>
    <a:srgbClr val="65D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6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7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3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6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6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7FC80-109D-414A-A14E-073AD4412C8E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7E7C0-BAC2-44FF-80C9-DC67CE1FB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0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7.xml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image" Target="../media/image23.png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30.jpe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2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00+ Hình nền Powerpoint đẹp, đơn giản và dễ th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41906" y="1138535"/>
            <a:ext cx="39081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 từ và câu 4</a:t>
            </a:r>
            <a:endParaRPr lang="en-US" sz="40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365" y="3202513"/>
            <a:ext cx="1072126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smtClean="0">
                <a:ln/>
                <a:solidFill>
                  <a:srgbClr val="00B0F0"/>
                </a:solidFill>
              </a:rPr>
              <a:t>Thêm trạng ngữ chỉ nguyên nhân</a:t>
            </a:r>
          </a:p>
          <a:p>
            <a:pPr algn="ctr"/>
            <a:r>
              <a:rPr lang="en-US" sz="6000" b="1" smtClean="0">
                <a:ln/>
                <a:solidFill>
                  <a:srgbClr val="00B0F0"/>
                </a:solidFill>
              </a:rPr>
              <a:t>cho câu</a:t>
            </a:r>
            <a:endParaRPr lang="en-US" sz="6000" b="1">
              <a:ln/>
              <a:solidFill>
                <a:srgbClr val="00B0F0"/>
              </a:solidFill>
            </a:endParaRPr>
          </a:p>
        </p:txBody>
      </p:sp>
      <p:pic>
        <p:nvPicPr>
          <p:cNvPr id="2" name="Nang-Tho-Xu-Hue-Thuy-C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094" y="528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71654"/>
          <a:stretch/>
        </p:blipFill>
        <p:spPr>
          <a:xfrm>
            <a:off x="1641662" y="3682778"/>
            <a:ext cx="10550338" cy="72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48497" b="25512"/>
          <a:stretch/>
        </p:blipFill>
        <p:spPr>
          <a:xfrm>
            <a:off x="1641663" y="2094726"/>
            <a:ext cx="10557444" cy="6619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270170" y="2640186"/>
            <a:ext cx="775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4127" y="4269622"/>
            <a:ext cx="10485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272337" y="6124548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5067" b="48504"/>
          <a:stretch/>
        </p:blipFill>
        <p:spPr>
          <a:xfrm>
            <a:off x="1642985" y="562705"/>
            <a:ext cx="10549015" cy="6751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916023" y="1096534"/>
            <a:ext cx="34880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0110" y="-23807"/>
            <a:ext cx="110318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1. Tìm trạng ngữ trong những câu sau:</a:t>
            </a:r>
            <a:endParaRPr lang="en-US" sz="320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677921" y="504696"/>
            <a:ext cx="23313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88026" y="1090973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0170" y="2621283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03273" y="4228057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34555" y="5512063"/>
            <a:ext cx="105574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Trạng ngữ vừa tìm được bổ sung ý nghĩa gì cho câu?</a:t>
            </a:r>
            <a:endParaRPr lang="en-US" sz="320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226750" y="1116163"/>
            <a:ext cx="249999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28413" y="1096534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662" y="1200957"/>
            <a:ext cx="10550338" cy="51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71654"/>
          <a:stretch/>
        </p:blipFill>
        <p:spPr>
          <a:xfrm>
            <a:off x="1641662" y="3137350"/>
            <a:ext cx="10550338" cy="72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48497" b="25512"/>
          <a:stretch/>
        </p:blipFill>
        <p:spPr>
          <a:xfrm>
            <a:off x="1641663" y="1838054"/>
            <a:ext cx="10557444" cy="6619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270170" y="2383514"/>
            <a:ext cx="775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4127" y="3724194"/>
            <a:ext cx="10485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418103" y="6276341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5067" b="48504"/>
          <a:stretch/>
        </p:blipFill>
        <p:spPr>
          <a:xfrm>
            <a:off x="1642985" y="562705"/>
            <a:ext cx="10549015" cy="6751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916023" y="1096534"/>
            <a:ext cx="34880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0110" y="-23807"/>
            <a:ext cx="110318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1. Tìm trạng ngữ trong những câu sau:</a:t>
            </a:r>
            <a:endParaRPr lang="en-US" sz="320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677921" y="504696"/>
            <a:ext cx="23313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83355" y="1088557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1662" y="4874265"/>
            <a:ext cx="105574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Trạng ngữ vừa tìm được bổ sung ý nghĩa gì cho câu?</a:t>
            </a:r>
            <a:endParaRPr lang="en-US" sz="3200"/>
          </a:p>
        </p:txBody>
      </p:sp>
      <p:sp>
        <p:nvSpPr>
          <p:cNvPr id="24" name="TextBox 23"/>
          <p:cNvSpPr txBox="1"/>
          <p:nvPr/>
        </p:nvSpPr>
        <p:spPr>
          <a:xfrm>
            <a:off x="5892194" y="1122101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(nguyên nhân)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18103" y="1122101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(sự việc)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16200000">
            <a:off x="8705831" y="805657"/>
            <a:ext cx="207757" cy="1216787"/>
          </a:xfrm>
          <a:prstGeom prst="downArrow">
            <a:avLst>
              <a:gd name="adj1" fmla="val 50000"/>
              <a:gd name="adj2" fmla="val 10044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641662" y="2480416"/>
            <a:ext cx="10550338" cy="51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14487" y="2424010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(nguyên nhân)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9274" y="2425088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(tình trạng)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 rot="16200000">
            <a:off x="5507002" y="2128626"/>
            <a:ext cx="207757" cy="1216787"/>
          </a:xfrm>
          <a:prstGeom prst="downArrow">
            <a:avLst>
              <a:gd name="adj1" fmla="val 50000"/>
              <a:gd name="adj2" fmla="val 10044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270170" y="2364611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64562" y="3832125"/>
            <a:ext cx="10550338" cy="51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737387" y="3775719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(nguyên nhân)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42174" y="3776797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(sự việc)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 rot="16200000">
            <a:off x="5529902" y="3480335"/>
            <a:ext cx="207757" cy="1216787"/>
          </a:xfrm>
          <a:prstGeom prst="downArrow">
            <a:avLst>
              <a:gd name="adj1" fmla="val 50000"/>
              <a:gd name="adj2" fmla="val 10044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95749" y="3680978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34555" y="4874265"/>
            <a:ext cx="105574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Trạng ngữ chỉ nguyên nhân</a:t>
            </a:r>
            <a:endParaRPr lang="en-US" sz="3200" b="1"/>
          </a:p>
        </p:txBody>
      </p:sp>
      <p:sp>
        <p:nvSpPr>
          <p:cNvPr id="43" name="TextBox 42"/>
          <p:cNvSpPr txBox="1"/>
          <p:nvPr/>
        </p:nvSpPr>
        <p:spPr>
          <a:xfrm>
            <a:off x="1641662" y="5425231"/>
            <a:ext cx="1055744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Giải thích nguyên nhân </a:t>
            </a:r>
            <a:br>
              <a:rPr lang="en-US" sz="3200" smtClean="0"/>
            </a:br>
            <a:r>
              <a:rPr lang="en-US" sz="3200" smtClean="0"/>
              <a:t>của sự việc hoặc tình trạng nêu trong câu.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222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24" grpId="0"/>
      <p:bldP spid="25" grpId="0"/>
      <p:bldP spid="26" grpId="0" animBg="1"/>
      <p:bldP spid="27" grpId="0" animBg="1"/>
      <p:bldP spid="28" grpId="0"/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71654"/>
          <a:stretch/>
        </p:blipFill>
        <p:spPr>
          <a:xfrm>
            <a:off x="1641662" y="3682778"/>
            <a:ext cx="10550338" cy="72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48497" b="25512"/>
          <a:stretch/>
        </p:blipFill>
        <p:spPr>
          <a:xfrm>
            <a:off x="1641663" y="1870138"/>
            <a:ext cx="10557444" cy="6619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270170" y="2415598"/>
            <a:ext cx="775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4127" y="4269622"/>
            <a:ext cx="10485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84632" y="6213725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5067" b="48504"/>
          <a:stretch/>
        </p:blipFill>
        <p:spPr>
          <a:xfrm>
            <a:off x="1642985" y="562705"/>
            <a:ext cx="10549015" cy="6751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916023" y="1096534"/>
            <a:ext cx="34880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0110" y="-23807"/>
            <a:ext cx="110318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1. Tìm trạng ngữ trong những câu sau:</a:t>
            </a:r>
            <a:endParaRPr lang="en-US" sz="320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677921" y="504696"/>
            <a:ext cx="23313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88026" y="1090973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0170" y="2396695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03273" y="4228057"/>
            <a:ext cx="75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34555" y="5532586"/>
            <a:ext cx="105574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Trạng ngữ chỉ nguyên nhân trả lời cho những câu hỏi nào?</a:t>
            </a:r>
            <a:endParaRPr lang="en-US" sz="3200"/>
          </a:p>
        </p:txBody>
      </p:sp>
      <p:sp>
        <p:nvSpPr>
          <p:cNvPr id="17" name="TextBox 16"/>
          <p:cNvSpPr txBox="1"/>
          <p:nvPr/>
        </p:nvSpPr>
        <p:spPr>
          <a:xfrm>
            <a:off x="1641662" y="1144625"/>
            <a:ext cx="107661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Nhờ đâu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cậu vượt lên đầu lớp?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55" y="2451079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sao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những cây lan trong chậu sắt lại?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1661" y="4342289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Tại đâu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tổ không được khen?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7449" y="2918705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Tại sao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cây lan trong chậu sắt lại?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1631" y="4836550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Do đâu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tổ không được khen?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1631" y="5524909"/>
            <a:ext cx="1055744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Trạng ngữ chỉ nguyên nhân trả lời cho các câu hỏi </a:t>
            </a:r>
            <a:r>
              <a:rPr lang="en-US" sz="3200" b="1" smtClean="0"/>
              <a:t>Vì sao?, Tại sao?, Nhờ đâu?, Tại đâu?...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2869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337" y="6253384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609" y="0"/>
            <a:ext cx="12087130" cy="2785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4555" y="3094569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      a)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 học giỏi, Nam được cô giáo khen.</a:t>
            </a:r>
            <a:endParaRPr lang="en-US" sz="28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4554" y="3734643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      b)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 bác lao công, sân trường lúc nào cũng sạch sẽ.</a:t>
            </a:r>
            <a:endParaRPr lang="en-US" sz="28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609" y="5090090"/>
            <a:ext cx="10557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      c)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Tại vì </a:t>
            </a:r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mải chơi, Tuấn không làm bài tập.</a:t>
            </a:r>
            <a:endParaRPr lang="en-US" sz="2800" b="1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43311" y="4201591"/>
            <a:ext cx="456339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urved Down Arrow 8"/>
          <p:cNvSpPr/>
          <p:nvPr/>
        </p:nvSpPr>
        <p:spPr>
          <a:xfrm flipH="1" flipV="1">
            <a:off x="2686927" y="4215958"/>
            <a:ext cx="4628272" cy="703685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708940" y="5553070"/>
            <a:ext cx="32955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rved Down Arrow 10"/>
          <p:cNvSpPr/>
          <p:nvPr/>
        </p:nvSpPr>
        <p:spPr>
          <a:xfrm flipH="1" flipV="1">
            <a:off x="2841674" y="5581504"/>
            <a:ext cx="4039154" cy="703685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06708" y="3734643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(tốt)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893" y="5091045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(chưa tốt)</a:t>
            </a:r>
            <a:endParaRPr lang="en-US" sz="28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337" y="6237342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7783" b="2941"/>
          <a:stretch/>
        </p:blipFill>
        <p:spPr>
          <a:xfrm>
            <a:off x="1610728" y="2319301"/>
            <a:ext cx="10597314" cy="10587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4222" y="943901"/>
            <a:ext cx="7203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Thêm trạng ngữ chỉ nguyên nhân</a:t>
            </a:r>
          </a:p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cho câu</a:t>
            </a:r>
            <a:endParaRPr lang="en-US" sz="4000" b="1">
              <a:ln/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0835" y="-10206"/>
            <a:ext cx="628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67605" y="3055391"/>
            <a:ext cx="510789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7" y="3378081"/>
            <a:ext cx="3485899" cy="40470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6822" y="4175251"/>
            <a:ext cx="56307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- Nhớ lại đặc điểm và cách sử dụng trạng ngữ chỉ nguyên nhân.</a:t>
            </a:r>
            <a:endParaRPr lang="en-US" sz="28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6822" y="5183945"/>
            <a:ext cx="56307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+mj-lt"/>
                <a:cs typeface="Times New Roman" panose="02020603050405020304" pitchFamily="18" charset="0"/>
              </a:rPr>
              <a:t>- Gạch 1 gạch dưới trạng ngữ chỉ nguyên nhân.</a:t>
            </a:r>
            <a:endParaRPr lang="en-US" sz="2800" b="1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82"/>
            <a:ext cx="12226230" cy="6911081"/>
          </a:xfrm>
          <a:prstGeom prst="rect">
            <a:avLst/>
          </a:prstGeom>
        </p:spPr>
      </p:pic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9610037" y="5325035"/>
            <a:ext cx="2026024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 smtClean="0"/>
              <a:t>BẮT ĐẦU</a:t>
            </a:r>
            <a:endParaRPr lang="es-CL" sz="32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50" y="2062872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2" y="2428504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DU HÀNH VŨ TRỤ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esultado de imagen para marciano 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68" y="174457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82"/>
            <a:ext cx="12226230" cy="6911081"/>
          </a:xfrm>
          <a:prstGeom prst="rect">
            <a:avLst/>
          </a:prstGeom>
        </p:spPr>
      </p:pic>
      <p:pic>
        <p:nvPicPr>
          <p:cNvPr id="3074" name="PLANETA 1" descr="Resultado de imagen para PLANETA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3" action="ppaction://hlinksldjump"/>
          </p:cNvPr>
          <p:cNvSpPr/>
          <p:nvPr/>
        </p:nvSpPr>
        <p:spPr>
          <a:xfrm>
            <a:off x="1057491" y="1153121"/>
            <a:ext cx="77364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Sao Kim</a:t>
            </a:r>
            <a:endParaRPr lang="es-CL" sz="1600" b="1" dirty="0"/>
          </a:p>
        </p:txBody>
      </p:sp>
      <p:sp>
        <p:nvSpPr>
          <p:cNvPr id="13" name="Elipse 12">
            <a:hlinkClick r:id="rId5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Sao </a:t>
            </a:r>
            <a:r>
              <a:rPr lang="es-MX" sz="1600" b="1" dirty="0" err="1" smtClean="0"/>
              <a:t>Mộc</a:t>
            </a:r>
            <a:endParaRPr lang="es-CL" sz="1600" b="1" dirty="0"/>
          </a:p>
        </p:txBody>
      </p:sp>
      <p:sp>
        <p:nvSpPr>
          <p:cNvPr id="12" name="Elipse 11">
            <a:hlinkClick r:id="rId6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Sao </a:t>
            </a:r>
            <a:r>
              <a:rPr lang="es-MX" sz="1600" b="1" dirty="0" err="1" smtClean="0"/>
              <a:t>Hỏa</a:t>
            </a:r>
            <a:endParaRPr lang="es-CL" sz="1600" b="1" dirty="0"/>
          </a:p>
        </p:txBody>
      </p:sp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LANETA 3" descr="Resultado de imagen para PLANETA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11" y="3695334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35069 L 0.00196 -0.3581 C 0.01628 -0.36412 0.03099 -0.37129 0.04545 -0.4037 C 0.04857 -0.41018 0.05157 -0.43634 0.05469 -0.45602 C 0.05664 -0.46875 0.0586 -0.50856 0.06055 -0.50856 L 0.24388 -0.5662 C 0.24727 -0.54722 0.25977 -0.48866 0.26355 -0.45602 C 0.26524 -0.44259 0.26641 -0.41018 0.2681 -0.4037 C 0.27162 -0.39097 0.275 -0.4037 0.27891 -0.4037 " pathEditMode="relative" rAng="0" ptsTypes="AAAAAA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2547 L 0.39623 -0.42593 C 0.4 -0.42732 0.4043 -0.42894 0.4086 -0.43079 C 0.41055 -0.43148 0.41329 -0.43218 0.41524 -0.43287 C 0.4168 -0.43334 0.4168 -0.43403 0.41836 -0.43472 C 0.42227 -0.43588 0.42696 -0.43727 0.43125 -0.43866 L 0.4375 -0.44028 C 0.44571 -0.44514 0.43464 -0.43935 0.44727 -0.44398 C 0.44883 -0.44468 0.44883 -0.44537 0.45039 -0.44607 C 0.4543 -0.44746 0.45886 -0.44885 0.46329 -0.44977 L 0.46941 -0.45185 L 0.47618 -0.45394 C 0.48347 -0.4581 0.47383 -0.45255 0.48594 -0.4581 C 0.48698 -0.4588 0.4875 -0.45949 0.48907 -0.46019 C 0.49714 -0.46389 0.49245 -0.46158 0.50183 -0.46459 C 0.50417 -0.46551 0.50573 -0.46621 0.50808 -0.4669 C 0.50808 -0.46736 0.52409 -0.47199 0.52722 -0.47269 L 0.53386 -0.47477 C 0.53503 -0.47547 0.53542 -0.47616 0.53698 -0.47685 C 0.54089 -0.47801 0.54987 -0.48056 0.54987 -0.48033 C 0.55534 -0.48403 0.55092 -0.48195 0.56589 -0.48611 L 0.57214 -0.4882 L 0.57878 -0.49028 C 0.58607 -0.49468 0.57566 -0.48912 0.59167 -0.49398 C 0.60092 -0.49676 0.58412 -0.49676 0.60756 -0.49977 L 0.61745 -0.5007 " pathEditMode="relative" rAng="0" ptsTypes="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6 -0.50069 L 0.6556 -0.250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28626"/>
          </a:xfrm>
          <a:prstGeom prst="rect">
            <a:avLst/>
          </a:prstGeom>
        </p:spPr>
      </p:pic>
      <p:pic>
        <p:nvPicPr>
          <p:cNvPr id="2050" name="Picture 2" descr="Resultado de imagen para marciano  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49382" y="248335"/>
            <a:ext cx="11778495" cy="646331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nào có trạng ngữ chỉ nguyên nhân?</a:t>
            </a:r>
            <a:endParaRPr lang="es-CL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809745" y="1279262"/>
            <a:ext cx="8666764" cy="1143000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Vì siêng tập thể dục, sức khoẻ ông luôn tốt.</a:t>
            </a:r>
            <a:endParaRPr lang="es-CL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677" y="2055532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50" y="5026292"/>
            <a:ext cx="1936853" cy="1791422"/>
          </a:xfrm>
          <a:prstGeom prst="rect">
            <a:avLst/>
          </a:prstGeom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738" y="403624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LO1"/>
          <p:cNvSpPr/>
          <p:nvPr/>
        </p:nvSpPr>
        <p:spPr>
          <a:xfrm>
            <a:off x="1238113" y="2674134"/>
            <a:ext cx="8898336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Trong sân trường, hoa phượng đã tàn.</a:t>
            </a:r>
            <a:endParaRPr lang="es-CL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2251695" y="4069006"/>
            <a:ext cx="8839937" cy="114300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Mỗi buổi sáng, chú gà trống gáy vang.</a:t>
            </a:r>
            <a:endParaRPr lang="es-CL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ctagon 19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1" name="Octagon 20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2" name="Octagon 21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4" name="Octagon 23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5" name="Octagon 24"/>
          <p:cNvSpPr/>
          <p:nvPr/>
        </p:nvSpPr>
        <p:spPr>
          <a:xfrm>
            <a:off x="2677757" y="5463878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3813"/>
            <a:ext cx="12287938" cy="6881813"/>
          </a:xfrm>
          <a:prstGeom prst="rect">
            <a:avLst/>
          </a:prstGeom>
        </p:spPr>
      </p:pic>
      <p:sp>
        <p:nvSpPr>
          <p:cNvPr id="9" name="BUENO"/>
          <p:cNvSpPr/>
          <p:nvPr/>
        </p:nvSpPr>
        <p:spPr>
          <a:xfrm>
            <a:off x="3108959" y="5427784"/>
            <a:ext cx="6997567" cy="1143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4000" b="1" smtClean="0">
                <a:solidFill>
                  <a:schemeClr val="tx1"/>
                </a:solidFill>
              </a:rPr>
              <a:t> C. Nhờ có các bác sĩ và lực lượng tuyến đầu chống dịch</a:t>
            </a:r>
            <a:endParaRPr lang="es-CL" sz="4000" b="1" dirty="0">
              <a:solidFill>
                <a:schemeClr val="tx1"/>
              </a:solidFill>
            </a:endParaRPr>
          </a:p>
        </p:txBody>
      </p:sp>
      <p:sp>
        <p:nvSpPr>
          <p:cNvPr id="13" name="MALO1"/>
          <p:cNvSpPr/>
          <p:nvPr/>
        </p:nvSpPr>
        <p:spPr>
          <a:xfrm>
            <a:off x="3129902" y="3892061"/>
            <a:ext cx="6974583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000" b="1" smtClean="0">
                <a:solidFill>
                  <a:schemeClr val="tx1"/>
                </a:solidFill>
              </a:rPr>
              <a:t> B. Rất nhiều người đã được cứu sống</a:t>
            </a:r>
            <a:endParaRPr lang="es-CL" sz="4000" b="1" dirty="0">
              <a:solidFill>
                <a:schemeClr val="tx1"/>
              </a:solidFill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754" y="341709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5" y="927190"/>
            <a:ext cx="2692038" cy="2489903"/>
          </a:xfrm>
          <a:prstGeom prst="rect">
            <a:avLst/>
          </a:prstGeom>
        </p:spPr>
      </p:pic>
      <p:sp>
        <p:nvSpPr>
          <p:cNvPr id="15" name="CuadroTexto 7"/>
          <p:cNvSpPr txBox="1"/>
          <p:nvPr/>
        </p:nvSpPr>
        <p:spPr>
          <a:xfrm>
            <a:off x="82966" y="144067"/>
            <a:ext cx="12122006" cy="1754326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trạng ngữ chỉ nguyên nhân trong câu sau:</a:t>
            </a:r>
          </a:p>
          <a:p>
            <a:pPr algn="ctr"/>
            <a: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“Nhờ có các bác sĩ và lực lượng tuyến đầu chống dịch, </a:t>
            </a:r>
            <a:b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 nhiều người đã được cứu sống.”</a:t>
            </a:r>
            <a:endParaRPr lang="es-CL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Resultado de imagen para marciano 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2" y="347003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LO2"/>
          <p:cNvSpPr/>
          <p:nvPr/>
        </p:nvSpPr>
        <p:spPr>
          <a:xfrm>
            <a:off x="3108960" y="2286000"/>
            <a:ext cx="6964292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000" b="1" smtClean="0">
                <a:solidFill>
                  <a:schemeClr val="tx1"/>
                </a:solidFill>
              </a:rPr>
              <a:t> A. Nhờ có các bác sĩ</a:t>
            </a:r>
            <a:endParaRPr lang="es-CL" sz="4000" b="1" dirty="0">
              <a:solidFill>
                <a:schemeClr val="tx1"/>
              </a:solidFill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3" y="162787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ctagon 22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4" name="Octagon 23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5" name="Octagon 24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6" name="Octagon 25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7" name="Octagon 26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8" name="Octagon 27"/>
          <p:cNvSpPr/>
          <p:nvPr/>
        </p:nvSpPr>
        <p:spPr>
          <a:xfrm>
            <a:off x="10677490" y="2255379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7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87508"/>
          </a:xfrm>
          <a:prstGeom prst="rect">
            <a:avLst/>
          </a:prstGeom>
        </p:spPr>
      </p:pic>
      <p:sp>
        <p:nvSpPr>
          <p:cNvPr id="9" name="BUENO"/>
          <p:cNvSpPr/>
          <p:nvPr/>
        </p:nvSpPr>
        <p:spPr>
          <a:xfrm>
            <a:off x="3072051" y="4457632"/>
            <a:ext cx="3920421" cy="1143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smtClean="0">
                <a:solidFill>
                  <a:schemeClr val="tx1"/>
                </a:solidFill>
              </a:rPr>
              <a:t>B. Sai</a:t>
            </a:r>
            <a:endParaRPr lang="es-CL" sz="4400" b="1" dirty="0">
              <a:solidFill>
                <a:schemeClr val="tx1"/>
              </a:solidFill>
            </a:endParaRPr>
          </a:p>
        </p:txBody>
      </p:sp>
      <p:sp>
        <p:nvSpPr>
          <p:cNvPr id="14" name="MALO2"/>
          <p:cNvSpPr/>
          <p:nvPr/>
        </p:nvSpPr>
        <p:spPr>
          <a:xfrm>
            <a:off x="3038641" y="3093661"/>
            <a:ext cx="3920421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smtClean="0">
                <a:solidFill>
                  <a:schemeClr val="tx1"/>
                </a:solidFill>
              </a:rPr>
              <a:t>A. Đúng</a:t>
            </a:r>
            <a:endParaRPr lang="es-CL" sz="4400" b="1" dirty="0">
              <a:solidFill>
                <a:schemeClr val="tx1"/>
              </a:solidFill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05" y="2651637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46" y="1696999"/>
            <a:ext cx="4367579" cy="4039634"/>
          </a:xfrm>
          <a:prstGeom prst="rect">
            <a:avLst/>
          </a:prstGeom>
        </p:spPr>
      </p:pic>
      <p:sp>
        <p:nvSpPr>
          <p:cNvPr id="15" name="CuadroTexto 7"/>
          <p:cNvSpPr txBox="1"/>
          <p:nvPr/>
        </p:nvSpPr>
        <p:spPr>
          <a:xfrm>
            <a:off x="107577" y="248335"/>
            <a:ext cx="12122006" cy="1200329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“Trạng ngữ chỉ nguyên nhân luôn đứng ở đầu câu.”</a:t>
            </a:r>
            <a:b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 hay sai?</a:t>
            </a:r>
            <a:endParaRPr lang="es-CL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Resultado de imagen para marciano 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0" y="2651637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ctagon 10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3" name="Octagon 12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7" name="Octagon 16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8" name="Octagon 17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9" name="Octagon 18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0" name="Octagon 19"/>
          <p:cNvSpPr/>
          <p:nvPr/>
        </p:nvSpPr>
        <p:spPr>
          <a:xfrm>
            <a:off x="5288304" y="1562326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3" y="2547937"/>
            <a:ext cx="11890387" cy="4157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7325" y="342245"/>
            <a:ext cx="65341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500" b="1" smtClean="0">
                <a:ln/>
                <a:solidFill>
                  <a:srgbClr val="00B0F0"/>
                </a:solidFill>
              </a:rPr>
              <a:t>Khởi động</a:t>
            </a:r>
            <a:endParaRPr lang="en-US" sz="11500" b="1">
              <a:ln/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27409" y="3742007"/>
            <a:ext cx="5303520" cy="1237957"/>
          </a:xfrm>
          <a:prstGeom prst="rect">
            <a:avLst/>
          </a:prstGeom>
          <a:solidFill>
            <a:srgbClr val="A7F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1.85185E-6 L 2.08333E-7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337" y="6237342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"/>
          <p:cNvSpPr txBox="1"/>
          <p:nvPr/>
        </p:nvSpPr>
        <p:spPr>
          <a:xfrm>
            <a:off x="69994" y="920920"/>
            <a:ext cx="12122006" cy="584775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Nhờ tinh thần đoàn kết</a:t>
            </a:r>
            <a:r>
              <a:rPr lang="es-MX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lớp 4A luôn dẫn đầu phong trào thi đua.</a:t>
            </a:r>
            <a:endParaRPr lang="es-CL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adroTexto 7"/>
          <p:cNvSpPr txBox="1"/>
          <p:nvPr/>
        </p:nvSpPr>
        <p:spPr>
          <a:xfrm>
            <a:off x="69994" y="1900781"/>
            <a:ext cx="12122006" cy="584775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 4A luôn dẫn đầu phong trào thi đua </a:t>
            </a:r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nhờ </a:t>
            </a:r>
            <a:r>
              <a:rPr lang="es-MX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 thần đoàn </a:t>
            </a:r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MX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adroTexto 7">
            <a:hlinkClick r:id="rId3" action="ppaction://hlinksldjump"/>
          </p:cNvPr>
          <p:cNvSpPr txBox="1"/>
          <p:nvPr/>
        </p:nvSpPr>
        <p:spPr>
          <a:xfrm>
            <a:off x="69994" y="2880641"/>
            <a:ext cx="12122006" cy="584775"/>
          </a:xfrm>
          <a:prstGeom prst="rect">
            <a:avLst/>
          </a:prstGeom>
          <a:solidFill>
            <a:schemeClr val="tx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 4A, </a:t>
            </a:r>
            <a:r>
              <a:rPr lang="es-MX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nhờ tinh thần đoàn kết</a:t>
            </a:r>
            <a:r>
              <a:rPr lang="es-MX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luôn dẫn đầu phong trào thi đua.</a:t>
            </a:r>
            <a:endParaRPr lang="es-CL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05" y="3667243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23" y="3667242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72" y="3656661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36377"/>
          </a:xfrm>
          <a:prstGeom prst="rect">
            <a:avLst/>
          </a:prstGeom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05" y="3954974"/>
            <a:ext cx="1669426" cy="22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06" y="4693119"/>
            <a:ext cx="915133" cy="16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223895" y="191694"/>
            <a:ext cx="7968343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i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bạn</a:t>
            </a:r>
            <a:br>
              <a:rPr lang="es-MX" sz="3600" b="1" i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sz="3600" b="1" i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dirty="0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i="1" dirty="0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i="1" err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i="1" smtClean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mình!</a:t>
            </a:r>
            <a:endParaRPr lang="es-CL" sz="3600" b="1" i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vo-tay-hoan-ho-co-v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3274" y="2629930"/>
            <a:ext cx="609600" cy="609600"/>
          </a:xfrm>
          <a:prstGeom prst="rect">
            <a:avLst/>
          </a:prstGeom>
        </p:spPr>
      </p:pic>
      <p:pic>
        <p:nvPicPr>
          <p:cNvPr id="12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2" y="3102409"/>
            <a:ext cx="1877026" cy="2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76" y="326875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66" y="3785786"/>
            <a:ext cx="2144154" cy="288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386" y="293473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ARCIANO2" descr="Resultado de imagen para marcian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56" y="4494433"/>
            <a:ext cx="850625" cy="15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ARCIANO2" descr="Resultado de imagen para marcian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60" y="440535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RCIANO2" descr="Resultado de imagen para marcian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17" y="469311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610" y="3704284"/>
            <a:ext cx="2236750" cy="30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ARCIANO2" descr="Resultado de imagen para marcian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77" y="4577887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8"/>
          <p:cNvGrpSpPr/>
          <p:nvPr/>
        </p:nvGrpSpPr>
        <p:grpSpPr>
          <a:xfrm>
            <a:off x="2302207" y="2298757"/>
            <a:ext cx="1719729" cy="1742680"/>
            <a:chOff x="7198843" y="1036948"/>
            <a:chExt cx="3021288" cy="2912425"/>
          </a:xfrm>
        </p:grpSpPr>
        <p:pic>
          <p:nvPicPr>
            <p:cNvPr id="22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o 8"/>
          <p:cNvGrpSpPr/>
          <p:nvPr/>
        </p:nvGrpSpPr>
        <p:grpSpPr>
          <a:xfrm>
            <a:off x="6602897" y="2183883"/>
            <a:ext cx="1791430" cy="1755487"/>
            <a:chOff x="7198843" y="1036948"/>
            <a:chExt cx="3021288" cy="2912425"/>
          </a:xfrm>
        </p:grpSpPr>
        <p:pic>
          <p:nvPicPr>
            <p:cNvPr id="2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47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337" y="6237342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"/>
          <p:cNvSpPr txBox="1"/>
          <p:nvPr/>
        </p:nvSpPr>
        <p:spPr>
          <a:xfrm>
            <a:off x="984394" y="1005326"/>
            <a:ext cx="10058744" cy="4524315"/>
          </a:xfrm>
          <a:prstGeom prst="rect">
            <a:avLst/>
          </a:prstGeom>
          <a:solidFill>
            <a:schemeClr val="tx1">
              <a:alpha val="53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endParaRPr lang="es-MX" sz="32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MX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 nhà:</a:t>
            </a:r>
          </a:p>
          <a:p>
            <a:pPr marL="920750" indent="-457200">
              <a:buFontTx/>
              <a:buChar char="-"/>
            </a:pPr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thuộc ghi nhớ cho người thân nghe.</a:t>
            </a:r>
          </a:p>
          <a:p>
            <a:pPr marL="920750" indent="-457200">
              <a:buFontTx/>
              <a:buChar char="-"/>
            </a:pPr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Đặt 1 – 2 câu có trạng ngữ chỉ nguyên nhân và </a:t>
            </a:r>
            <a:b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 lại vào vở, gạch dưới trạng ngữ đó.</a:t>
            </a:r>
          </a:p>
          <a:p>
            <a:pPr marL="463550"/>
            <a:endParaRPr lang="es-MX" sz="3200" b="1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MX" sz="32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CL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91" y="2109"/>
            <a:ext cx="3762375" cy="2019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9563" y="342245"/>
            <a:ext cx="798968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500" b="1" smtClean="0">
                <a:ln/>
                <a:solidFill>
                  <a:srgbClr val="00B0F0"/>
                </a:solidFill>
              </a:rPr>
              <a:t>Chiến thắng!</a:t>
            </a:r>
            <a:endParaRPr lang="en-US" sz="11500" b="1">
              <a:ln/>
              <a:solidFill>
                <a:srgbClr val="00B0F0"/>
              </a:solidFill>
            </a:endParaRPr>
          </a:p>
        </p:txBody>
      </p:sp>
      <p:pic>
        <p:nvPicPr>
          <p:cNvPr id="2050" name="Picture 2" descr="Bilik Disinfektan Tak Efektif Cegah Covid-19 - Ilmu dan Teknologi -  koran.tempo.co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1" r="34952" b="57444"/>
          <a:stretch/>
        </p:blipFill>
        <p:spPr bwMode="auto">
          <a:xfrm>
            <a:off x="4229100" y="1976035"/>
            <a:ext cx="2466974" cy="26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A DESINFEKSI – PUSAT INFORMASI COVID-19 KOTA BLITAR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1" t="25486" r="19759" b="49624"/>
          <a:stretch/>
        </p:blipFill>
        <p:spPr bwMode="auto">
          <a:xfrm>
            <a:off x="9048749" y="1676400"/>
            <a:ext cx="2665411" cy="23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amkar Depok Semprot Disinfektan 11 Puskesmas Lokasi Rapid Test - MONITOR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5103" r="63620" b="48086"/>
          <a:stretch/>
        </p:blipFill>
        <p:spPr bwMode="auto">
          <a:xfrm>
            <a:off x="6515100" y="3539281"/>
            <a:ext cx="31813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2095" y="2143857"/>
            <a:ext cx="10037080" cy="5018540"/>
          </a:xfrm>
          <a:prstGeom prst="rect">
            <a:avLst/>
          </a:prstGeom>
        </p:spPr>
      </p:pic>
      <p:pic>
        <p:nvPicPr>
          <p:cNvPr id="2058" name="Picture 10" descr="Membuat Disinfektan Sendiri Halaman 1 - Kompasiana.com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9"/>
          <a:stretch/>
        </p:blipFill>
        <p:spPr bwMode="auto">
          <a:xfrm>
            <a:off x="401640" y="1676400"/>
            <a:ext cx="3619500" cy="57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kar UGM Beberkan Cara Pakai Disinfektan yang Benar agar Tak Picu Kank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7"/>
          <a:stretch/>
        </p:blipFill>
        <p:spPr bwMode="auto">
          <a:xfrm>
            <a:off x="0" y="1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457200" y="285750"/>
            <a:ext cx="11239500" cy="630555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2950" y="438150"/>
            <a:ext cx="107442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Thêm trạng ngữ thích hợp cho câu sau:</a:t>
            </a:r>
          </a:p>
          <a:p>
            <a:pPr algn="ctr"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……………., chim hót líu lo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8575" y="2693528"/>
            <a:ext cx="452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Ngày mai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8575" y="3761475"/>
            <a:ext cx="452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Trên cành cây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8575" y="4829422"/>
            <a:ext cx="452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Hoa nở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TICK | Định nghĩa trong Từ điển tiếng Anh Cambri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25" y="3368970"/>
            <a:ext cx="1534425" cy="15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ctagon 17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9" name="Octagon 18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0" name="Octagon 19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1" name="Octagon 20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2" name="Octagon 21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10262548" y="5226525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ambar Kartun Mudah Latar Belakang Perlindungan Virus, Jururawat, Covid 19,  Pembasmi Kuman Latar belakang untuk Muat turun Percum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6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3250" y="-58207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Tìm trạng ngữ trong câu sau:</a:t>
            </a:r>
          </a:p>
          <a:p>
            <a:pPr algn="ctr"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nơi đông người, em cần giữ khoảng cách 2 mét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276" y="3455528"/>
            <a:ext cx="452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 mét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0276" y="4523475"/>
            <a:ext cx="452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Nơi đông người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0276" y="5591422"/>
            <a:ext cx="5667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Ở nơi đông người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TICK | Định nghĩa trong Từ điển tiếng Anh Cambri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525" y="5323575"/>
            <a:ext cx="1534425" cy="15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ctagon 18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0" name="Octagon 19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1" name="Octagon 20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2" name="Octagon 21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4" name="Octagon 23"/>
          <p:cNvSpPr/>
          <p:nvPr/>
        </p:nvSpPr>
        <p:spPr>
          <a:xfrm>
            <a:off x="10453048" y="2389564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NA - Top 3 Berita Hari Ini: Pasien Sembuh Meningkat, Uji Coba Obat Radang  Sendi, Hidup Berdamai dengan COVID-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b="10234"/>
          <a:stretch/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742950" y="542925"/>
            <a:ext cx="11068050" cy="5734050"/>
          </a:xfrm>
          <a:prstGeom prst="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2938" y="1010524"/>
            <a:ext cx="1099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Câu nào có trạng ngữ chỉ nơi chốn?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9650" y="2134897"/>
            <a:ext cx="997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Khi mùa xuân về, vạn vật như bừng tỉnh.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650" y="3202844"/>
            <a:ext cx="997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Vì thương bố mẹ, An luôn cố gắng học tốt.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9650" y="4270791"/>
            <a:ext cx="997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Ở ngoài đường, xe cộ đi lại đông đúc.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TICK | Định nghĩa trong Từ điển tiếng Anh Cambri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99" y="4032319"/>
            <a:ext cx="1534425" cy="15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ctagon 17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5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19" name="Octagon 18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4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0" name="Octagon 19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3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1" name="Octagon 20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2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2" name="Octagon 21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tx1"/>
                </a:solidFill>
              </a:rPr>
              <a:t>1</a:t>
            </a:r>
            <a:endParaRPr lang="en-US" sz="6600" b="1">
              <a:solidFill>
                <a:schemeClr val="tx1"/>
              </a:solidFill>
            </a:endParaRPr>
          </a:p>
        </p:txBody>
      </p:sp>
      <p:sp>
        <p:nvSpPr>
          <p:cNvPr id="23" name="Octagon 22"/>
          <p:cNvSpPr/>
          <p:nvPr/>
        </p:nvSpPr>
        <p:spPr>
          <a:xfrm>
            <a:off x="10370023" y="699471"/>
            <a:ext cx="1224602" cy="1214651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Hết giờ!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0" y="211994"/>
            <a:ext cx="9763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Vì một thế giới khoẻ mạnh, hãy chung tay phòng chống dịch và tuân thủ thông điệp 5K.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ộ Y tế kêu gọi người dân không chủ quan trước dịch Covid-19 - Ảnh 2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9" r="5189" b="21736"/>
          <a:stretch/>
        </p:blipFill>
        <p:spPr bwMode="auto">
          <a:xfrm>
            <a:off x="3837380" y="2292927"/>
            <a:ext cx="5779714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34145" y="1108364"/>
            <a:ext cx="612371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272337" y="6237342"/>
            <a:ext cx="2598820" cy="452216"/>
          </a:xfrm>
          <a:prstGeom prst="rect">
            <a:avLst/>
          </a:prstGeom>
          <a:solidFill>
            <a:srgbClr val="65D6BB"/>
          </a:solidFill>
          <a:ln>
            <a:solidFill>
              <a:srgbClr val="65D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222" y="943901"/>
            <a:ext cx="7203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Thêm trạng ngữ chỉ nguyên nhân</a:t>
            </a:r>
          </a:p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cho câu</a:t>
            </a:r>
            <a:endParaRPr lang="en-US" sz="4000" b="1">
              <a:ln/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7224" y="290568"/>
            <a:ext cx="628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1654"/>
          <a:stretch/>
        </p:blipFill>
        <p:spPr>
          <a:xfrm>
            <a:off x="1641662" y="4185392"/>
            <a:ext cx="10550338" cy="721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48497" b="25512"/>
          <a:stretch/>
        </p:blipFill>
        <p:spPr>
          <a:xfrm>
            <a:off x="1641663" y="3518613"/>
            <a:ext cx="10557444" cy="661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5997" b="48504"/>
          <a:stretch/>
        </p:blipFill>
        <p:spPr>
          <a:xfrm>
            <a:off x="1642985" y="2875822"/>
            <a:ext cx="10549015" cy="651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110" y="2286194"/>
            <a:ext cx="110318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1. Tìm trạng ngữ trong những câu sau:</a:t>
            </a:r>
            <a:endParaRPr lang="en-US" sz="320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643068" y="2804027"/>
            <a:ext cx="23641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1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55012" y="4613428"/>
            <a:ext cx="105369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b="1"/>
          </a:p>
        </p:txBody>
      </p:sp>
      <p:sp>
        <p:nvSpPr>
          <p:cNvPr id="4" name="Rectangle 3"/>
          <p:cNvSpPr/>
          <p:nvPr/>
        </p:nvSpPr>
        <p:spPr>
          <a:xfrm>
            <a:off x="3464222" y="198313"/>
            <a:ext cx="7203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Thêm trạng ngữ chỉ nguyên nhân</a:t>
            </a:r>
          </a:p>
          <a:p>
            <a:pPr algn="ctr"/>
            <a:r>
              <a:rPr lang="en-US" sz="4000" b="1" smtClean="0">
                <a:ln/>
                <a:solidFill>
                  <a:srgbClr val="C00000"/>
                </a:solidFill>
              </a:rPr>
              <a:t>cho câu</a:t>
            </a:r>
            <a:endParaRPr lang="en-US" sz="4000" b="1">
              <a:ln/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5656" y="1634296"/>
            <a:ext cx="10536344" cy="2194396"/>
            <a:chOff x="1655656" y="2267340"/>
            <a:chExt cx="10536344" cy="2194396"/>
          </a:xfrm>
        </p:grpSpPr>
        <p:grpSp>
          <p:nvGrpSpPr>
            <p:cNvPr id="3" name="Group 2"/>
            <p:cNvGrpSpPr/>
            <p:nvPr/>
          </p:nvGrpSpPr>
          <p:grpSpPr>
            <a:xfrm>
              <a:off x="1655656" y="2267340"/>
              <a:ext cx="10536344" cy="2194396"/>
              <a:chOff x="1652154" y="2546251"/>
              <a:chExt cx="10536344" cy="219439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b="87645"/>
              <a:stretch/>
            </p:blipFill>
            <p:spPr>
              <a:xfrm>
                <a:off x="1652154" y="4374985"/>
                <a:ext cx="10536344" cy="36566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t="9424" b="27547"/>
              <a:stretch/>
            </p:blipFill>
            <p:spPr>
              <a:xfrm>
                <a:off x="1652154" y="2546251"/>
                <a:ext cx="10536344" cy="186533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568923" y="4140042"/>
                <a:ext cx="16122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00"/>
                    </a:solidFill>
                  </a:rPr>
                  <a:t>Vì sao?</a:t>
                </a:r>
                <a:endParaRPr lang="en-US" sz="2800" b="1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2568923" y="3903657"/>
              <a:ext cx="2442774" cy="145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655012" y="4119709"/>
            <a:ext cx="105369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/>
              <a:t>          </a:t>
            </a:r>
            <a:r>
              <a:rPr lang="en-US" sz="2800" b="1" i="1" smtClean="0"/>
              <a:t>Vì hạn hán</a:t>
            </a:r>
            <a:r>
              <a:rPr lang="en-US" sz="2800" b="1" smtClean="0"/>
              <a:t>, đất đai trở nên cằn cỗi.</a:t>
            </a:r>
            <a:endParaRPr lang="en-US" sz="2800" b="1"/>
          </a:p>
        </p:txBody>
      </p:sp>
      <p:sp>
        <p:nvSpPr>
          <p:cNvPr id="15" name="TextBox 14"/>
          <p:cNvSpPr txBox="1"/>
          <p:nvPr/>
        </p:nvSpPr>
        <p:spPr>
          <a:xfrm>
            <a:off x="2568923" y="4550875"/>
            <a:ext cx="161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Vì sao?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68923" y="4583239"/>
            <a:ext cx="16122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97706" y="4550875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(nguyên nhân)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4260" y="4550875"/>
            <a:ext cx="27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(tình trạng)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6200000">
            <a:off x="6521988" y="4220891"/>
            <a:ext cx="207757" cy="1216787"/>
          </a:xfrm>
          <a:prstGeom prst="downArrow">
            <a:avLst>
              <a:gd name="adj1" fmla="val 50000"/>
              <a:gd name="adj2" fmla="val 10044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655012" y="5467497"/>
            <a:ext cx="10536988" cy="1203158"/>
            <a:chOff x="1655012" y="5046700"/>
            <a:chExt cx="10536988" cy="12031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13714" b="43429"/>
            <a:stretch/>
          </p:blipFill>
          <p:spPr>
            <a:xfrm>
              <a:off x="1655012" y="5046700"/>
              <a:ext cx="10536988" cy="120315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124222" y="5252037"/>
              <a:ext cx="365760" cy="459446"/>
            </a:xfrm>
            <a:prstGeom prst="rect">
              <a:avLst/>
            </a:prstGeom>
            <a:solidFill>
              <a:srgbClr val="FEF6B8"/>
            </a:solidFill>
            <a:ln>
              <a:solidFill>
                <a:srgbClr val="FFF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4084170" y="6187700"/>
            <a:ext cx="7581354" cy="434775"/>
          </a:xfrm>
          <a:prstGeom prst="rect">
            <a:avLst/>
          </a:prstGeom>
          <a:solidFill>
            <a:srgbClr val="FEF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/>
      <p:bldP spid="17" grpId="0"/>
      <p:bldP spid="18" grpId="0"/>
      <p:bldP spid="19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749</Words>
  <Application>Microsoft Office PowerPoint</Application>
  <PresentationFormat>Widescreen</PresentationFormat>
  <Paragraphs>136</Paragraphs>
  <Slides>22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Ninh</cp:lastModifiedBy>
  <cp:revision>253</cp:revision>
  <dcterms:created xsi:type="dcterms:W3CDTF">2022-08-03T14:03:50Z</dcterms:created>
  <dcterms:modified xsi:type="dcterms:W3CDTF">2023-06-05T08:21:47Z</dcterms:modified>
</cp:coreProperties>
</file>