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18"/>
  </p:notesMasterIdLst>
  <p:sldIdLst>
    <p:sldId id="280" r:id="rId3"/>
    <p:sldId id="259" r:id="rId4"/>
    <p:sldId id="298" r:id="rId5"/>
    <p:sldId id="279" r:id="rId6"/>
    <p:sldId id="278" r:id="rId7"/>
    <p:sldId id="265" r:id="rId8"/>
    <p:sldId id="270" r:id="rId9"/>
    <p:sldId id="271" r:id="rId10"/>
    <p:sldId id="264" r:id="rId11"/>
    <p:sldId id="286" r:id="rId12"/>
    <p:sldId id="290" r:id="rId13"/>
    <p:sldId id="299" r:id="rId14"/>
    <p:sldId id="300" r:id="rId15"/>
    <p:sldId id="301" r:id="rId16"/>
    <p:sldId id="302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3D370-BE1B-4828-B5FB-AC9D9C622366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AE7B5-1888-437E-B916-09C402E0D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27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E7B5-1888-437E-B916-09C402E0D5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98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E7B5-1888-437E-B916-09C402E0D5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90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E7B5-1888-437E-B916-09C402E0D5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90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E7B5-1888-437E-B916-09C402E0D5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76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E7B5-1888-437E-B916-09C402E0D5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30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E7B5-1888-437E-B916-09C402E0D5D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7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8795A-1E35-41AF-900E-244D4AD39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369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264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083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332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419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04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89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206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994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801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574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2610C-F57D-49BE-95BD-688B03D22AA0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F1211-063E-46FF-A68A-2B259CB9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2610C-F57D-49BE-95BD-688B03D22AA0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F1211-063E-46FF-A68A-2B259CB945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01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8.gif"/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gif"/><Relationship Id="rId11" Type="http://schemas.openxmlformats.org/officeDocument/2006/relationships/image" Target="../media/image16.wmf"/><Relationship Id="rId5" Type="http://schemas.openxmlformats.org/officeDocument/2006/relationships/image" Target="../media/image10.gi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2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52" name="Text Box 45"/>
          <p:cNvSpPr txBox="1">
            <a:spLocks noChangeArrowheads="1"/>
          </p:cNvSpPr>
          <p:nvPr/>
        </p:nvSpPr>
        <p:spPr bwMode="auto">
          <a:xfrm>
            <a:off x="1667938" y="2273888"/>
            <a:ext cx="41783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latin typeface="Times New Roman" pitchFamily="18" charset="0"/>
              </a:rPr>
              <a:t>   </a:t>
            </a:r>
            <a:r>
              <a:rPr lang="en-US" sz="3200" b="1" u="sng" smtClean="0">
                <a:latin typeface="Times New Roman" pitchFamily="18" charset="0"/>
              </a:rPr>
              <a:t>Luyện từ và câu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9" name="Text Box 45"/>
          <p:cNvSpPr txBox="1">
            <a:spLocks noChangeArrowheads="1"/>
          </p:cNvSpPr>
          <p:nvPr/>
        </p:nvSpPr>
        <p:spPr bwMode="auto">
          <a:xfrm>
            <a:off x="419100" y="3046150"/>
            <a:ext cx="5638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 b="1" dirty="0">
                <a:solidFill>
                  <a:srgbClr val="0000CC"/>
                </a:solidFill>
                <a:latin typeface="Times New Roman" pitchFamily="18" charset="0"/>
              </a:rPr>
              <a:t>  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</a:rPr>
              <a:t>cảm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" name="Text Box 45"/>
          <p:cNvSpPr txBox="1">
            <a:spLocks noChangeArrowheads="1"/>
          </p:cNvSpPr>
          <p:nvPr/>
        </p:nvSpPr>
        <p:spPr bwMode="auto">
          <a:xfrm>
            <a:off x="3420538" y="4028476"/>
            <a:ext cx="16848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8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storiesF_png_1600x1200_1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81757"/>
            <a:ext cx="9144000" cy="717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20"/>
          <p:cNvSpPr>
            <a:spLocks noChangeArrowheads="1" noChangeShapeType="1" noTextEdit="1"/>
          </p:cNvSpPr>
          <p:nvPr/>
        </p:nvSpPr>
        <p:spPr bwMode="auto">
          <a:xfrm>
            <a:off x="-228600" y="1219200"/>
            <a:ext cx="7197033" cy="17526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1331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THỬ TÀI CỦA BẠN!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1452111" y="3505200"/>
            <a:ext cx="7539489" cy="1752600"/>
          </a:xfrm>
          <a:prstGeom prst="cloudCallout">
            <a:avLst>
              <a:gd name="adj1" fmla="val 3106"/>
              <a:gd name="adj2" fmla="val -79949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ảnh, nói câu cảm phù hợp.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81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6172200"/>
            <a:ext cx="5791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Mâm cỗ Trung thu hấp dẫn quá!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7" y="152400"/>
            <a:ext cx="7772400" cy="58293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6826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286000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Ồ! Cái bánh chưng </a:t>
            </a:r>
            <a:br>
              <a:rPr lang="en-US" sz="2800" smtClean="0"/>
            </a:br>
            <a:r>
              <a:rPr lang="en-US" sz="2800" smtClean="0"/>
              <a:t>to thế!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286" y="16239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1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667000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Trời, nước biển trong ghê!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788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1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667000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Chà! Con tôm mới ngon làm sao!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21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8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2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" y="27179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/>
              <a:t>Về nhà: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914400"/>
            <a:ext cx="7924800" cy="153888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Tx/>
              <a:buChar char="-"/>
            </a:pPr>
            <a:r>
              <a:rPr lang="en-US" sz="2800" smtClean="0"/>
              <a:t>Nói cho người thân nghe những điều em biết về câu cảm.</a:t>
            </a:r>
          </a:p>
          <a:p>
            <a:pPr marL="457200" indent="-457200">
              <a:spcAft>
                <a:spcPts val="1200"/>
              </a:spcAft>
              <a:buFontTx/>
              <a:buChar char="-"/>
            </a:pPr>
            <a:r>
              <a:rPr lang="en-US" sz="2800" smtClean="0"/>
              <a:t>Thực hành nói câu cảm trong thực tế cuộc sống.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295400" y="2472333"/>
            <a:ext cx="6096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</a:rPr>
              <a:t>(Bộc lộ cảm xúc vui sướng khi ăn món ăn ưa thích do mẹ em nấu.)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95400" y="3412152"/>
            <a:ext cx="6096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(Thán phục trước tấm thiệp sinh nhật mà em của em tự làm)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95400" y="4320092"/>
            <a:ext cx="6096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</a:rPr>
              <a:t>Bộc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lộ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cảm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xúc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err="1" smtClean="0">
                <a:solidFill>
                  <a:srgbClr val="FF0000"/>
                </a:solidFill>
              </a:rPr>
              <a:t>ghê</a:t>
            </a:r>
            <a:r>
              <a:rPr lang="en-US" sz="2800" smtClean="0">
                <a:solidFill>
                  <a:srgbClr val="FF0000"/>
                </a:solidFill>
              </a:rPr>
              <a:t> sợ khi bất ngờ thấy con chuột chạy qua trước mặt)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4592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2524780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1.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Những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câu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sau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dùng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để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làm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gì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-152400" y="3210580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  <a:buFontTx/>
              <a:buChar char="-"/>
            </a:pP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Chà</a:t>
            </a:r>
            <a:r>
              <a:rPr lang="en-US" sz="2800" dirty="0">
                <a:latin typeface="Times New Roman" pitchFamily="18" charset="0"/>
              </a:rPr>
              <a:t>, con </a:t>
            </a:r>
            <a:r>
              <a:rPr lang="en-US" sz="2800" dirty="0" err="1">
                <a:latin typeface="Times New Roman" pitchFamily="18" charset="0"/>
              </a:rPr>
              <a:t>mèo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</a:rPr>
              <a:t> !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-152400" y="3820180"/>
            <a:ext cx="586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2">
              <a:spcBef>
                <a:spcPct val="50000"/>
              </a:spcBef>
              <a:buFontTx/>
              <a:buChar char="-"/>
            </a:pPr>
            <a:r>
              <a:rPr lang="en-US" sz="2800" dirty="0" smtClean="0">
                <a:latin typeface="Times New Roman" pitchFamily="18" charset="0"/>
              </a:rPr>
              <a:t> A </a:t>
            </a:r>
            <a:r>
              <a:rPr lang="en-US" sz="2800" dirty="0">
                <a:latin typeface="Times New Roman" pitchFamily="18" charset="0"/>
              </a:rPr>
              <a:t>! Con </a:t>
            </a:r>
            <a:r>
              <a:rPr lang="en-US" sz="2800" dirty="0" err="1">
                <a:latin typeface="Times New Roman" pitchFamily="18" charset="0"/>
              </a:rPr>
              <a:t>mèo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khôn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thật</a:t>
            </a:r>
            <a:r>
              <a:rPr lang="en-US" sz="2800" dirty="0">
                <a:latin typeface="Times New Roman" pitchFamily="18" charset="0"/>
              </a:rPr>
              <a:t> !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61721" y="695980"/>
            <a:ext cx="460094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CẢM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9" y="43190"/>
            <a:ext cx="9177339" cy="6858000"/>
          </a:xfrm>
          <a:prstGeom prst="rect">
            <a:avLst/>
          </a:prstGeom>
          <a:ln w="38100" cap="sq">
            <a:solidFill>
              <a:srgbClr val="FFFF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0" name="Group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483717"/>
              </p:ext>
            </p:extLst>
          </p:nvPr>
        </p:nvGraphicFramePr>
        <p:xfrm>
          <a:off x="20589" y="990600"/>
          <a:ext cx="8971011" cy="2248786"/>
        </p:xfrm>
        <a:graphic>
          <a:graphicData uri="http://schemas.openxmlformats.org/drawingml/2006/table">
            <a:tbl>
              <a:tblPr/>
              <a:tblGrid>
                <a:gridCol w="4357653"/>
                <a:gridCol w="4613358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a)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Chà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mèo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lông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mới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đẹp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sao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b) A! Con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mèo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này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thật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57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ext Box 81"/>
          <p:cNvSpPr txBox="1">
            <a:spLocks noChangeArrowheads="1"/>
          </p:cNvSpPr>
          <p:nvPr/>
        </p:nvSpPr>
        <p:spPr bwMode="auto">
          <a:xfrm>
            <a:off x="232933" y="2246293"/>
            <a:ext cx="40292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err="1">
                <a:latin typeface="Times New Roman" pitchFamily="18" charset="0"/>
              </a:rPr>
              <a:t>Thể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hiện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cảm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xúc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ngạc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</a:rPr>
              <a:t>nhiên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về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vẻ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đẹp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của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bộ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lông</a:t>
            </a:r>
            <a:r>
              <a:rPr lang="en-US" sz="2400" i="1" dirty="0" smtClean="0">
                <a:latin typeface="Times New Roman" pitchFamily="18" charset="0"/>
              </a:rPr>
              <a:t> con </a:t>
            </a:r>
            <a:r>
              <a:rPr lang="en-US" sz="2400" i="1" dirty="0" err="1" smtClean="0">
                <a:latin typeface="Times New Roman" pitchFamily="18" charset="0"/>
              </a:rPr>
              <a:t>mèo</a:t>
            </a:r>
            <a:r>
              <a:rPr lang="en-US" sz="2400" i="1" dirty="0" smtClean="0">
                <a:latin typeface="Times New Roman" pitchFamily="18" charset="0"/>
              </a:rPr>
              <a:t>.  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12" name="Text Box 89"/>
          <p:cNvSpPr txBox="1">
            <a:spLocks noChangeArrowheads="1"/>
          </p:cNvSpPr>
          <p:nvPr/>
        </p:nvSpPr>
        <p:spPr bwMode="auto">
          <a:xfrm>
            <a:off x="4572000" y="2236946"/>
            <a:ext cx="434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400" i="1" dirty="0" err="1">
                <a:latin typeface="Times New Roman" pitchFamily="18" charset="0"/>
              </a:rPr>
              <a:t>Thể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hiện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cảm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xúc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thán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</a:rPr>
              <a:t>phục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về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sự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khôn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ngoan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của</a:t>
            </a:r>
            <a:r>
              <a:rPr lang="en-US" sz="2400" i="1" dirty="0" smtClean="0">
                <a:latin typeface="Times New Roman" pitchFamily="18" charset="0"/>
              </a:rPr>
              <a:t> con </a:t>
            </a:r>
            <a:r>
              <a:rPr lang="en-US" sz="2400" i="1" dirty="0" err="1" smtClean="0">
                <a:latin typeface="Times New Roman" pitchFamily="18" charset="0"/>
              </a:rPr>
              <a:t>mèo</a:t>
            </a:r>
            <a:r>
              <a:rPr lang="en-US" sz="2400" i="1" dirty="0" smtClean="0">
                <a:latin typeface="Times New Roman" pitchFamily="18" charset="0"/>
              </a:rPr>
              <a:t>. 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13" name="Text Box 91"/>
          <p:cNvSpPr txBox="1">
            <a:spLocks noChangeArrowheads="1"/>
          </p:cNvSpPr>
          <p:nvPr/>
        </p:nvSpPr>
        <p:spPr bwMode="auto">
          <a:xfrm>
            <a:off x="304800" y="533400"/>
            <a:ext cx="640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Những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sau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dùng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để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làm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gì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2990" y="10863"/>
            <a:ext cx="190468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13" descr="con mè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5" y="3276363"/>
            <a:ext cx="4321550" cy="32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14" descr="meo bắt chuộ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895" y="3244148"/>
            <a:ext cx="3959409" cy="330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2524780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1.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Những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câu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sau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dùng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để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làm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gì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-152400" y="3210580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  <a:buFontTx/>
              <a:buChar char="-"/>
            </a:pP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Chà</a:t>
            </a:r>
            <a:r>
              <a:rPr lang="en-US" sz="2800" dirty="0">
                <a:latin typeface="Times New Roman" pitchFamily="18" charset="0"/>
              </a:rPr>
              <a:t>, con </a:t>
            </a:r>
            <a:r>
              <a:rPr lang="en-US" sz="2800" dirty="0" err="1">
                <a:latin typeface="Times New Roman" pitchFamily="18" charset="0"/>
              </a:rPr>
              <a:t>mèo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</a:rPr>
              <a:t> !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-152400" y="3820180"/>
            <a:ext cx="586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2">
              <a:spcBef>
                <a:spcPct val="50000"/>
              </a:spcBef>
              <a:buFontTx/>
              <a:buChar char="-"/>
            </a:pPr>
            <a:r>
              <a:rPr lang="en-US" sz="2800" dirty="0" smtClean="0">
                <a:latin typeface="Times New Roman" pitchFamily="18" charset="0"/>
              </a:rPr>
              <a:t> A </a:t>
            </a:r>
            <a:r>
              <a:rPr lang="en-US" sz="2800" dirty="0">
                <a:latin typeface="Times New Roman" pitchFamily="18" charset="0"/>
              </a:rPr>
              <a:t>! Con </a:t>
            </a:r>
            <a:r>
              <a:rPr lang="en-US" sz="2800" dirty="0" err="1">
                <a:latin typeface="Times New Roman" pitchFamily="18" charset="0"/>
              </a:rPr>
              <a:t>mèo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khôn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thật</a:t>
            </a:r>
            <a:r>
              <a:rPr lang="en-US" sz="2800" dirty="0">
                <a:latin typeface="Times New Roman" pitchFamily="18" charset="0"/>
              </a:rPr>
              <a:t> !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61721" y="695980"/>
            <a:ext cx="460094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CẢM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9" y="43190"/>
            <a:ext cx="9177339" cy="6858000"/>
          </a:xfrm>
          <a:prstGeom prst="rect">
            <a:avLst/>
          </a:prstGeom>
          <a:ln w="38100" cap="sq">
            <a:solidFill>
              <a:srgbClr val="FFFF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0" name="Group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483717"/>
              </p:ext>
            </p:extLst>
          </p:nvPr>
        </p:nvGraphicFramePr>
        <p:xfrm>
          <a:off x="20589" y="990600"/>
          <a:ext cx="8971011" cy="2248786"/>
        </p:xfrm>
        <a:graphic>
          <a:graphicData uri="http://schemas.openxmlformats.org/drawingml/2006/table">
            <a:tbl>
              <a:tblPr/>
              <a:tblGrid>
                <a:gridCol w="4357653"/>
                <a:gridCol w="4613358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a)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Chà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mèo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lông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mới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đẹp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sao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b) A! Con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mèo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này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thật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57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ext Box 81"/>
          <p:cNvSpPr txBox="1">
            <a:spLocks noChangeArrowheads="1"/>
          </p:cNvSpPr>
          <p:nvPr/>
        </p:nvSpPr>
        <p:spPr bwMode="auto">
          <a:xfrm>
            <a:off x="232933" y="2246293"/>
            <a:ext cx="40292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i="1" dirty="0" err="1">
                <a:latin typeface="Times New Roman" pitchFamily="18" charset="0"/>
              </a:rPr>
              <a:t>Thể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hiện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cảm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xúc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ngạc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nhiên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về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vẻ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đẹp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của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bộ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lông</a:t>
            </a:r>
            <a:r>
              <a:rPr lang="en-US" sz="2400" i="1" dirty="0" smtClean="0">
                <a:latin typeface="Times New Roman" pitchFamily="18" charset="0"/>
              </a:rPr>
              <a:t> con </a:t>
            </a:r>
            <a:r>
              <a:rPr lang="en-US" sz="2400" i="1" dirty="0" err="1" smtClean="0">
                <a:latin typeface="Times New Roman" pitchFamily="18" charset="0"/>
              </a:rPr>
              <a:t>mèo</a:t>
            </a:r>
            <a:r>
              <a:rPr lang="en-US" sz="2400" i="1" dirty="0" smtClean="0">
                <a:latin typeface="Times New Roman" pitchFamily="18" charset="0"/>
              </a:rPr>
              <a:t>.  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12" name="Text Box 89"/>
          <p:cNvSpPr txBox="1">
            <a:spLocks noChangeArrowheads="1"/>
          </p:cNvSpPr>
          <p:nvPr/>
        </p:nvSpPr>
        <p:spPr bwMode="auto">
          <a:xfrm>
            <a:off x="4572000" y="2236946"/>
            <a:ext cx="434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en-US" sz="2400" i="1" dirty="0" err="1">
                <a:latin typeface="Times New Roman" pitchFamily="18" charset="0"/>
              </a:rPr>
              <a:t>Thể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hiện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cảm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xúc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thán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phục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về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sự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khôn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ngoan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của</a:t>
            </a:r>
            <a:r>
              <a:rPr lang="en-US" sz="2400" i="1" dirty="0" smtClean="0">
                <a:latin typeface="Times New Roman" pitchFamily="18" charset="0"/>
              </a:rPr>
              <a:t> con </a:t>
            </a:r>
            <a:r>
              <a:rPr lang="en-US" sz="2400" i="1" dirty="0" err="1" smtClean="0">
                <a:latin typeface="Times New Roman" pitchFamily="18" charset="0"/>
              </a:rPr>
              <a:t>mèo</a:t>
            </a:r>
            <a:r>
              <a:rPr lang="en-US" sz="2400" i="1" dirty="0" smtClean="0">
                <a:latin typeface="Times New Roman" pitchFamily="18" charset="0"/>
              </a:rPr>
              <a:t>. 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13" name="Text Box 91"/>
          <p:cNvSpPr txBox="1">
            <a:spLocks noChangeArrowheads="1"/>
          </p:cNvSpPr>
          <p:nvPr/>
        </p:nvSpPr>
        <p:spPr bwMode="auto">
          <a:xfrm>
            <a:off x="304800" y="533400"/>
            <a:ext cx="640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1. </a:t>
            </a:r>
            <a:r>
              <a:rPr lang="en-US" sz="2800" b="1" dirty="0" err="1">
                <a:latin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dùng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</a:rPr>
              <a:t> ?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1785931" y="5320742"/>
            <a:ext cx="5681669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chao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ghê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,…)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33400" y="1557336"/>
            <a:ext cx="533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56896" y="1982788"/>
            <a:ext cx="990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757731" y="1752600"/>
            <a:ext cx="381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129584" y="1800224"/>
            <a:ext cx="533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Box 112"/>
          <p:cNvSpPr txBox="1">
            <a:spLocks noChangeArrowheads="1"/>
          </p:cNvSpPr>
          <p:nvPr/>
        </p:nvSpPr>
        <p:spPr bwMode="auto">
          <a:xfrm>
            <a:off x="5219697" y="3423562"/>
            <a:ext cx="30099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smtClean="0">
                <a:solidFill>
                  <a:srgbClr val="FF0000"/>
                </a:solidFill>
                <a:latin typeface="Times New Roman" pitchFamily="18" charset="0"/>
              </a:rPr>
              <a:t>dấu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chấm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than 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(!)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2990" y="10863"/>
            <a:ext cx="1904689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96"/>
          <p:cNvSpPr txBox="1">
            <a:spLocks noChangeArrowheads="1"/>
          </p:cNvSpPr>
          <p:nvPr/>
        </p:nvSpPr>
        <p:spPr bwMode="auto">
          <a:xfrm>
            <a:off x="304800" y="3429000"/>
            <a:ext cx="525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Cuối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trên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dấu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gì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523811" y="4235778"/>
            <a:ext cx="8391589" cy="94615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i="1" smtClean="0">
                <a:solidFill>
                  <a:schemeClr val="bg1"/>
                </a:solidFill>
                <a:latin typeface="Times New Roman" pitchFamily="18" charset="0"/>
              </a:rPr>
              <a:t>*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Trong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các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câu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trên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những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từ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ngữ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nào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thể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hiện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rõ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cảm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xúc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898188821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9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/>
      <p:bldP spid="14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0"/>
            <a:ext cx="9405939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61950" y="228600"/>
            <a:ext cx="2246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Kết luận: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813375"/>
            <a:ext cx="5083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371600"/>
            <a:ext cx="8610600" cy="107721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Dùng để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xót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…)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2778517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3830047"/>
            <a:ext cx="8610600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Ôi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chao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chà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1950" y="4825425"/>
            <a:ext cx="77348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 </a:t>
            </a:r>
            <a:r>
              <a:rPr lang="en-US" sz="32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viết,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5410200"/>
            <a:ext cx="8610600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Dấu chấm than </a:t>
            </a:r>
            <a:endParaRPr lang="en-US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13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MCj043580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2525"/>
            <a:ext cx="12192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0" descr="Dove-02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52413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1" descr="Dove-02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228600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4" descr="Firewrk8"/>
          <p:cNvPicPr>
            <a:picLocks noChangeAspect="1" noChangeArrowheads="1"/>
          </p:cNvPicPr>
          <p:nvPr/>
        </p:nvPicPr>
        <p:blipFill>
          <a:blip r:embed="rId4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95700"/>
            <a:ext cx="19050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5" descr="Dove-02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838200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Book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7800"/>
            <a:ext cx="14097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WordArt 9"/>
          <p:cNvSpPr>
            <a:spLocks noChangeArrowheads="1" noChangeShapeType="1" noTextEdit="1"/>
          </p:cNvSpPr>
          <p:nvPr/>
        </p:nvSpPr>
        <p:spPr bwMode="auto">
          <a:xfrm>
            <a:off x="1231900" y="152400"/>
            <a:ext cx="6753225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LÝ TỰ TRỌNG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7" name="WordArt 10"/>
          <p:cNvSpPr>
            <a:spLocks noChangeArrowheads="1" noChangeShapeType="1" noTextEdit="1"/>
          </p:cNvSpPr>
          <p:nvPr/>
        </p:nvSpPr>
        <p:spPr bwMode="auto">
          <a:xfrm>
            <a:off x="5334000" y="1295400"/>
            <a:ext cx="3362325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LUYỆN TỪ VÀ CÂU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4C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8" name="WordArt 11"/>
          <p:cNvSpPr>
            <a:spLocks noChangeArrowheads="1" noChangeShapeType="1" noTextEdit="1"/>
          </p:cNvSpPr>
          <p:nvPr/>
        </p:nvSpPr>
        <p:spPr bwMode="auto">
          <a:xfrm>
            <a:off x="1219200" y="5791200"/>
            <a:ext cx="6705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 VIÊN: </a:t>
            </a:r>
            <a:r>
              <a:rPr lang="en-US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PHAN THỊ HỢI</a:t>
            </a:r>
            <a:endParaRPr lang="en-US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9" name="Picture 12" descr="Firewrk8"/>
          <p:cNvPicPr>
            <a:picLocks noChangeAspect="1" noChangeArrowheads="1"/>
          </p:cNvPicPr>
          <p:nvPr/>
        </p:nvPicPr>
        <p:blipFill>
          <a:blip r:embed="rId4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4418013"/>
            <a:ext cx="1905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WordArt 15"/>
          <p:cNvSpPr>
            <a:spLocks noChangeArrowheads="1" noChangeShapeType="1" noTextEdit="1"/>
          </p:cNvSpPr>
          <p:nvPr/>
        </p:nvSpPr>
        <p:spPr bwMode="auto">
          <a:xfrm>
            <a:off x="228600" y="2667000"/>
            <a:ext cx="45720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CÂU CẢM</a:t>
            </a:r>
            <a:endParaRPr lang="en-US" b="1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61" name="Picture 293" descr="59"/>
          <p:cNvPicPr>
            <a:picLocks noChangeAspect="1" noChangeArrowheads="1" noCrop="1"/>
          </p:cNvPicPr>
          <p:nvPr/>
        </p:nvPicPr>
        <p:blipFill>
          <a:blip r:embed="rId6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00400"/>
            <a:ext cx="2133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2" name="Group 18"/>
          <p:cNvGrpSpPr>
            <a:grpSpLocks/>
          </p:cNvGrpSpPr>
          <p:nvPr/>
        </p:nvGrpSpPr>
        <p:grpSpPr bwMode="auto">
          <a:xfrm>
            <a:off x="92075" y="1143000"/>
            <a:ext cx="2452688" cy="1465263"/>
            <a:chOff x="5225" y="9335"/>
            <a:chExt cx="2520" cy="1750"/>
          </a:xfrm>
        </p:grpSpPr>
        <p:sp>
          <p:nvSpPr>
            <p:cNvPr id="15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7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charset="0"/>
              </a:endParaRPr>
            </a:p>
          </p:txBody>
        </p:sp>
        <p:pic>
          <p:nvPicPr>
            <p:cNvPr id="2064" name="Picture 26" descr="cosmoS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5" name="Picture 25" descr="BOOK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6" name="Picture 24" descr="BOOK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7" name="Picture 23" descr="QUILLPEN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8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r" eaLnBrk="1" hangingPunct="1"/>
              <a:r>
                <a:rPr lang="en-US" sz="800" b="1">
                  <a:latin typeface="VnBangkok"/>
                  <a:cs typeface="Times New Roman" pitchFamily="18" charset="0"/>
                </a:rPr>
                <a:t> </a:t>
              </a:r>
              <a:endParaRPr lang="en-US" sz="4800" b="1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069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endParaRPr lang="en-US" sz="4800" b="1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70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2071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endParaRPr lang="en-US" sz="4800" b="1">
                <a:latin typeface="Calibri" pitchFamily="34" charset="0"/>
                <a:cs typeface="Arial" pitchFamily="34" charset="0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0"/>
            <a:ext cx="97155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209550" y="389732"/>
            <a:ext cx="8991600" cy="32766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1" hangingPunct="1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hangingPunct="1">
              <a:buFontTx/>
              <a:buAutoNum type="arabicPeriod"/>
            </a:pP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xót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,…)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hangingPunct="1">
              <a:buFontTx/>
              <a:buAutoNum type="arabicPeriod"/>
            </a:pP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chao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than (!).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1370104" y="3970697"/>
            <a:ext cx="7831046" cy="9541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hoặc </a:t>
            </a:r>
            <a:r>
              <a:rPr lang="en-US" sz="2800" b="1" u="sng" err="1">
                <a:latin typeface="Times New Roman" pitchFamily="18" charset="0"/>
                <a:cs typeface="Times New Roman" pitchFamily="18" charset="0"/>
              </a:rPr>
              <a:t>thán</a:t>
            </a:r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8" descr="questionmark2_w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9808" y="3911960"/>
            <a:ext cx="670017" cy="101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9188539"/>
      </p:ext>
    </p:extLst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57200" y="9144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 smtClean="0">
                <a:latin typeface="Times New Roman" pitchFamily="18" charset="0"/>
              </a:rPr>
              <a:t>Bài</a:t>
            </a:r>
            <a:r>
              <a:rPr lang="en-US" sz="2800" b="1" u="sng" dirty="0" smtClean="0">
                <a:latin typeface="Times New Roman" pitchFamily="18" charset="0"/>
              </a:rPr>
              <a:t> 1</a:t>
            </a:r>
            <a:r>
              <a:rPr lang="en-US" sz="2800" b="1" u="sng" dirty="0">
                <a:latin typeface="Times New Roman" pitchFamily="18" charset="0"/>
              </a:rPr>
              <a:t>: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Chuyển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kể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cảm</a:t>
            </a:r>
            <a:r>
              <a:rPr lang="en-US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57200" y="228600"/>
            <a:ext cx="243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endParaRPr lang="en-US" sz="3600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838200" y="1524000"/>
            <a:ext cx="472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a) Con </a:t>
            </a:r>
            <a:r>
              <a:rPr lang="en-US" sz="2800" dirty="0" err="1">
                <a:latin typeface="Times New Roman" pitchFamily="18" charset="0"/>
              </a:rPr>
              <a:t>mèo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bắt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chuột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giỏi</a:t>
            </a:r>
            <a:r>
              <a:rPr lang="en-US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838200" y="4143376"/>
            <a:ext cx="701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b) </a:t>
            </a:r>
            <a:r>
              <a:rPr lang="en-US" sz="2800" dirty="0" err="1">
                <a:latin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rét</a:t>
            </a:r>
            <a:r>
              <a:rPr lang="en-US" sz="2800" dirty="0">
                <a:latin typeface="Times New Roman" pitchFamily="18" charset="0"/>
              </a:rPr>
              <a:t>.</a:t>
            </a: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838200" y="4648200"/>
            <a:ext cx="594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c) </a:t>
            </a:r>
            <a:r>
              <a:rPr lang="en-US" sz="2800" dirty="0" err="1">
                <a:latin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Ngân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chăm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</a:rPr>
              <a:t>.</a:t>
            </a:r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838200" y="5181600"/>
            <a:ext cx="685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d) </a:t>
            </a:r>
            <a:r>
              <a:rPr lang="en-US" sz="2800" dirty="0" err="1">
                <a:latin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Giang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giỏi</a:t>
            </a:r>
            <a:r>
              <a:rPr lang="en-US" sz="2800" dirty="0" smtClean="0">
                <a:latin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62136" y="2677180"/>
            <a:ext cx="6146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62136" y="3210580"/>
            <a:ext cx="5844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2133600"/>
            <a:ext cx="6344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M : -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en-US" sz="2800" b="1" dirty="0">
                <a:latin typeface="Times New Roman" pitchFamily="18" charset="0"/>
              </a:rPr>
              <a:t>, con </a:t>
            </a:r>
            <a:r>
              <a:rPr lang="en-US" sz="2800" b="1" dirty="0" err="1">
                <a:latin typeface="Times New Roman" pitchFamily="18" charset="0"/>
              </a:rPr>
              <a:t>mèo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này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bắt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chuột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giỏi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quá</a:t>
            </a:r>
            <a:r>
              <a:rPr lang="en-US" sz="2800" b="1" dirty="0">
                <a:latin typeface="Times New Roman" pitchFamily="18" charset="0"/>
              </a:rPr>
              <a:t>!</a:t>
            </a:r>
          </a:p>
        </p:txBody>
      </p:sp>
    </p:spTree>
  </p:cSld>
  <p:clrMapOvr>
    <a:masterClrMapping/>
  </p:clrMapOvr>
  <p:transition spd="slow">
    <p:zoom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187904"/>
              </p:ext>
            </p:extLst>
          </p:nvPr>
        </p:nvGraphicFramePr>
        <p:xfrm>
          <a:off x="231146" y="381000"/>
          <a:ext cx="8684254" cy="60198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618439"/>
                <a:gridCol w="5065815"/>
              </a:tblGrid>
              <a:tr h="6725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598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</a:p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619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9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38600" y="2357735"/>
            <a:ext cx="3373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!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31146" y="3272135"/>
            <a:ext cx="373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</a:rPr>
              <a:t>c) </a:t>
            </a:r>
            <a:r>
              <a:rPr lang="en-US" sz="2800" b="1" dirty="0" err="1" smtClean="0">
                <a:latin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Ngân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chăm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114800" y="3272135"/>
            <a:ext cx="419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Ngân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chăm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quá</a:t>
            </a:r>
            <a:r>
              <a:rPr lang="en-US" sz="2800" dirty="0">
                <a:latin typeface="Times New Roman" pitchFamily="18" charset="0"/>
              </a:rPr>
              <a:t>!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114800" y="3881735"/>
            <a:ext cx="480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Chà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</a:rPr>
              <a:t>,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Ngân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chăm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thật</a:t>
            </a:r>
            <a:r>
              <a:rPr lang="en-US" sz="2800" dirty="0">
                <a:latin typeface="Times New Roman" pitchFamily="18" charset="0"/>
              </a:rPr>
              <a:t>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6383" y="4953000"/>
            <a:ext cx="3607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4953000"/>
            <a:ext cx="3801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!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14800" y="5562600"/>
            <a:ext cx="4498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ghê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!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114800" y="1748135"/>
            <a:ext cx="350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Ôi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</a:rPr>
              <a:t>,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rét</a:t>
            </a:r>
            <a:r>
              <a:rPr lang="en-US" sz="2800" dirty="0">
                <a:latin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quá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</a:rPr>
              <a:t>!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114800" y="1138535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Chà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rét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thật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</a:rPr>
              <a:t>!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1146" y="1138535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/>
      <p:bldP spid="14" grpId="0"/>
      <p:bldP spid="15" grpId="0"/>
      <p:bldP spid="6" grpId="0"/>
      <p:bldP spid="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457200" y="381000"/>
            <a:ext cx="716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007745"/>
            <a:ext cx="4419600" cy="50475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 smtClean="0"/>
          </a:p>
          <a:p>
            <a:pPr algn="just">
              <a:spcAft>
                <a:spcPts val="600"/>
              </a:spcAft>
            </a:pPr>
            <a:r>
              <a:rPr lang="en-US" sz="2800" dirty="0" smtClean="0"/>
              <a:t>b) </a:t>
            </a:r>
            <a:r>
              <a:rPr lang="en-US" sz="2800" dirty="0" err="1" smtClean="0"/>
              <a:t>Vào</a:t>
            </a:r>
            <a:r>
              <a:rPr lang="en-US" sz="2800" dirty="0" smtClean="0"/>
              <a:t> </a:t>
            </a:r>
            <a:r>
              <a:rPr lang="en-US" sz="2800" dirty="0" err="1" smtClean="0"/>
              <a:t>ngày</a:t>
            </a:r>
            <a:r>
              <a:rPr lang="en-US" sz="2800" dirty="0" smtClean="0"/>
              <a:t> </a:t>
            </a:r>
            <a:r>
              <a:rPr lang="en-US" sz="2800" dirty="0" err="1" smtClean="0"/>
              <a:t>sinh</a:t>
            </a:r>
            <a:r>
              <a:rPr lang="en-US" sz="2800" dirty="0" smtClean="0"/>
              <a:t> </a:t>
            </a:r>
            <a:r>
              <a:rPr lang="en-US" sz="2800" dirty="0" err="1" smtClean="0"/>
              <a:t>nhật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,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cũ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chuyển</a:t>
            </a:r>
            <a:r>
              <a:rPr lang="en-US" sz="2800" dirty="0" smtClean="0"/>
              <a:t> </a:t>
            </a:r>
            <a:r>
              <a:rPr lang="en-US" sz="2800" dirty="0" err="1" smtClean="0"/>
              <a:t>trường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từ</a:t>
            </a:r>
            <a:r>
              <a:rPr lang="en-US" sz="2800" dirty="0" smtClean="0"/>
              <a:t> </a:t>
            </a:r>
            <a:r>
              <a:rPr lang="en-US" sz="2800" dirty="0" err="1" smtClean="0"/>
              <a:t>lâu</a:t>
            </a:r>
            <a:r>
              <a:rPr lang="en-US" sz="2800" dirty="0" smtClean="0"/>
              <a:t> </a:t>
            </a:r>
            <a:r>
              <a:rPr lang="en-US" sz="2800" dirty="0" err="1" smtClean="0"/>
              <a:t>bỗng</a:t>
            </a:r>
            <a:r>
              <a:rPr lang="en-US" sz="2800" dirty="0" smtClean="0"/>
              <a:t> </a:t>
            </a:r>
            <a:r>
              <a:rPr lang="en-US" sz="2800" dirty="0" err="1" smtClean="0"/>
              <a:t>nhiên</a:t>
            </a:r>
            <a:r>
              <a:rPr lang="en-US" sz="2800" dirty="0" smtClean="0"/>
              <a:t> </a:t>
            </a:r>
            <a:r>
              <a:rPr lang="en-US" sz="2800" dirty="0" err="1" smtClean="0"/>
              <a:t>tới</a:t>
            </a:r>
            <a:r>
              <a:rPr lang="en-US" sz="2800" dirty="0" smtClean="0"/>
              <a:t> </a:t>
            </a:r>
            <a:r>
              <a:rPr lang="en-US" sz="2800" dirty="0" err="1" smtClean="0"/>
              <a:t>chúc</a:t>
            </a:r>
            <a:r>
              <a:rPr lang="en-US" sz="2800" dirty="0" smtClean="0"/>
              <a:t> </a:t>
            </a:r>
            <a:r>
              <a:rPr lang="en-US" sz="2800" dirty="0" err="1" smtClean="0"/>
              <a:t>mừng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. </a:t>
            </a:r>
            <a:r>
              <a:rPr lang="en-US" sz="2800" dirty="0" err="1" smtClean="0"/>
              <a:t>Hãy</a:t>
            </a:r>
            <a:r>
              <a:rPr lang="en-US" sz="2800" dirty="0" smtClean="0"/>
              <a:t> </a:t>
            </a:r>
            <a:r>
              <a:rPr lang="en-US" sz="2800" dirty="0" err="1" smtClean="0"/>
              <a:t>đặt</a:t>
            </a:r>
            <a:r>
              <a:rPr lang="en-US" sz="2800" dirty="0" smtClean="0"/>
              <a:t> </a:t>
            </a:r>
            <a:r>
              <a:rPr lang="en-US" sz="2800" dirty="0" err="1" smtClean="0"/>
              <a:t>câu</a:t>
            </a:r>
            <a:r>
              <a:rPr lang="en-US" sz="2800" dirty="0" smtClean="0"/>
              <a:t> </a:t>
            </a:r>
            <a:r>
              <a:rPr lang="en-US" sz="2800" dirty="0" err="1" smtClean="0"/>
              <a:t>cảm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sự</a:t>
            </a:r>
            <a:r>
              <a:rPr lang="en-US" sz="2800" dirty="0" smtClean="0"/>
              <a:t> </a:t>
            </a:r>
            <a:r>
              <a:rPr lang="en-US" sz="2800" u="sng" dirty="0" err="1" smtClean="0">
                <a:solidFill>
                  <a:srgbClr val="FF0000"/>
                </a:solidFill>
              </a:rPr>
              <a:t>ngạc</a:t>
            </a:r>
            <a:r>
              <a:rPr lang="en-US" sz="2800" u="sng" dirty="0" smtClean="0">
                <a:solidFill>
                  <a:srgbClr val="FF0000"/>
                </a:solidFill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</a:rPr>
              <a:t>nhiên</a:t>
            </a:r>
            <a:r>
              <a:rPr lang="en-US" sz="2800" u="sng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u="sng" dirty="0" err="1" smtClean="0">
                <a:solidFill>
                  <a:srgbClr val="FF0000"/>
                </a:solidFill>
              </a:rPr>
              <a:t>vui</a:t>
            </a:r>
            <a:r>
              <a:rPr lang="en-US" sz="2800" u="sng" dirty="0" smtClean="0">
                <a:solidFill>
                  <a:srgbClr val="FF0000"/>
                </a:solidFill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</a:rPr>
              <a:t>mừng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800"/>
              </a:spcAft>
            </a:pPr>
            <a:endParaRPr lang="en-US" sz="900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4648200" y="1007745"/>
            <a:ext cx="4191000" cy="1384995"/>
            <a:chOff x="4648200" y="1007745"/>
            <a:chExt cx="4191000" cy="1384995"/>
          </a:xfrm>
        </p:grpSpPr>
        <p:sp>
          <p:nvSpPr>
            <p:cNvPr id="11" name="TextBox 10"/>
            <p:cNvSpPr txBox="1"/>
            <p:nvPr/>
          </p:nvSpPr>
          <p:spPr>
            <a:xfrm>
              <a:off x="4953000" y="1007745"/>
              <a:ext cx="3886200" cy="138499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en-US" sz="2800" dirty="0" smtClean="0"/>
                <a:t>- </a:t>
              </a:r>
              <a:r>
                <a:rPr lang="en-US" sz="2800" dirty="0" err="1" smtClean="0"/>
                <a:t>Trời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cậu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giỏi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thật</a:t>
              </a:r>
              <a:r>
                <a:rPr lang="en-US" sz="2800" dirty="0" smtClean="0"/>
                <a:t> !</a:t>
              </a:r>
            </a:p>
            <a:p>
              <a:pPr algn="just">
                <a:buFontTx/>
                <a:buChar char="-"/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Bạn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thật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tuyệt</a:t>
              </a:r>
              <a:r>
                <a:rPr lang="en-US" sz="2800" dirty="0" smtClean="0"/>
                <a:t> !</a:t>
              </a:r>
            </a:p>
            <a:p>
              <a:pPr algn="just">
                <a:buFontTx/>
                <a:buChar char="-"/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Bạn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giỏi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quá</a:t>
              </a:r>
              <a:r>
                <a:rPr lang="en-US" sz="2800" dirty="0" smtClean="0"/>
                <a:t> !</a:t>
              </a:r>
            </a:p>
          </p:txBody>
        </p:sp>
        <p:sp>
          <p:nvSpPr>
            <p:cNvPr id="2" name="Right Arrow 1"/>
            <p:cNvSpPr/>
            <p:nvPr/>
          </p:nvSpPr>
          <p:spPr>
            <a:xfrm>
              <a:off x="4648200" y="1859281"/>
              <a:ext cx="304800" cy="1981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648200" y="2918563"/>
            <a:ext cx="4191000" cy="3108543"/>
            <a:chOff x="4648200" y="2918563"/>
            <a:chExt cx="4191000" cy="3108543"/>
          </a:xfrm>
        </p:grpSpPr>
        <p:sp>
          <p:nvSpPr>
            <p:cNvPr id="12" name="TextBox 11"/>
            <p:cNvSpPr txBox="1"/>
            <p:nvPr/>
          </p:nvSpPr>
          <p:spPr>
            <a:xfrm>
              <a:off x="4953000" y="2918563"/>
              <a:ext cx="3886200" cy="310854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vi-VN" sz="2800" dirty="0" smtClean="0"/>
                <a:t>-  Ôi, cậu cũng nhớ ngày sinh nhật của tớ à, thật tuyệt!</a:t>
              </a:r>
            </a:p>
            <a:p>
              <a:r>
                <a:rPr lang="vi-VN" sz="2800" dirty="0" smtClean="0"/>
                <a:t>- Trời ơi, lâu quá rồi mới gặp cậu!</a:t>
              </a:r>
            </a:p>
            <a:p>
              <a:r>
                <a:rPr lang="vi-VN" sz="2800" dirty="0" smtClean="0"/>
                <a:t>-  Trời, bạn làm mình cảm động quá!</a:t>
              </a:r>
            </a:p>
          </p:txBody>
        </p:sp>
        <p:sp>
          <p:nvSpPr>
            <p:cNvPr id="4" name="Right Arrow 3"/>
            <p:cNvSpPr/>
            <p:nvPr/>
          </p:nvSpPr>
          <p:spPr>
            <a:xfrm>
              <a:off x="4648200" y="4343400"/>
              <a:ext cx="304800" cy="2588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2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" y="27179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/>
              <a:t>Bài</a:t>
            </a:r>
            <a:r>
              <a:rPr lang="en-US" sz="2800" b="1" u="sng" dirty="0" smtClean="0"/>
              <a:t> 3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Những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câu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cảm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đây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bộc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lộ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cảm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xúc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gì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914400"/>
            <a:ext cx="502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lphaLcParenR"/>
            </a:pPr>
            <a:r>
              <a:rPr lang="en-US" sz="2800" dirty="0" err="1" smtClean="0"/>
              <a:t>Ôi</a:t>
            </a:r>
            <a:r>
              <a:rPr lang="en-US" sz="2800" dirty="0" smtClean="0"/>
              <a:t>, </a:t>
            </a:r>
            <a:r>
              <a:rPr lang="en-US" sz="2800" dirty="0" err="1" smtClean="0"/>
              <a:t>bạn</a:t>
            </a:r>
            <a:r>
              <a:rPr lang="en-US" sz="2800" dirty="0" smtClean="0"/>
              <a:t> Nam </a:t>
            </a:r>
            <a:r>
              <a:rPr lang="en-US" sz="2800" dirty="0" err="1" smtClean="0"/>
              <a:t>đến</a:t>
            </a:r>
            <a:r>
              <a:rPr lang="en-US" sz="2800" dirty="0" smtClean="0"/>
              <a:t> </a:t>
            </a:r>
            <a:r>
              <a:rPr lang="en-US" sz="2800" dirty="0" err="1" smtClean="0"/>
              <a:t>kìa</a:t>
            </a:r>
            <a:r>
              <a:rPr lang="en-US" sz="2800" dirty="0" smtClean="0"/>
              <a:t>!</a:t>
            </a:r>
          </a:p>
          <a:p>
            <a:pPr marL="342900" indent="-342900"/>
            <a:endParaRPr lang="en-US" sz="2800" dirty="0" smtClean="0"/>
          </a:p>
          <a:p>
            <a:pPr marL="342900" indent="-342900">
              <a:spcAft>
                <a:spcPts val="1200"/>
              </a:spcAft>
              <a:buAutoNum type="alphaLcParenR"/>
            </a:pPr>
            <a:r>
              <a:rPr lang="en-US" sz="2800" dirty="0" smtClean="0"/>
              <a:t>Ồ, </a:t>
            </a:r>
            <a:r>
              <a:rPr lang="en-US" sz="2800" dirty="0" err="1" smtClean="0"/>
              <a:t>bạn</a:t>
            </a:r>
            <a:r>
              <a:rPr lang="en-US" sz="2800" dirty="0" smtClean="0"/>
              <a:t> Nam </a:t>
            </a:r>
            <a:r>
              <a:rPr lang="en-US" sz="2800" dirty="0" err="1" smtClean="0"/>
              <a:t>thông</a:t>
            </a:r>
            <a:r>
              <a:rPr lang="en-US" sz="2800" dirty="0" smtClean="0"/>
              <a:t> minh </a:t>
            </a:r>
            <a:r>
              <a:rPr lang="en-US" sz="2800" dirty="0" err="1" smtClean="0"/>
              <a:t>quá</a:t>
            </a:r>
            <a:r>
              <a:rPr lang="en-US" sz="2800" dirty="0" smtClean="0"/>
              <a:t>!</a:t>
            </a:r>
          </a:p>
          <a:p>
            <a:pPr marL="342900" indent="-342900"/>
            <a:endParaRPr lang="en-US" sz="2800" dirty="0" smtClean="0"/>
          </a:p>
          <a:p>
            <a:pPr marL="342900" indent="-342900">
              <a:buAutoNum type="alphaLcParenR"/>
            </a:pPr>
            <a:r>
              <a:rPr lang="en-US" sz="2800" dirty="0" err="1" smtClean="0"/>
              <a:t>Trời</a:t>
            </a:r>
            <a:r>
              <a:rPr lang="en-US" sz="2800" dirty="0" smtClean="0"/>
              <a:t>, </a:t>
            </a:r>
            <a:r>
              <a:rPr lang="en-US" sz="2800" dirty="0" err="1" smtClean="0"/>
              <a:t>thật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kinh</a:t>
            </a:r>
            <a:r>
              <a:rPr lang="en-US" sz="2800" dirty="0" smtClean="0"/>
              <a:t> </a:t>
            </a:r>
            <a:r>
              <a:rPr lang="en-US" sz="2800" dirty="0" err="1" smtClean="0"/>
              <a:t>khủng</a:t>
            </a:r>
            <a:r>
              <a:rPr lang="en-US" sz="2800" dirty="0" smtClean="0"/>
              <a:t>!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990600" y="237238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</a:rPr>
              <a:t>Bộc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lộ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cảm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xúc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thán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phục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0600" y="1384995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</a:rPr>
              <a:t>Bộc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lộ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cảm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xúc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vui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mừng</a:t>
            </a:r>
            <a:r>
              <a:rPr lang="en-US" sz="2800" dirty="0" smtClean="0">
                <a:solidFill>
                  <a:srgbClr val="FF0000"/>
                </a:solidFill>
              </a:rPr>
              <a:t> 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0600" y="343918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</a:rPr>
              <a:t>Bộc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lộ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cảm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xúc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ghê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sợ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8" grpId="0"/>
      <p:bldP spid="19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4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6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2&quot;/&gt;&lt;/object&gt;&lt;object type=&quot;3&quot; unique_id=&quot;10009&quot;&gt;&lt;property id=&quot;20148&quot; value=&quot;5&quot;/&gt;&lt;property id=&quot;20300&quot; value=&quot;Slide 6&quot;/&gt;&lt;property id=&quot;20307&quot; value=&quot;260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object type=&quot;3&quot; unique_id=&quot;10011&quot;&gt;&lt;property id=&quot;20148&quot; value=&quot;5&quot;/&gt;&lt;property id=&quot;20300&quot; value=&quot;Slide 8&quot;/&gt;&lt;property id=&quot;20307&quot; value=&quot;265&quot;/&gt;&lt;/object&gt;&lt;object type=&quot;3&quot; unique_id=&quot;10012&quot;&gt;&lt;property id=&quot;20148&quot; value=&quot;5&quot;/&gt;&lt;property id=&quot;20300&quot; value=&quot;Slide 9&quot;/&gt;&lt;property id=&quot;20307&quot; value=&quot;270&quot;/&gt;&lt;/object&gt;&lt;object type=&quot;3&quot; unique_id=&quot;10013&quot;&gt;&lt;property id=&quot;20148&quot; value=&quot;5&quot;/&gt;&lt;property id=&quot;20300&quot; value=&quot;Slide 10&quot;/&gt;&lt;property id=&quot;20307&quot; value=&quot;271&quot;/&gt;&lt;/object&gt;&lt;object type=&quot;3&quot; unique_id=&quot;10014&quot;&gt;&lt;property id=&quot;20148&quot; value=&quot;5&quot;/&gt;&lt;property id=&quot;20300&quot; value=&quot;Slide 11&quot;/&gt;&lt;property id=&quot;20307&quot; value=&quot;264&quot;/&gt;&lt;/object&gt;&lt;object type=&quot;3&quot; unique_id=&quot;10015&quot;&gt;&lt;property id=&quot;20148&quot; value=&quot;5&quot;/&gt;&lt;property id=&quot;20300&quot; value=&quot;Slide 12&quot;/&gt;&lt;property id=&quot;20307&quot; value=&quot;273&quot;/&gt;&lt;/object&gt;&lt;object type=&quot;3&quot; unique_id=&quot;10016&quot;&gt;&lt;property id=&quot;20148&quot; value=&quot;5&quot;/&gt;&lt;property id=&quot;20300&quot; value=&quot;Slide 13&quot;/&gt;&lt;property id=&quot;20307&quot; value=&quot;275&quot;/&gt;&lt;/object&gt;&lt;object type=&quot;3&quot; unique_id=&quot;10017&quot;&gt;&lt;property id=&quot;20148&quot; value=&quot;5&quot;/&gt;&lt;property id=&quot;20300&quot; value=&quot;Slide 14&quot;/&gt;&lt;property id=&quot;20307&quot; value=&quot;27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</TotalTime>
  <Words>933</Words>
  <Application>Microsoft Office PowerPoint</Application>
  <PresentationFormat>On-screen Show (4:3)</PresentationFormat>
  <Paragraphs>106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Times New Roman</vt:lpstr>
      <vt:lpstr>VnBangkok</vt:lpstr>
      <vt:lpstr>VNbritannic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X45C</dc:creator>
  <cp:lastModifiedBy>Thuy Ninh</cp:lastModifiedBy>
  <cp:revision>126</cp:revision>
  <dcterms:created xsi:type="dcterms:W3CDTF">2014-11-02T00:45:15Z</dcterms:created>
  <dcterms:modified xsi:type="dcterms:W3CDTF">2023-06-05T08:10:00Z</dcterms:modified>
</cp:coreProperties>
</file>