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2" r:id="rId6"/>
  </p:sldMasterIdLst>
  <p:notesMasterIdLst>
    <p:notesMasterId r:id="rId31"/>
  </p:notesMasterIdLst>
  <p:sldIdLst>
    <p:sldId id="291" r:id="rId7"/>
    <p:sldId id="257" r:id="rId8"/>
    <p:sldId id="267" r:id="rId9"/>
    <p:sldId id="266" r:id="rId10"/>
    <p:sldId id="265" r:id="rId11"/>
    <p:sldId id="264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1" r:id="rId22"/>
    <p:sldId id="294" r:id="rId23"/>
    <p:sldId id="295" r:id="rId24"/>
    <p:sldId id="296" r:id="rId25"/>
    <p:sldId id="285" r:id="rId26"/>
    <p:sldId id="286" r:id="rId27"/>
    <p:sldId id="287" r:id="rId28"/>
    <p:sldId id="280" r:id="rId29"/>
    <p:sldId id="297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090B3-9DDD-40D2-B092-E2E59CA805F2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9C21D-3113-4627-B1C5-00B7BDCB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/>
              <a:t>16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45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82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1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07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60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9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39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97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02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1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81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27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8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en-US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8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2.jp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1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5" y="2616720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566386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8" y="2560239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/>
        </p:nvSpPr>
        <p:spPr>
          <a:xfrm>
            <a:off x="1543050" y="1028701"/>
            <a:ext cx="6000750" cy="16158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5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405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405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405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alt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  <p:extLst>
      <p:ext uri="{BB962C8B-B14F-4D97-AF65-F5344CB8AC3E}">
        <p14:creationId xmlns:p14="http://schemas.microsoft.com/office/powerpoint/2010/main" val="9667104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71700" y="342900"/>
            <a:ext cx="125730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/>
            <a:r>
              <a:rPr sz="3300" b="1" dirty="0">
                <a:solidFill>
                  <a:srgbClr val="FFFFFF"/>
                </a:solidFill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1828800" y="400050"/>
            <a:ext cx="457200" cy="514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0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172" name="TextBox 5"/>
          <p:cNvSpPr txBox="1"/>
          <p:nvPr/>
        </p:nvSpPr>
        <p:spPr>
          <a:xfrm>
            <a:off x="2743201" y="971550"/>
            <a:ext cx="838691" cy="71558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405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0250" y="1771650"/>
            <a:ext cx="10287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405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8950" y="1771650"/>
            <a:ext cx="97155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>
                <a:solidFill>
                  <a:srgbClr val="00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0250" y="2457450"/>
            <a:ext cx="200025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405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â</a:t>
            </a:r>
            <a:endParaRPr lang="en-US" sz="405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6350" y="2457450"/>
            <a:ext cx="177165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405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Ð</a:t>
            </a:r>
            <a:endParaRPr lang="en-US" sz="405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6350" y="1771650"/>
            <a:ext cx="1143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405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9350" y="1771650"/>
            <a:ext cx="62865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dirty="0">
                <a:solidFill>
                  <a:srgbClr val="0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5900" y="3543300"/>
            <a:ext cx="611505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</a:t>
            </a:r>
            <a:r>
              <a:rPr lang="en-US" sz="2700" b="1" dirty="0">
                <a:solidFill>
                  <a:srgbClr val="000000"/>
                </a:solidFill>
                <a:latin typeface=".VnAvant" panose="020B7200000000000000" pitchFamily="34" charset="0"/>
              </a:rPr>
              <a:t>·    </a:t>
            </a:r>
            <a:r>
              <a:rPr lang="en-US" sz="27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ngñ</a:t>
            </a:r>
            <a:r>
              <a:rPr lang="en-US" sz="2700" b="1" dirty="0">
                <a:solidFill>
                  <a:srgbClr val="000000"/>
                </a:solidFill>
                <a:latin typeface=".VnAvant" panose="020B7200000000000000" pitchFamily="34" charset="0"/>
              </a:rPr>
              <a:t>    </a:t>
            </a:r>
            <a:r>
              <a:rPr lang="en-US" sz="27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ngù</a:t>
            </a:r>
            <a:r>
              <a:rPr lang="en-US" sz="2700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27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nghe</a:t>
            </a:r>
            <a:r>
              <a:rPr lang="en-US" sz="2700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27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nghÐ</a:t>
            </a:r>
            <a:r>
              <a:rPr lang="en-US" sz="2700" b="1" dirty="0">
                <a:solidFill>
                  <a:srgbClr val="000000"/>
                </a:solidFill>
                <a:latin typeface=".VnAvant" panose="020B7200000000000000" pitchFamily="34" charset="0"/>
              </a:rPr>
              <a:t>  </a:t>
            </a:r>
            <a:r>
              <a:rPr lang="en-US" sz="27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nghÜ</a:t>
            </a:r>
            <a:endParaRPr lang="en-US" sz="27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7180" name="TextBox 13"/>
          <p:cNvSpPr txBox="1"/>
          <p:nvPr/>
        </p:nvSpPr>
        <p:spPr>
          <a:xfrm>
            <a:off x="5486400" y="914400"/>
            <a:ext cx="1149674" cy="71558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405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1" name="TextBox 14"/>
          <p:cNvSpPr txBox="1"/>
          <p:nvPr/>
        </p:nvSpPr>
        <p:spPr>
          <a:xfrm>
            <a:off x="1487091" y="3639367"/>
            <a:ext cx="622286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2" name="TextBox 15"/>
          <p:cNvSpPr txBox="1"/>
          <p:nvPr/>
        </p:nvSpPr>
        <p:spPr>
          <a:xfrm>
            <a:off x="2522935" y="3639367"/>
            <a:ext cx="622286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3" name="TextBox 16"/>
          <p:cNvSpPr txBox="1"/>
          <p:nvPr/>
        </p:nvSpPr>
        <p:spPr>
          <a:xfrm>
            <a:off x="4472363" y="3636985"/>
            <a:ext cx="830677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4" name="TextBox 17"/>
          <p:cNvSpPr txBox="1"/>
          <p:nvPr/>
        </p:nvSpPr>
        <p:spPr>
          <a:xfrm>
            <a:off x="3548437" y="3639367"/>
            <a:ext cx="622286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5" name="TextBox 18"/>
          <p:cNvSpPr txBox="1"/>
          <p:nvPr/>
        </p:nvSpPr>
        <p:spPr>
          <a:xfrm>
            <a:off x="5610600" y="3639367"/>
            <a:ext cx="830677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6" name="TextBox 19"/>
          <p:cNvSpPr txBox="1"/>
          <p:nvPr/>
        </p:nvSpPr>
        <p:spPr>
          <a:xfrm>
            <a:off x="6665868" y="3639367"/>
            <a:ext cx="830677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2495450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80" grpId="0"/>
      <p:bldP spid="7181" grpId="0"/>
      <p:bldP spid="7182" grpId="0"/>
      <p:bldP spid="7183" grpId="0"/>
      <p:bldP spid="7184" grpId="0"/>
      <p:bldP spid="7185" grpId="0"/>
      <p:bldP spid="7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00300" y="400050"/>
            <a:ext cx="1028700" cy="514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/>
            <a:r>
              <a:rPr sz="2700" b="1" dirty="0">
                <a:solidFill>
                  <a:srgbClr val="FFFFFF"/>
                </a:solidFill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2057400" y="400050"/>
            <a:ext cx="457200" cy="514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43650" y="3314700"/>
            <a:ext cx="173355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nghØ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hÌ</a:t>
            </a:r>
            <a:endParaRPr lang="en-US" sz="2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4338" y="3314700"/>
            <a:ext cx="154305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cñ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nghÖ</a:t>
            </a:r>
            <a:endParaRPr lang="en-US" sz="2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9000" y="3314700"/>
            <a:ext cx="1480838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ngâ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nhá</a:t>
            </a:r>
            <a:endParaRPr lang="en-US" sz="2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3314700"/>
            <a:ext cx="16002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·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ba</a:t>
            </a:r>
            <a:endParaRPr lang="en-US" sz="2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8201" name="TextBox 20"/>
          <p:cNvSpPr txBox="1"/>
          <p:nvPr/>
        </p:nvSpPr>
        <p:spPr>
          <a:xfrm>
            <a:off x="1911770" y="3402057"/>
            <a:ext cx="57259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202" name="TextBox 21"/>
          <p:cNvSpPr txBox="1"/>
          <p:nvPr/>
        </p:nvSpPr>
        <p:spPr>
          <a:xfrm>
            <a:off x="3429000" y="3409950"/>
            <a:ext cx="57259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203" name="TextBox 22"/>
          <p:cNvSpPr txBox="1"/>
          <p:nvPr/>
        </p:nvSpPr>
        <p:spPr>
          <a:xfrm>
            <a:off x="5343411" y="3402432"/>
            <a:ext cx="75693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8204" name="TextBox 23"/>
          <p:cNvSpPr txBox="1"/>
          <p:nvPr/>
        </p:nvSpPr>
        <p:spPr>
          <a:xfrm>
            <a:off x="6344466" y="3402432"/>
            <a:ext cx="75693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pic>
        <p:nvPicPr>
          <p:cNvPr id="8206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028700"/>
            <a:ext cx="5947172" cy="17192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522211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20" grpId="0" animBg="1"/>
      <p:bldP spid="8201" grpId="0"/>
      <p:bldP spid="8202" grpId="0"/>
      <p:bldP spid="8203" grpId="0"/>
      <p:bldP spid="8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29050" y="342900"/>
            <a:ext cx="1028700" cy="514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/>
            <a:r>
              <a:rPr sz="2700" b="1" dirty="0">
                <a:solidFill>
                  <a:srgbClr val="FFFFFF"/>
                </a:solidFill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3543300" y="400050"/>
            <a:ext cx="40005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220" name="TextBox 5"/>
          <p:cNvSpPr txBox="1"/>
          <p:nvPr/>
        </p:nvSpPr>
        <p:spPr>
          <a:xfrm>
            <a:off x="2857500" y="571500"/>
            <a:ext cx="971550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4550" y="1200150"/>
            <a:ext cx="10287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2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3250" y="1200150"/>
            <a:ext cx="97155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4550" y="1600200"/>
            <a:ext cx="200025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ngâ</a:t>
            </a:r>
            <a:endParaRPr lang="en-US" sz="2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4950" y="1600200"/>
            <a:ext cx="177165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27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Ð</a:t>
            </a:r>
            <a:endParaRPr lang="en-US" sz="2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4950" y="1200150"/>
            <a:ext cx="9144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2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9350" y="1200150"/>
            <a:ext cx="85725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95425" y="3543300"/>
            <a:ext cx="611505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·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ba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ngâ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nhá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cñ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nghÖ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nghØ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hÌ</a:t>
            </a:r>
            <a:endParaRPr lang="en-US" sz="2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9228" name="TextBox 15"/>
          <p:cNvSpPr txBox="1"/>
          <p:nvPr/>
        </p:nvSpPr>
        <p:spPr>
          <a:xfrm>
            <a:off x="5829300" y="628650"/>
            <a:ext cx="899605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0" y="2514600"/>
            <a:ext cx="60579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·   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ngñ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ngù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nghÐ</a:t>
            </a:r>
            <a:r>
              <a:rPr lang="en-US" sz="2400" b="1" dirty="0">
                <a:solidFill>
                  <a:srgbClr val="000000"/>
                </a:solidFill>
                <a:latin typeface=".VnAvant" panose="020B7200000000000000" pitchFamily="34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nghÜ</a:t>
            </a:r>
            <a:endParaRPr lang="en-US" sz="24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42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3100" y="1371600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B0F0"/>
                </a:solidFill>
              </a:rPr>
              <a:t>ngh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3450" y="857250"/>
            <a:ext cx="13144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B0F0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3450" y="1743075"/>
            <a:ext cx="13144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3450" y="2708476"/>
            <a:ext cx="13144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B0F0"/>
                </a:solidFill>
              </a:rPr>
              <a:t>ê</a:t>
            </a:r>
          </a:p>
        </p:txBody>
      </p: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3771900" y="1371600"/>
            <a:ext cx="971550" cy="6858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3771900" y="1993015"/>
            <a:ext cx="993976" cy="643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</p:cNvCxnSpPr>
          <p:nvPr/>
        </p:nvCxnSpPr>
        <p:spPr>
          <a:xfrm>
            <a:off x="3771900" y="2057400"/>
            <a:ext cx="993976" cy="9147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43050" y="3943351"/>
            <a:ext cx="6457950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000000"/>
                </a:solidFill>
                <a:latin typeface=".VnAvant" panose="020B7200000000000000" pitchFamily="34" charset="0"/>
              </a:rPr>
              <a:t> NghÐ ®· no cá. NghÐ ngñ ë bê ®ª.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514350"/>
            <a:ext cx="6000750" cy="314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2171700" y="457200"/>
            <a:ext cx="125730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/>
            <a:r>
              <a:rPr sz="3300" b="1" dirty="0">
                <a:solidFill>
                  <a:srgbClr val="FFFFFF"/>
                </a:solidFill>
              </a:rPr>
              <a:t>§äc</a:t>
            </a:r>
          </a:p>
        </p:txBody>
      </p:sp>
      <p:sp>
        <p:nvSpPr>
          <p:cNvPr id="8" name="Oval 7"/>
          <p:cNvSpPr/>
          <p:nvPr/>
        </p:nvSpPr>
        <p:spPr>
          <a:xfrm>
            <a:off x="1828800" y="514350"/>
            <a:ext cx="457200" cy="514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00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318" name="TextBox 8"/>
          <p:cNvSpPr txBox="1"/>
          <p:nvPr/>
        </p:nvSpPr>
        <p:spPr>
          <a:xfrm>
            <a:off x="1627585" y="3943351"/>
            <a:ext cx="878767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3319" name="TextBox 9"/>
          <p:cNvSpPr txBox="1"/>
          <p:nvPr/>
        </p:nvSpPr>
        <p:spPr>
          <a:xfrm>
            <a:off x="4325542" y="3943351"/>
            <a:ext cx="878767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3320" name="TextBox 12"/>
          <p:cNvSpPr txBox="1"/>
          <p:nvPr/>
        </p:nvSpPr>
        <p:spPr>
          <a:xfrm>
            <a:off x="5324475" y="3944542"/>
            <a:ext cx="622286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27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239734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318" grpId="0"/>
      <p:bldP spid="13319" grpId="0"/>
      <p:bldP spid="133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1828800" y="1314450"/>
            <a:ext cx="4171950" cy="3028950"/>
          </a:xfrm>
          <a:prstGeom prst="rect">
            <a:avLst/>
          </a:prstGeom>
          <a:solidFill>
            <a:srgbClr val="003399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6457950" y="1200150"/>
            <a:ext cx="97155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/>
          <p:nvPr/>
        </p:nvSpPr>
        <p:spPr>
          <a:xfrm rot="-3389626">
            <a:off x="5972175" y="600075"/>
            <a:ext cx="971550" cy="22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143000" y="171450"/>
            <a:ext cx="6172200" cy="857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4050" b="1" dirty="0">
                <a:solidFill>
                  <a:srgbClr val="FF0000"/>
                </a:solidFill>
                <a:latin typeface=".VnAvant" panose="020B7200000000000000" pitchFamily="34" charset="0"/>
              </a:rPr>
              <a:t>ViÕt b¶ng</a:t>
            </a:r>
          </a:p>
        </p:txBody>
      </p:sp>
    </p:spTree>
    <p:extLst>
      <p:ext uri="{BB962C8B-B14F-4D97-AF65-F5344CB8AC3E}">
        <p14:creationId xmlns:p14="http://schemas.microsoft.com/office/powerpoint/2010/main" val="325341377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66750"/>
            <a:ext cx="7239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90550"/>
            <a:ext cx="6041571" cy="38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14350"/>
            <a:ext cx="69342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Đọc cho cô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.VnAvant" panose="020B7200000000000000" pitchFamily="34" charset="0"/>
                <a:cs typeface="Times New Roman" pitchFamily="18" charset="0"/>
              </a:rPr>
              <a:t>   </a:t>
            </a:r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ghÕ ®¸          ghÑ ®á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499"/>
            <a:ext cx="3048000" cy="2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00300" y="514350"/>
            <a:ext cx="2457450" cy="5715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FFFFFF"/>
                </a:solidFill>
                <a:latin typeface=".VnAvant" panose="020B7200000000000000" pitchFamily="34" charset="0"/>
              </a:rPr>
              <a:t>T« vµ </a:t>
            </a:r>
            <a:r>
              <a:rPr lang="en-US" sz="3300" b="1" dirty="0" err="1">
                <a:solidFill>
                  <a:srgbClr val="FFFFFF"/>
                </a:solidFill>
                <a:latin typeface=".VnAvant" panose="020B7200000000000000" pitchFamily="34" charset="0"/>
              </a:rPr>
              <a:t>viÕt</a:t>
            </a:r>
            <a:endParaRPr lang="en-US" sz="33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14550" y="561975"/>
            <a:ext cx="457200" cy="514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000000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286001"/>
            <a:ext cx="6057900" cy="9548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643042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8150"/>
            <a:ext cx="46482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52751"/>
            <a:ext cx="4648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u the ngoi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3150" y="514350"/>
            <a:ext cx="3658791" cy="4000500"/>
          </a:xfrm>
          <a:ln/>
        </p:spPr>
      </p:pic>
    </p:spTree>
    <p:extLst>
      <p:ext uri="{BB962C8B-B14F-4D97-AF65-F5344CB8AC3E}">
        <p14:creationId xmlns:p14="http://schemas.microsoft.com/office/powerpoint/2010/main" val="22696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14500" y="400050"/>
            <a:ext cx="971550" cy="4572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FFFF"/>
                </a:solidFill>
                <a:latin typeface=".VnAvant" panose="020B7200000000000000" pitchFamily="34" charset="0"/>
              </a:rPr>
              <a:t>Nãi</a:t>
            </a:r>
            <a:endParaRPr lang="en-US" sz="27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85900" y="400050"/>
            <a:ext cx="342900" cy="400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00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4340" name="TextBox 7"/>
          <p:cNvSpPr txBox="1"/>
          <p:nvPr/>
        </p:nvSpPr>
        <p:spPr>
          <a:xfrm>
            <a:off x="2571750" y="628650"/>
            <a:ext cx="4398961" cy="6001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300" b="1">
                <a:solidFill>
                  <a:srgbClr val="000000"/>
                </a:solidFill>
                <a:latin typeface=".VnAvant" panose="020B7200000000000000" pitchFamily="34" charset="0"/>
              </a:rPr>
              <a:t>Th¨m v</a:t>
            </a:r>
            <a:r>
              <a:rPr lang="en-US" sz="3300" b="1">
                <a:solidFill>
                  <a:srgbClr val="000000"/>
                </a:solidFill>
                <a:latin typeface=".VnAvant" panose="020B7200000000000000" pitchFamily="34" charset="0"/>
              </a:rPr>
              <a:t>ư</a:t>
            </a:r>
            <a:r>
              <a:rPr sz="3300" b="1">
                <a:solidFill>
                  <a:srgbClr val="000000"/>
                </a:solidFill>
                <a:latin typeface=".VnAvant" panose="020B7200000000000000" pitchFamily="34" charset="0"/>
              </a:rPr>
              <a:t>­ên </a:t>
            </a:r>
            <a:r>
              <a:rPr sz="3300" b="1" dirty="0">
                <a:solidFill>
                  <a:srgbClr val="000000"/>
                </a:solidFill>
                <a:latin typeface=".VnAvant" panose="020B7200000000000000" pitchFamily="34" charset="0"/>
              </a:rPr>
              <a:t>b¸ch thó</a:t>
            </a: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03722"/>
            <a:ext cx="5314950" cy="337065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43553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d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086600" cy="39243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730117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Đọc cho cô</a:t>
            </a:r>
          </a:p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g</a:t>
            </a:r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i¸ ®ç          cô giµ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37551"/>
            <a:ext cx="2794000" cy="1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Đọc cho cô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Bµ che giã cho ba chó gµ.</a:t>
            </a:r>
            <a:endParaRPr lang="en-US" sz="3200">
              <a:solidFill>
                <a:prstClr val="black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90051"/>
            <a:ext cx="2717800" cy="18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7699" y="1047314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h, k đứng trước âm nào?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i, e, ª</a:t>
            </a:r>
            <a:endParaRPr lang="en-US" sz="4000">
              <a:solidFill>
                <a:srgbClr val="FF0000"/>
              </a:solidFill>
              <a:latin typeface=".VnAvant" panose="020B7200000000000000" pitchFamily="34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l?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579" y="2752455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.VnAvant" panose="020B7200000000000000" pitchFamily="34" charset="0"/>
                <a:cs typeface="Times New Roman" pitchFamily="18" charset="0"/>
              </a:rPr>
              <a:t>                </a:t>
            </a:r>
            <a:r>
              <a:rPr lang="en-US" sz="3200" smtClean="0">
                <a:latin typeface=".VnAvant" panose="020B7200000000000000" pitchFamily="34" charset="0"/>
                <a:cs typeface="Times New Roman" pitchFamily="18" charset="0"/>
              </a:rPr>
              <a:t>…o nª</a:t>
            </a:r>
            <a:endParaRPr lang="en-US" sz="3200">
              <a:latin typeface=".VnAvant" panose="020B7200000000000000" pitchFamily="34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0048" y="275245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 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171450"/>
            <a:ext cx="73152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6"/>
          <p:cNvSpPr txBox="1"/>
          <p:nvPr/>
        </p:nvSpPr>
        <p:spPr>
          <a:xfrm>
            <a:off x="1771650" y="1028701"/>
            <a:ext cx="6000750" cy="16158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5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405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405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405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5400" dirty="0">
                <a:solidFill>
                  <a:srgbClr val="000000"/>
                </a:solidFill>
                <a:latin typeface=".VnAvant" panose="020B7200000000000000" pitchFamily="34" charset="0"/>
              </a:rPr>
              <a:t>   </a:t>
            </a:r>
            <a:r>
              <a:rPr lang="en-US" alt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  <p:extLst>
      <p:ext uri="{BB962C8B-B14F-4D97-AF65-F5344CB8AC3E}">
        <p14:creationId xmlns:p14="http://schemas.microsoft.com/office/powerpoint/2010/main" val="3198175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0378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3886200"/>
            <a:ext cx="6858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NghÐ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mÑ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ra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ngâ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3886200"/>
            <a:ext cx="6858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Ð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mÑ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ra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36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â</a:t>
            </a:r>
            <a:r>
              <a:rPr lang="en-US" sz="3600" b="1" dirty="0">
                <a:solidFill>
                  <a:srgbClr val="000000"/>
                </a:solidFill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653653"/>
            <a:ext cx="6119813" cy="28324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1771650" y="1257300"/>
            <a:ext cx="1943100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FFFF"/>
                </a:solidFill>
                <a:latin typeface=".VnAvant" panose="020B7200000000000000" pitchFamily="34" charset="0"/>
              </a:rPr>
              <a:t>NhËn</a:t>
            </a:r>
            <a:r>
              <a:rPr lang="en-US" sz="2700" b="1" dirty="0">
                <a:solidFill>
                  <a:srgbClr val="FFFFFF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.VnAvant" panose="020B7200000000000000" pitchFamily="34" charset="0"/>
              </a:rPr>
              <a:t>biÕt</a:t>
            </a:r>
            <a:endParaRPr lang="en-US" sz="27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28750" y="1257300"/>
            <a:ext cx="457200" cy="457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000000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5467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192</Words>
  <Application>Microsoft Office PowerPoint</Application>
  <PresentationFormat>On-screen Show (16:9)</PresentationFormat>
  <Paragraphs>76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.VnAvant</vt:lpstr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P010921</cp:lastModifiedBy>
  <cp:revision>44</cp:revision>
  <dcterms:created xsi:type="dcterms:W3CDTF">2018-03-09T07:14:39Z</dcterms:created>
  <dcterms:modified xsi:type="dcterms:W3CDTF">2023-10-01T09:18:46Z</dcterms:modified>
</cp:coreProperties>
</file>