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4" r:id="rId6"/>
    <p:sldId id="263"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8" name="Slide Number Placeholder 7"/>
          <p:cNvSpPr>
            <a:spLocks noGrp="1"/>
          </p:cNvSpPr>
          <p:nvPr>
            <p:ph type="sldNum" sz="quarter" idx="11"/>
          </p:nvPr>
        </p:nvSpPr>
        <p:spPr/>
        <p:txBody>
          <a:bodyPr/>
          <a:lstStyle/>
          <a:p>
            <a:fld id="{AB601EEC-4407-4BE3-9E99-F262FCD3883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1EEC-4407-4BE3-9E99-F262FCD388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1EEC-4407-4BE3-9E99-F262FCD388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1EEC-4407-4BE3-9E99-F262FCD388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1EEC-4407-4BE3-9E99-F262FCD3883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1EEC-4407-4BE3-9E99-F262FCD38838}"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1EEC-4407-4BE3-9E99-F262FCD38838}"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01EEC-4407-4BE3-9E99-F262FCD388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01EEC-4407-4BE3-9E99-F262FCD388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1EEC-4407-4BE3-9E99-F262FCD388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868D0-6816-4D22-9FF7-8BC4A70C9804}" type="datetimeFigureOut">
              <a:rPr lang="en-US" smtClean="0"/>
              <a:pPr/>
              <a:t>08/01/2024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1EEC-4407-4BE3-9E99-F262FCD388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A0868D0-6816-4D22-9FF7-8BC4A70C9804}" type="datetimeFigureOut">
              <a:rPr lang="en-US" smtClean="0"/>
              <a:pPr/>
              <a:t>08/01/2024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B601EEC-4407-4BE3-9E99-F262FCD38838}"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132" y="389328"/>
            <a:ext cx="3733800" cy="584775"/>
          </a:xfrm>
          <a:prstGeom prst="rect">
            <a:avLst/>
          </a:prstGeom>
          <a:solidFill>
            <a:srgbClr val="FFFF00"/>
          </a:solidFill>
        </p:spPr>
        <p:txBody>
          <a:bodyPr wrap="square" rtlCol="0">
            <a:spAutoFit/>
          </a:bodyPr>
          <a:lstStyle/>
          <a:p>
            <a:pPr algn="ctr"/>
            <a:r>
              <a:rPr lang="en-US" sz="3200" dirty="0" smtClean="0"/>
              <a:t>TIẾNG VIỆT</a:t>
            </a:r>
            <a:endParaRPr lang="en-US" sz="3200" dirty="0"/>
          </a:p>
        </p:txBody>
      </p:sp>
      <p:sp>
        <p:nvSpPr>
          <p:cNvPr id="6" name="Cloud Callout 5"/>
          <p:cNvSpPr/>
          <p:nvPr/>
        </p:nvSpPr>
        <p:spPr>
          <a:xfrm>
            <a:off x="3810000" y="637781"/>
            <a:ext cx="4038600" cy="10668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dirty="0" smtClean="0"/>
              <a:t>ÔN BÀI</a:t>
            </a:r>
            <a:endParaRPr lang="en-US" sz="2000" dirty="0"/>
          </a:p>
        </p:txBody>
      </p:sp>
      <p:sp>
        <p:nvSpPr>
          <p:cNvPr id="7" name="TextBox 6"/>
          <p:cNvSpPr txBox="1"/>
          <p:nvPr/>
        </p:nvSpPr>
        <p:spPr>
          <a:xfrm>
            <a:off x="76200" y="1959864"/>
            <a:ext cx="8610600" cy="769441"/>
          </a:xfrm>
          <a:prstGeom prst="rect">
            <a:avLst/>
          </a:prstGeom>
          <a:noFill/>
        </p:spPr>
        <p:txBody>
          <a:bodyPr wrap="square" rtlCol="0">
            <a:spAutoFit/>
          </a:bodyPr>
          <a:lstStyle/>
          <a:p>
            <a:pPr algn="ctr"/>
            <a:r>
              <a:rPr lang="vi-VN" sz="4400" b="1" dirty="0" smtClean="0">
                <a:latin typeface="+mj-lt"/>
              </a:rPr>
              <a:t>cuốc     luộc      ruốc     thuộc</a:t>
            </a:r>
            <a:endParaRPr lang="en-US" sz="4400" b="1" dirty="0">
              <a:latin typeface="+mj-lt"/>
            </a:endParaRPr>
          </a:p>
        </p:txBody>
      </p:sp>
      <p:sp>
        <p:nvSpPr>
          <p:cNvPr id="8" name="TextBox 7"/>
          <p:cNvSpPr txBox="1"/>
          <p:nvPr/>
        </p:nvSpPr>
        <p:spPr>
          <a:xfrm>
            <a:off x="76200" y="2544639"/>
            <a:ext cx="8610600" cy="769441"/>
          </a:xfrm>
          <a:prstGeom prst="rect">
            <a:avLst/>
          </a:prstGeom>
          <a:noFill/>
        </p:spPr>
        <p:txBody>
          <a:bodyPr wrap="square" rtlCol="0">
            <a:spAutoFit/>
          </a:bodyPr>
          <a:lstStyle/>
          <a:p>
            <a:pPr algn="ctr"/>
            <a:r>
              <a:rPr lang="vi-VN" sz="4400" b="1" dirty="0" smtClean="0">
                <a:latin typeface="+mj-lt"/>
              </a:rPr>
              <a:t>buốt     nuốt      ruột       tuột</a:t>
            </a:r>
            <a:endParaRPr lang="en-US" sz="4400" b="1" dirty="0">
              <a:latin typeface="+mj-lt"/>
            </a:endParaRPr>
          </a:p>
        </p:txBody>
      </p:sp>
      <p:sp>
        <p:nvSpPr>
          <p:cNvPr id="9" name="TextBox 8"/>
          <p:cNvSpPr txBox="1"/>
          <p:nvPr/>
        </p:nvSpPr>
        <p:spPr>
          <a:xfrm>
            <a:off x="76200" y="3429000"/>
            <a:ext cx="9067800" cy="3170099"/>
          </a:xfrm>
          <a:prstGeom prst="rect">
            <a:avLst/>
          </a:prstGeom>
          <a:noFill/>
        </p:spPr>
        <p:txBody>
          <a:bodyPr wrap="square" rtlCol="0">
            <a:spAutoFit/>
          </a:bodyPr>
          <a:lstStyle/>
          <a:p>
            <a:r>
              <a:rPr lang="vi-VN" sz="4000" dirty="0" smtClean="0"/>
              <a:t>     Mẹ cho Hà đi công viên. Cô bé rất thích thú và háo hức. Hà mặc váy trắng, đi giày màu hồng. Mẹ còn vuốt tóc và buộc nơ cho Hà. Mẹ bảo Hà khi đi chơi cần ăn mặc gọn gàng, lịch sự. </a:t>
            </a:r>
            <a:endParaRPr lang="en-US" sz="4000" dirty="0"/>
          </a:p>
        </p:txBody>
      </p:sp>
    </p:spTree>
    <p:extLst>
      <p:ext uri="{BB962C8B-B14F-4D97-AF65-F5344CB8AC3E}">
        <p14:creationId xmlns:p14="http://schemas.microsoft.com/office/powerpoint/2010/main" val="29109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06338"/>
            <a:ext cx="2667000" cy="707886"/>
          </a:xfrm>
          <a:prstGeom prst="rect">
            <a:avLst/>
          </a:prstGeom>
          <a:noFill/>
        </p:spPr>
        <p:txBody>
          <a:bodyPr wrap="square" rtlCol="0">
            <a:spAutoFit/>
          </a:bodyPr>
          <a:lstStyle/>
          <a:p>
            <a:r>
              <a:rPr lang="en-US" sz="4000" dirty="0" err="1" smtClean="0"/>
              <a:t>Tiếng</a:t>
            </a:r>
            <a:r>
              <a:rPr lang="en-US" sz="4000" dirty="0" smtClean="0"/>
              <a:t> </a:t>
            </a:r>
            <a:r>
              <a:rPr lang="en-US" sz="4000" dirty="0" err="1" smtClean="0"/>
              <a:t>Việt</a:t>
            </a:r>
            <a:r>
              <a:rPr lang="en-US" sz="4000" dirty="0" smtClean="0"/>
              <a:t>: </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1257348"/>
            <a:ext cx="8952199" cy="4457652"/>
          </a:xfrm>
          <a:prstGeom prst="rect">
            <a:avLst/>
          </a:prstGeom>
        </p:spPr>
      </p:pic>
      <p:sp>
        <p:nvSpPr>
          <p:cNvPr id="7" name="TextBox 6"/>
          <p:cNvSpPr txBox="1"/>
          <p:nvPr/>
        </p:nvSpPr>
        <p:spPr>
          <a:xfrm>
            <a:off x="152400" y="5943600"/>
            <a:ext cx="8839200" cy="707886"/>
          </a:xfrm>
          <a:prstGeom prst="rect">
            <a:avLst/>
          </a:prstGeom>
          <a:noFill/>
        </p:spPr>
        <p:txBody>
          <a:bodyPr wrap="square" rtlCol="0">
            <a:spAutoFit/>
          </a:bodyPr>
          <a:lstStyle/>
          <a:p>
            <a:r>
              <a:rPr lang="en-US" sz="4000" dirty="0" err="1" smtClean="0"/>
              <a:t>Chuồn</a:t>
            </a:r>
            <a:r>
              <a:rPr lang="en-US" sz="4000" dirty="0" smtClean="0"/>
              <a:t> </a:t>
            </a:r>
            <a:r>
              <a:rPr lang="en-US" sz="4000" dirty="0" err="1" smtClean="0"/>
              <a:t>chuồn</a:t>
            </a:r>
            <a:r>
              <a:rPr lang="en-US" sz="4000" dirty="0" smtClean="0"/>
              <a:t> bay qua </a:t>
            </a:r>
            <a:r>
              <a:rPr lang="en-US" sz="4000" dirty="0" err="1" smtClean="0"/>
              <a:t>các</a:t>
            </a:r>
            <a:r>
              <a:rPr lang="en-US" sz="4000" dirty="0" smtClean="0"/>
              <a:t> </a:t>
            </a:r>
            <a:r>
              <a:rPr lang="en-US" sz="4000" dirty="0" err="1" smtClean="0"/>
              <a:t>luống</a:t>
            </a:r>
            <a:r>
              <a:rPr lang="en-US" sz="4000" dirty="0" smtClean="0"/>
              <a:t> </a:t>
            </a:r>
            <a:r>
              <a:rPr lang="en-US" sz="4000" dirty="0" err="1" smtClean="0"/>
              <a:t>rau</a:t>
            </a:r>
            <a:r>
              <a:rPr lang="en-US" sz="4000" dirty="0" smtClean="0"/>
              <a:t>.</a:t>
            </a:r>
            <a:endParaRPr lang="en-US" sz="4000" dirty="0"/>
          </a:p>
        </p:txBody>
      </p:sp>
      <p:sp>
        <p:nvSpPr>
          <p:cNvPr id="8" name="TextBox 7"/>
          <p:cNvSpPr txBox="1"/>
          <p:nvPr/>
        </p:nvSpPr>
        <p:spPr>
          <a:xfrm>
            <a:off x="815340" y="5947023"/>
            <a:ext cx="1143000" cy="707886"/>
          </a:xfrm>
          <a:prstGeom prst="rect">
            <a:avLst/>
          </a:prstGeom>
          <a:noFill/>
        </p:spPr>
        <p:txBody>
          <a:bodyPr wrap="square" rtlCol="0">
            <a:spAutoFit/>
          </a:bodyPr>
          <a:lstStyle/>
          <a:p>
            <a:r>
              <a:rPr lang="en-US" sz="4000" dirty="0" err="1" smtClean="0">
                <a:solidFill>
                  <a:srgbClr val="FF0000"/>
                </a:solidFill>
              </a:rPr>
              <a:t>uôn</a:t>
            </a:r>
            <a:endParaRPr lang="en-US" sz="4000" dirty="0">
              <a:solidFill>
                <a:srgbClr val="FF0000"/>
              </a:solidFill>
            </a:endParaRPr>
          </a:p>
        </p:txBody>
      </p:sp>
      <p:sp>
        <p:nvSpPr>
          <p:cNvPr id="9" name="TextBox 8"/>
          <p:cNvSpPr txBox="1"/>
          <p:nvPr/>
        </p:nvSpPr>
        <p:spPr>
          <a:xfrm>
            <a:off x="2343912" y="5952744"/>
            <a:ext cx="1143000" cy="707886"/>
          </a:xfrm>
          <a:prstGeom prst="rect">
            <a:avLst/>
          </a:prstGeom>
          <a:noFill/>
        </p:spPr>
        <p:txBody>
          <a:bodyPr wrap="square" rtlCol="0">
            <a:spAutoFit/>
          </a:bodyPr>
          <a:lstStyle/>
          <a:p>
            <a:r>
              <a:rPr lang="en-US" sz="4000" dirty="0" err="1" smtClean="0">
                <a:solidFill>
                  <a:srgbClr val="FF0000"/>
                </a:solidFill>
              </a:rPr>
              <a:t>uôn</a:t>
            </a:r>
            <a:endParaRPr lang="en-US" sz="4000" dirty="0">
              <a:solidFill>
                <a:srgbClr val="FF0000"/>
              </a:solidFill>
            </a:endParaRPr>
          </a:p>
        </p:txBody>
      </p:sp>
      <p:sp>
        <p:nvSpPr>
          <p:cNvPr id="10" name="TextBox 9"/>
          <p:cNvSpPr txBox="1"/>
          <p:nvPr/>
        </p:nvSpPr>
        <p:spPr>
          <a:xfrm>
            <a:off x="6224016" y="5940552"/>
            <a:ext cx="1447800" cy="707886"/>
          </a:xfrm>
          <a:prstGeom prst="rect">
            <a:avLst/>
          </a:prstGeom>
          <a:noFill/>
        </p:spPr>
        <p:txBody>
          <a:bodyPr wrap="square" rtlCol="0">
            <a:spAutoFit/>
          </a:bodyPr>
          <a:lstStyle/>
          <a:p>
            <a:r>
              <a:rPr lang="en-US" sz="4000" dirty="0" err="1" smtClean="0">
                <a:solidFill>
                  <a:srgbClr val="FF0000"/>
                </a:solidFill>
              </a:rPr>
              <a:t>uông</a:t>
            </a:r>
            <a:endParaRPr lang="en-US" sz="4000" dirty="0">
              <a:solidFill>
                <a:srgbClr val="FF0000"/>
              </a:solidFill>
            </a:endParaRPr>
          </a:p>
        </p:txBody>
      </p:sp>
      <p:sp>
        <p:nvSpPr>
          <p:cNvPr id="11" name="TextBox 10"/>
          <p:cNvSpPr txBox="1"/>
          <p:nvPr/>
        </p:nvSpPr>
        <p:spPr>
          <a:xfrm>
            <a:off x="2743200" y="470918"/>
            <a:ext cx="6172200" cy="938719"/>
          </a:xfrm>
          <a:prstGeom prst="rect">
            <a:avLst/>
          </a:prstGeom>
          <a:noFill/>
        </p:spPr>
        <p:txBody>
          <a:bodyPr wrap="square" rtlCol="0">
            <a:spAutoFit/>
          </a:bodyPr>
          <a:lstStyle/>
          <a:p>
            <a:r>
              <a:rPr lang="en-US" sz="5500" dirty="0" err="1" smtClean="0"/>
              <a:t>Bài</a:t>
            </a:r>
            <a:r>
              <a:rPr lang="en-US" sz="5500" dirty="0" smtClean="0"/>
              <a:t> 68: </a:t>
            </a:r>
            <a:r>
              <a:rPr lang="en-US" sz="5500" dirty="0" err="1" smtClean="0">
                <a:solidFill>
                  <a:srgbClr val="FF0000"/>
                </a:solidFill>
              </a:rPr>
              <a:t>uôn</a:t>
            </a:r>
            <a:r>
              <a:rPr lang="en-US" sz="5500" dirty="0" smtClean="0">
                <a:solidFill>
                  <a:srgbClr val="FF0000"/>
                </a:solidFill>
              </a:rPr>
              <a:t>    </a:t>
            </a:r>
            <a:r>
              <a:rPr lang="en-US" sz="5500" dirty="0" err="1" smtClean="0">
                <a:solidFill>
                  <a:srgbClr val="FF0000"/>
                </a:solidFill>
              </a:rPr>
              <a:t>uông</a:t>
            </a:r>
            <a:endParaRPr lang="en-US" sz="5500" dirty="0">
              <a:solidFill>
                <a:srgbClr val="FF0000"/>
              </a:solidFill>
            </a:endParaRPr>
          </a:p>
        </p:txBody>
      </p:sp>
    </p:spTree>
    <p:extLst>
      <p:ext uri="{BB962C8B-B14F-4D97-AF65-F5344CB8AC3E}">
        <p14:creationId xmlns:p14="http://schemas.microsoft.com/office/powerpoint/2010/main" val="15358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219200"/>
            <a:ext cx="1371600" cy="584775"/>
          </a:xfrm>
          <a:prstGeom prst="rect">
            <a:avLst/>
          </a:prstGeom>
          <a:solidFill>
            <a:srgbClr val="FFFF00"/>
          </a:solidFill>
        </p:spPr>
        <p:txBody>
          <a:bodyPr wrap="square" rtlCol="0">
            <a:spAutoFit/>
          </a:bodyPr>
          <a:lstStyle/>
          <a:p>
            <a:r>
              <a:rPr lang="en-US" sz="3200" dirty="0" smtClean="0"/>
              <a:t>2. </a:t>
            </a:r>
            <a:r>
              <a:rPr lang="en-US" sz="3200" dirty="0" err="1" smtClean="0"/>
              <a:t>Đọc</a:t>
            </a:r>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2170265370"/>
              </p:ext>
            </p:extLst>
          </p:nvPr>
        </p:nvGraphicFramePr>
        <p:xfrm>
          <a:off x="3733800" y="1803975"/>
          <a:ext cx="2895600" cy="1828800"/>
        </p:xfrm>
        <a:graphic>
          <a:graphicData uri="http://schemas.openxmlformats.org/drawingml/2006/table">
            <a:tbl>
              <a:tblPr firstRow="1" bandRow="1">
                <a:tableStyleId>{E8B1032C-EA38-4F05-BA0D-38AFFFC7BED3}</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pPr algn="ctr"/>
                      <a:r>
                        <a:rPr lang="en-US" sz="5400" dirty="0" err="1" smtClean="0">
                          <a:latin typeface="Times New Roman" pitchFamily="18" charset="0"/>
                          <a:cs typeface="Times New Roman" pitchFamily="18" charset="0"/>
                        </a:rPr>
                        <a:t>ch</a:t>
                      </a:r>
                      <a:endParaRPr lang="en-US" sz="5400" dirty="0">
                        <a:latin typeface="Times New Roman" pitchFamily="18" charset="0"/>
                        <a:cs typeface="Times New Roman" pitchFamily="18" charset="0"/>
                      </a:endParaRPr>
                    </a:p>
                  </a:txBody>
                  <a:tcPr/>
                </a:tc>
                <a:tc>
                  <a:txBody>
                    <a:bodyPr/>
                    <a:lstStyle/>
                    <a:p>
                      <a:pPr algn="ctr"/>
                      <a:r>
                        <a:rPr lang="en-US" sz="5400" dirty="0" err="1" smtClean="0">
                          <a:solidFill>
                            <a:srgbClr val="FF0000"/>
                          </a:solidFill>
                          <a:latin typeface="Times New Roman" pitchFamily="18" charset="0"/>
                          <a:cs typeface="Times New Roman" pitchFamily="18" charset="0"/>
                        </a:rPr>
                        <a:t>uôn</a:t>
                      </a:r>
                      <a:endParaRPr lang="en-US" sz="54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gridSpan="2">
                  <a:txBody>
                    <a:bodyPr/>
                    <a:lstStyle/>
                    <a:p>
                      <a:pPr algn="ctr"/>
                      <a:r>
                        <a:rPr lang="en-US" sz="5400" b="1" dirty="0" err="1" smtClean="0">
                          <a:solidFill>
                            <a:schemeClr val="tx1"/>
                          </a:solidFill>
                          <a:latin typeface="Times New Roman" pitchFamily="18" charset="0"/>
                          <a:cs typeface="Times New Roman" pitchFamily="18" charset="0"/>
                        </a:rPr>
                        <a:t>ch</a:t>
                      </a:r>
                      <a:r>
                        <a:rPr lang="en-US" sz="5400" b="1" dirty="0" err="1" smtClean="0">
                          <a:solidFill>
                            <a:srgbClr val="FF0000"/>
                          </a:solidFill>
                          <a:latin typeface="Times New Roman" pitchFamily="18" charset="0"/>
                          <a:cs typeface="Times New Roman" pitchFamily="18" charset="0"/>
                        </a:rPr>
                        <a:t>uồn</a:t>
                      </a:r>
                      <a:endParaRPr lang="en-US" sz="5400" b="1" dirty="0">
                        <a:solidFill>
                          <a:srgbClr val="FF0000"/>
                        </a:solidFill>
                        <a:latin typeface="Times New Roman" pitchFamily="18" charset="0"/>
                        <a:cs typeface="Times New Roman" pitchFamily="18" charset="0"/>
                      </a:endParaRPr>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152400" y="3733800"/>
            <a:ext cx="8991600" cy="1477328"/>
          </a:xfrm>
          <a:prstGeom prst="rect">
            <a:avLst/>
          </a:prstGeom>
          <a:noFill/>
        </p:spPr>
        <p:txBody>
          <a:bodyPr wrap="square" rtlCol="0">
            <a:spAutoFit/>
          </a:bodyPr>
          <a:lstStyle/>
          <a:p>
            <a:r>
              <a:rPr lang="en-US" sz="4500" dirty="0" err="1" smtClean="0"/>
              <a:t>khuôn</a:t>
            </a:r>
            <a:r>
              <a:rPr lang="en-US" sz="4500" dirty="0" smtClean="0"/>
              <a:t>    </a:t>
            </a:r>
            <a:r>
              <a:rPr lang="en-US" sz="4500" dirty="0" err="1" smtClean="0"/>
              <a:t>muốn</a:t>
            </a:r>
            <a:r>
              <a:rPr lang="en-US" sz="4500" dirty="0" smtClean="0"/>
              <a:t>    </a:t>
            </a:r>
            <a:r>
              <a:rPr lang="en-US" sz="4500" dirty="0" err="1" smtClean="0"/>
              <a:t>muộn</a:t>
            </a:r>
            <a:r>
              <a:rPr lang="en-US" sz="4500" dirty="0" smtClean="0"/>
              <a:t>      </a:t>
            </a:r>
            <a:r>
              <a:rPr lang="en-US" sz="4500" dirty="0" err="1" smtClean="0"/>
              <a:t>nguồn</a:t>
            </a:r>
            <a:endParaRPr lang="en-US" sz="4500" dirty="0" smtClean="0"/>
          </a:p>
          <a:p>
            <a:r>
              <a:rPr lang="en-US" sz="4500" dirty="0" err="1" smtClean="0"/>
              <a:t>buồng</a:t>
            </a:r>
            <a:r>
              <a:rPr lang="en-US" sz="4500" dirty="0" smtClean="0"/>
              <a:t>    </a:t>
            </a:r>
            <a:r>
              <a:rPr lang="en-US" sz="4500" dirty="0" err="1" smtClean="0"/>
              <a:t>luống</a:t>
            </a:r>
            <a:r>
              <a:rPr lang="en-US" sz="4500" dirty="0" smtClean="0"/>
              <a:t>    </a:t>
            </a:r>
            <a:r>
              <a:rPr lang="en-US" sz="4500" dirty="0" err="1" smtClean="0"/>
              <a:t>thuổng</a:t>
            </a:r>
            <a:r>
              <a:rPr lang="en-US" sz="4500" dirty="0" smtClean="0"/>
              <a:t>    </a:t>
            </a:r>
            <a:r>
              <a:rPr lang="en-US" sz="4500" dirty="0" err="1" smtClean="0"/>
              <a:t>vuông</a:t>
            </a:r>
            <a:endParaRPr lang="en-US" sz="4500" dirty="0"/>
          </a:p>
        </p:txBody>
      </p:sp>
    </p:spTree>
    <p:extLst>
      <p:ext uri="{BB962C8B-B14F-4D97-AF65-F5344CB8AC3E}">
        <p14:creationId xmlns:p14="http://schemas.microsoft.com/office/powerpoint/2010/main" val="3791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38400"/>
            <a:ext cx="3486924" cy="2057400"/>
          </a:xfrm>
          <a:prstGeom prst="rect">
            <a:avLst/>
          </a:prstGeom>
        </p:spPr>
      </p:pic>
      <p:sp>
        <p:nvSpPr>
          <p:cNvPr id="9" name="TextBox 8"/>
          <p:cNvSpPr txBox="1"/>
          <p:nvPr/>
        </p:nvSpPr>
        <p:spPr>
          <a:xfrm>
            <a:off x="304800" y="5181600"/>
            <a:ext cx="2438400" cy="707886"/>
          </a:xfrm>
          <a:prstGeom prst="rect">
            <a:avLst/>
          </a:prstGeom>
          <a:noFill/>
        </p:spPr>
        <p:txBody>
          <a:bodyPr wrap="square" rtlCol="0">
            <a:spAutoFit/>
          </a:bodyPr>
          <a:lstStyle/>
          <a:p>
            <a:r>
              <a:rPr lang="en-US" sz="4000" dirty="0" err="1" smtClean="0"/>
              <a:t>cuộn</a:t>
            </a:r>
            <a:r>
              <a:rPr lang="en-US" sz="4000" dirty="0" smtClean="0"/>
              <a:t> </a:t>
            </a:r>
            <a:r>
              <a:rPr lang="en-US" sz="4000" dirty="0" err="1" smtClean="0"/>
              <a:t>chỉ</a:t>
            </a:r>
            <a:endParaRPr lang="en-US" sz="4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209800"/>
            <a:ext cx="2610007" cy="2362200"/>
          </a:xfrm>
          <a:prstGeom prst="rect">
            <a:avLst/>
          </a:prstGeom>
        </p:spPr>
      </p:pic>
      <p:sp>
        <p:nvSpPr>
          <p:cNvPr id="11" name="TextBox 10"/>
          <p:cNvSpPr txBox="1"/>
          <p:nvPr/>
        </p:nvSpPr>
        <p:spPr>
          <a:xfrm>
            <a:off x="3048000" y="5181600"/>
            <a:ext cx="3200400" cy="707886"/>
          </a:xfrm>
          <a:prstGeom prst="rect">
            <a:avLst/>
          </a:prstGeom>
          <a:noFill/>
        </p:spPr>
        <p:txBody>
          <a:bodyPr wrap="square" rtlCol="0">
            <a:spAutoFit/>
          </a:bodyPr>
          <a:lstStyle/>
          <a:p>
            <a:r>
              <a:rPr lang="en-US" sz="4000" dirty="0" err="1" smtClean="0"/>
              <a:t>buồng</a:t>
            </a:r>
            <a:r>
              <a:rPr lang="en-US" sz="4000" dirty="0" smtClean="0"/>
              <a:t> </a:t>
            </a:r>
            <a:r>
              <a:rPr lang="en-US" sz="4000" dirty="0" err="1" smtClean="0"/>
              <a:t>chuối</a:t>
            </a:r>
            <a:endParaRPr lang="en-US" sz="4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592" y="1828800"/>
            <a:ext cx="2743200" cy="2957096"/>
          </a:xfrm>
          <a:prstGeom prst="rect">
            <a:avLst/>
          </a:prstGeom>
        </p:spPr>
      </p:pic>
      <p:sp>
        <p:nvSpPr>
          <p:cNvPr id="13" name="TextBox 12"/>
          <p:cNvSpPr txBox="1"/>
          <p:nvPr/>
        </p:nvSpPr>
        <p:spPr>
          <a:xfrm>
            <a:off x="6201507" y="5181600"/>
            <a:ext cx="2895600" cy="707886"/>
          </a:xfrm>
          <a:prstGeom prst="rect">
            <a:avLst/>
          </a:prstGeom>
          <a:noFill/>
        </p:spPr>
        <p:txBody>
          <a:bodyPr wrap="square" rtlCol="0">
            <a:spAutoFit/>
          </a:bodyPr>
          <a:lstStyle/>
          <a:p>
            <a:r>
              <a:rPr lang="en-US" sz="4000" dirty="0" err="1" smtClean="0"/>
              <a:t>quả</a:t>
            </a:r>
            <a:r>
              <a:rPr lang="en-US" sz="4000" dirty="0" smtClean="0"/>
              <a:t> </a:t>
            </a:r>
            <a:r>
              <a:rPr lang="en-US" sz="4000" dirty="0" err="1" smtClean="0"/>
              <a:t>chuông</a:t>
            </a:r>
            <a:endParaRPr lang="en-US" sz="4000" dirty="0"/>
          </a:p>
        </p:txBody>
      </p:sp>
      <p:sp>
        <p:nvSpPr>
          <p:cNvPr id="14" name="TextBox 13"/>
          <p:cNvSpPr txBox="1"/>
          <p:nvPr/>
        </p:nvSpPr>
        <p:spPr>
          <a:xfrm>
            <a:off x="530352" y="5187696"/>
            <a:ext cx="1066800" cy="707886"/>
          </a:xfrm>
          <a:prstGeom prst="rect">
            <a:avLst/>
          </a:prstGeom>
          <a:noFill/>
        </p:spPr>
        <p:txBody>
          <a:bodyPr wrap="square" rtlCol="0">
            <a:spAutoFit/>
          </a:bodyPr>
          <a:lstStyle/>
          <a:p>
            <a:r>
              <a:rPr lang="en-US" sz="4000" dirty="0" err="1" smtClean="0">
                <a:solidFill>
                  <a:srgbClr val="FF0000"/>
                </a:solidFill>
              </a:rPr>
              <a:t>uôn</a:t>
            </a:r>
            <a:endParaRPr lang="en-US" sz="4000" dirty="0">
              <a:solidFill>
                <a:srgbClr val="FF0000"/>
              </a:solidFill>
            </a:endParaRPr>
          </a:p>
        </p:txBody>
      </p:sp>
      <p:sp>
        <p:nvSpPr>
          <p:cNvPr id="15" name="TextBox 14"/>
          <p:cNvSpPr txBox="1"/>
          <p:nvPr/>
        </p:nvSpPr>
        <p:spPr>
          <a:xfrm>
            <a:off x="3323492" y="5187696"/>
            <a:ext cx="1600200" cy="707886"/>
          </a:xfrm>
          <a:prstGeom prst="rect">
            <a:avLst/>
          </a:prstGeom>
          <a:noFill/>
        </p:spPr>
        <p:txBody>
          <a:bodyPr wrap="square" rtlCol="0">
            <a:spAutoFit/>
          </a:bodyPr>
          <a:lstStyle/>
          <a:p>
            <a:r>
              <a:rPr lang="en-US" sz="4000" dirty="0" err="1" smtClean="0">
                <a:solidFill>
                  <a:srgbClr val="FF0000"/>
                </a:solidFill>
              </a:rPr>
              <a:t>uông</a:t>
            </a:r>
            <a:endParaRPr lang="en-US" sz="4000" dirty="0">
              <a:solidFill>
                <a:srgbClr val="FF0000"/>
              </a:solidFill>
            </a:endParaRPr>
          </a:p>
        </p:txBody>
      </p:sp>
      <p:sp>
        <p:nvSpPr>
          <p:cNvPr id="16" name="TextBox 15"/>
          <p:cNvSpPr txBox="1"/>
          <p:nvPr/>
        </p:nvSpPr>
        <p:spPr>
          <a:xfrm>
            <a:off x="7690103" y="5190744"/>
            <a:ext cx="1600200" cy="707886"/>
          </a:xfrm>
          <a:prstGeom prst="rect">
            <a:avLst/>
          </a:prstGeom>
          <a:noFill/>
        </p:spPr>
        <p:txBody>
          <a:bodyPr wrap="square" rtlCol="0">
            <a:spAutoFit/>
          </a:bodyPr>
          <a:lstStyle/>
          <a:p>
            <a:r>
              <a:rPr lang="en-US" sz="4000" dirty="0" err="1" smtClean="0">
                <a:solidFill>
                  <a:srgbClr val="FF0000"/>
                </a:solidFill>
              </a:rPr>
              <a:t>uông</a:t>
            </a:r>
            <a:endParaRPr lang="en-US" sz="4000" dirty="0">
              <a:solidFill>
                <a:srgbClr val="FF0000"/>
              </a:solidFill>
            </a:endParaRPr>
          </a:p>
        </p:txBody>
      </p:sp>
    </p:spTree>
    <p:extLst>
      <p:ext uri="{BB962C8B-B14F-4D97-AF65-F5344CB8AC3E}">
        <p14:creationId xmlns:p14="http://schemas.microsoft.com/office/powerpoint/2010/main" val="124417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219200"/>
            <a:ext cx="1371600" cy="584775"/>
          </a:xfrm>
          <a:prstGeom prst="rect">
            <a:avLst/>
          </a:prstGeom>
          <a:solidFill>
            <a:srgbClr val="FFFF00"/>
          </a:solidFill>
        </p:spPr>
        <p:txBody>
          <a:bodyPr wrap="square" rtlCol="0">
            <a:spAutoFit/>
          </a:bodyPr>
          <a:lstStyle/>
          <a:p>
            <a:r>
              <a:rPr lang="en-US" sz="3200" dirty="0" smtClean="0"/>
              <a:t>2. </a:t>
            </a:r>
            <a:r>
              <a:rPr lang="en-US" sz="3200" dirty="0" err="1" smtClean="0"/>
              <a:t>Đọc</a:t>
            </a:r>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2175948150"/>
              </p:ext>
            </p:extLst>
          </p:nvPr>
        </p:nvGraphicFramePr>
        <p:xfrm>
          <a:off x="3733800" y="1803975"/>
          <a:ext cx="2895600" cy="1828800"/>
        </p:xfrm>
        <a:graphic>
          <a:graphicData uri="http://schemas.openxmlformats.org/drawingml/2006/table">
            <a:tbl>
              <a:tblPr firstRow="1" bandRow="1">
                <a:tableStyleId>{E8B1032C-EA38-4F05-BA0D-38AFFFC7BED3}</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pPr algn="ctr"/>
                      <a:r>
                        <a:rPr lang="en-US" sz="5400" dirty="0" err="1" smtClean="0">
                          <a:latin typeface="Times New Roman" pitchFamily="18" charset="0"/>
                          <a:cs typeface="Times New Roman" pitchFamily="18" charset="0"/>
                        </a:rPr>
                        <a:t>ch</a:t>
                      </a:r>
                      <a:endParaRPr lang="en-US" sz="5400" dirty="0">
                        <a:latin typeface="Times New Roman" pitchFamily="18" charset="0"/>
                        <a:cs typeface="Times New Roman" pitchFamily="18" charset="0"/>
                      </a:endParaRPr>
                    </a:p>
                  </a:txBody>
                  <a:tcPr/>
                </a:tc>
                <a:tc>
                  <a:txBody>
                    <a:bodyPr/>
                    <a:lstStyle/>
                    <a:p>
                      <a:pPr algn="ctr"/>
                      <a:r>
                        <a:rPr lang="en-US" sz="5400" dirty="0" err="1" smtClean="0">
                          <a:solidFill>
                            <a:srgbClr val="FF0000"/>
                          </a:solidFill>
                          <a:latin typeface="Times New Roman" pitchFamily="18" charset="0"/>
                          <a:cs typeface="Times New Roman" pitchFamily="18" charset="0"/>
                        </a:rPr>
                        <a:t>uôn</a:t>
                      </a:r>
                      <a:endParaRPr lang="en-US" sz="54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gridSpan="2">
                  <a:txBody>
                    <a:bodyPr/>
                    <a:lstStyle/>
                    <a:p>
                      <a:pPr algn="ctr"/>
                      <a:r>
                        <a:rPr lang="en-US" sz="5400" b="1" dirty="0" err="1" smtClean="0">
                          <a:solidFill>
                            <a:schemeClr val="tx1"/>
                          </a:solidFill>
                          <a:latin typeface="Times New Roman" pitchFamily="18" charset="0"/>
                          <a:cs typeface="Times New Roman" pitchFamily="18" charset="0"/>
                        </a:rPr>
                        <a:t>ch</a:t>
                      </a:r>
                      <a:r>
                        <a:rPr lang="en-US" sz="5400" b="1" dirty="0" err="1" smtClean="0">
                          <a:solidFill>
                            <a:srgbClr val="FF0000"/>
                          </a:solidFill>
                          <a:latin typeface="Times New Roman" pitchFamily="18" charset="0"/>
                          <a:cs typeface="Times New Roman" pitchFamily="18" charset="0"/>
                        </a:rPr>
                        <a:t>uồn</a:t>
                      </a:r>
                      <a:endParaRPr lang="en-US" sz="5400" b="1" dirty="0">
                        <a:solidFill>
                          <a:srgbClr val="FF0000"/>
                        </a:solidFill>
                        <a:latin typeface="Times New Roman" pitchFamily="18" charset="0"/>
                        <a:cs typeface="Times New Roman" pitchFamily="18" charset="0"/>
                      </a:endParaRPr>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152400" y="3733800"/>
            <a:ext cx="8991600" cy="1477328"/>
          </a:xfrm>
          <a:prstGeom prst="rect">
            <a:avLst/>
          </a:prstGeom>
          <a:noFill/>
        </p:spPr>
        <p:txBody>
          <a:bodyPr wrap="square" rtlCol="0">
            <a:spAutoFit/>
          </a:bodyPr>
          <a:lstStyle/>
          <a:p>
            <a:r>
              <a:rPr lang="en-US" sz="4500" dirty="0" err="1" smtClean="0"/>
              <a:t>khuôn</a:t>
            </a:r>
            <a:r>
              <a:rPr lang="en-US" sz="4500" dirty="0" smtClean="0"/>
              <a:t>    </a:t>
            </a:r>
            <a:r>
              <a:rPr lang="en-US" sz="4500" dirty="0" err="1" smtClean="0"/>
              <a:t>muốn</a:t>
            </a:r>
            <a:r>
              <a:rPr lang="en-US" sz="4500" dirty="0" smtClean="0"/>
              <a:t>    </a:t>
            </a:r>
            <a:r>
              <a:rPr lang="en-US" sz="4500" dirty="0" err="1" smtClean="0"/>
              <a:t>muộn</a:t>
            </a:r>
            <a:r>
              <a:rPr lang="en-US" sz="4500" dirty="0" smtClean="0"/>
              <a:t>      </a:t>
            </a:r>
            <a:r>
              <a:rPr lang="en-US" sz="4500" dirty="0" err="1" smtClean="0"/>
              <a:t>nguồn</a:t>
            </a:r>
            <a:endParaRPr lang="en-US" sz="4500" dirty="0" smtClean="0"/>
          </a:p>
          <a:p>
            <a:r>
              <a:rPr lang="en-US" sz="4500" dirty="0" err="1" smtClean="0"/>
              <a:t>buồng</a:t>
            </a:r>
            <a:r>
              <a:rPr lang="en-US" sz="4500" dirty="0" smtClean="0"/>
              <a:t>    </a:t>
            </a:r>
            <a:r>
              <a:rPr lang="en-US" sz="4500" dirty="0" err="1" smtClean="0"/>
              <a:t>luống</a:t>
            </a:r>
            <a:r>
              <a:rPr lang="en-US" sz="4500" dirty="0" smtClean="0"/>
              <a:t>    </a:t>
            </a:r>
            <a:r>
              <a:rPr lang="en-US" sz="4500" dirty="0" err="1" smtClean="0"/>
              <a:t>thuổng</a:t>
            </a:r>
            <a:r>
              <a:rPr lang="en-US" sz="4500" dirty="0" smtClean="0"/>
              <a:t>    </a:t>
            </a:r>
            <a:r>
              <a:rPr lang="en-US" sz="4500" dirty="0" err="1" smtClean="0"/>
              <a:t>vuông</a:t>
            </a:r>
            <a:endParaRPr lang="en-US" sz="4500" dirty="0"/>
          </a:p>
        </p:txBody>
      </p:sp>
      <p:sp>
        <p:nvSpPr>
          <p:cNvPr id="11" name="TextBox 10"/>
          <p:cNvSpPr txBox="1"/>
          <p:nvPr/>
        </p:nvSpPr>
        <p:spPr>
          <a:xfrm>
            <a:off x="304800" y="5181600"/>
            <a:ext cx="2438400" cy="707886"/>
          </a:xfrm>
          <a:prstGeom prst="rect">
            <a:avLst/>
          </a:prstGeom>
          <a:noFill/>
        </p:spPr>
        <p:txBody>
          <a:bodyPr wrap="square" rtlCol="0">
            <a:spAutoFit/>
          </a:bodyPr>
          <a:lstStyle/>
          <a:p>
            <a:r>
              <a:rPr lang="en-US" sz="4000" dirty="0" err="1" smtClean="0">
                <a:solidFill>
                  <a:srgbClr val="00B050"/>
                </a:solidFill>
              </a:rPr>
              <a:t>cuộn</a:t>
            </a:r>
            <a:r>
              <a:rPr lang="en-US" sz="4000" dirty="0" smtClean="0">
                <a:solidFill>
                  <a:srgbClr val="00B050"/>
                </a:solidFill>
              </a:rPr>
              <a:t> </a:t>
            </a:r>
            <a:r>
              <a:rPr lang="en-US" sz="4000" dirty="0" err="1" smtClean="0">
                <a:solidFill>
                  <a:srgbClr val="00B050"/>
                </a:solidFill>
              </a:rPr>
              <a:t>chỉ</a:t>
            </a:r>
            <a:endParaRPr lang="en-US" sz="4000" dirty="0">
              <a:solidFill>
                <a:srgbClr val="00B050"/>
              </a:solidFill>
            </a:endParaRPr>
          </a:p>
        </p:txBody>
      </p:sp>
      <p:sp>
        <p:nvSpPr>
          <p:cNvPr id="12" name="TextBox 11"/>
          <p:cNvSpPr txBox="1"/>
          <p:nvPr/>
        </p:nvSpPr>
        <p:spPr>
          <a:xfrm>
            <a:off x="2819400" y="5181600"/>
            <a:ext cx="3200400" cy="707886"/>
          </a:xfrm>
          <a:prstGeom prst="rect">
            <a:avLst/>
          </a:prstGeom>
          <a:noFill/>
        </p:spPr>
        <p:txBody>
          <a:bodyPr wrap="square" rtlCol="0">
            <a:spAutoFit/>
          </a:bodyPr>
          <a:lstStyle/>
          <a:p>
            <a:r>
              <a:rPr lang="en-US" sz="4000" dirty="0" err="1" smtClean="0">
                <a:solidFill>
                  <a:srgbClr val="002060"/>
                </a:solidFill>
              </a:rPr>
              <a:t>buồng</a:t>
            </a:r>
            <a:r>
              <a:rPr lang="en-US" sz="4000" dirty="0" smtClean="0">
                <a:solidFill>
                  <a:srgbClr val="002060"/>
                </a:solidFill>
              </a:rPr>
              <a:t> </a:t>
            </a:r>
            <a:r>
              <a:rPr lang="en-US" sz="4000" dirty="0" err="1" smtClean="0">
                <a:solidFill>
                  <a:srgbClr val="002060"/>
                </a:solidFill>
              </a:rPr>
              <a:t>chuối</a:t>
            </a:r>
            <a:endParaRPr lang="en-US" sz="4000" dirty="0">
              <a:solidFill>
                <a:srgbClr val="002060"/>
              </a:solidFill>
            </a:endParaRPr>
          </a:p>
        </p:txBody>
      </p:sp>
      <p:sp>
        <p:nvSpPr>
          <p:cNvPr id="13" name="TextBox 12"/>
          <p:cNvSpPr txBox="1"/>
          <p:nvPr/>
        </p:nvSpPr>
        <p:spPr>
          <a:xfrm>
            <a:off x="6096000" y="5181600"/>
            <a:ext cx="2895600" cy="707886"/>
          </a:xfrm>
          <a:prstGeom prst="rect">
            <a:avLst/>
          </a:prstGeom>
          <a:noFill/>
        </p:spPr>
        <p:txBody>
          <a:bodyPr wrap="square" rtlCol="0">
            <a:spAutoFit/>
          </a:bodyPr>
          <a:lstStyle/>
          <a:p>
            <a:r>
              <a:rPr lang="en-US" sz="4000" dirty="0" err="1" smtClean="0">
                <a:solidFill>
                  <a:srgbClr val="C00000"/>
                </a:solidFill>
              </a:rPr>
              <a:t>quả</a:t>
            </a:r>
            <a:r>
              <a:rPr lang="en-US" sz="4000" dirty="0" smtClean="0">
                <a:solidFill>
                  <a:srgbClr val="C00000"/>
                </a:solidFill>
              </a:rPr>
              <a:t> </a:t>
            </a:r>
            <a:r>
              <a:rPr lang="en-US" sz="4000" dirty="0" err="1" smtClean="0">
                <a:solidFill>
                  <a:srgbClr val="C00000"/>
                </a:solidFill>
              </a:rPr>
              <a:t>chuông</a:t>
            </a:r>
            <a:endParaRPr lang="en-US" sz="4000" dirty="0">
              <a:solidFill>
                <a:srgbClr val="C00000"/>
              </a:solidFill>
            </a:endParaRPr>
          </a:p>
        </p:txBody>
      </p:sp>
    </p:spTree>
    <p:extLst>
      <p:ext uri="{BB962C8B-B14F-4D97-AF65-F5344CB8AC3E}">
        <p14:creationId xmlns:p14="http://schemas.microsoft.com/office/powerpoint/2010/main" val="3038227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9636"/>
            <a:ext cx="9067800" cy="5372163"/>
          </a:xfrm>
          <a:prstGeom prst="rect">
            <a:avLst/>
          </a:prstGeom>
        </p:spPr>
      </p:pic>
      <p:sp>
        <p:nvSpPr>
          <p:cNvPr id="11" name="TextBox 10"/>
          <p:cNvSpPr txBox="1"/>
          <p:nvPr/>
        </p:nvSpPr>
        <p:spPr>
          <a:xfrm>
            <a:off x="152400" y="1409637"/>
            <a:ext cx="8839200" cy="5509200"/>
          </a:xfrm>
          <a:prstGeom prst="rect">
            <a:avLst/>
          </a:prstGeom>
          <a:noFill/>
        </p:spPr>
        <p:txBody>
          <a:bodyPr wrap="square" rtlCol="0">
            <a:spAutoFit/>
          </a:bodyPr>
          <a:lstStyle/>
          <a:p>
            <a:r>
              <a:rPr lang="en-US" sz="4400" dirty="0" smtClean="0"/>
              <a:t>     </a:t>
            </a:r>
            <a:r>
              <a:rPr lang="en-US" sz="4400" dirty="0" err="1" smtClean="0"/>
              <a:t>Trời</a:t>
            </a:r>
            <a:r>
              <a:rPr lang="en-US" sz="4400" dirty="0" smtClean="0"/>
              <a:t> </a:t>
            </a:r>
            <a:r>
              <a:rPr lang="en-US" sz="4400" dirty="0" err="1" smtClean="0"/>
              <a:t>sắp</a:t>
            </a:r>
            <a:r>
              <a:rPr lang="en-US" sz="4400" dirty="0" smtClean="0"/>
              <a:t> </a:t>
            </a:r>
            <a:r>
              <a:rPr lang="en-US" sz="4400" dirty="0" err="1" smtClean="0"/>
              <a:t>mưa</a:t>
            </a:r>
            <a:r>
              <a:rPr lang="en-US" sz="4400" dirty="0" smtClean="0"/>
              <a:t>. </a:t>
            </a:r>
            <a:r>
              <a:rPr lang="en-US" sz="4400" dirty="0" err="1" smtClean="0"/>
              <a:t>Chuồn</a:t>
            </a:r>
            <a:r>
              <a:rPr lang="en-US" sz="4400" dirty="0" smtClean="0"/>
              <a:t> </a:t>
            </a:r>
            <a:r>
              <a:rPr lang="en-US" sz="4400" dirty="0" err="1" smtClean="0"/>
              <a:t>chuồn</a:t>
            </a:r>
            <a:r>
              <a:rPr lang="en-US" sz="4400" dirty="0" smtClean="0"/>
              <a:t> bay </a:t>
            </a:r>
            <a:r>
              <a:rPr lang="en-US" sz="4400" dirty="0" err="1" smtClean="0"/>
              <a:t>thấp</a:t>
            </a:r>
            <a:r>
              <a:rPr lang="en-US" sz="4400" dirty="0" smtClean="0"/>
              <a:t>. </a:t>
            </a:r>
            <a:r>
              <a:rPr lang="en-US" sz="4400" dirty="0" err="1" smtClean="0"/>
              <a:t>Bầu</a:t>
            </a:r>
            <a:r>
              <a:rPr lang="en-US" sz="4400" dirty="0" smtClean="0"/>
              <a:t> </a:t>
            </a:r>
            <a:r>
              <a:rPr lang="en-US" sz="4400" dirty="0" err="1" smtClean="0"/>
              <a:t>trời</a:t>
            </a:r>
            <a:r>
              <a:rPr lang="en-US" sz="4400" dirty="0" smtClean="0"/>
              <a:t> </a:t>
            </a:r>
            <a:r>
              <a:rPr lang="en-US" sz="4400" dirty="0" err="1" smtClean="0"/>
              <a:t>đen</a:t>
            </a:r>
            <a:r>
              <a:rPr lang="en-US" sz="4400" dirty="0" smtClean="0"/>
              <a:t> </a:t>
            </a:r>
            <a:r>
              <a:rPr lang="en-US" sz="4400" dirty="0" err="1" smtClean="0"/>
              <a:t>kịt</a:t>
            </a:r>
            <a:r>
              <a:rPr lang="en-US" sz="4400" dirty="0" smtClean="0"/>
              <a:t>. </a:t>
            </a:r>
            <a:r>
              <a:rPr lang="en-US" sz="4400" dirty="0" err="1" smtClean="0"/>
              <a:t>Gió</a:t>
            </a:r>
            <a:r>
              <a:rPr lang="en-US" sz="4400" dirty="0" smtClean="0"/>
              <a:t> </a:t>
            </a:r>
            <a:r>
              <a:rPr lang="en-US" sz="4400" dirty="0" err="1" smtClean="0"/>
              <a:t>thổi</a:t>
            </a:r>
            <a:r>
              <a:rPr lang="en-US" sz="4400" dirty="0" smtClean="0"/>
              <a:t> </a:t>
            </a:r>
            <a:r>
              <a:rPr lang="en-US" sz="4400" dirty="0" err="1" smtClean="0"/>
              <a:t>mạnh</a:t>
            </a:r>
            <a:r>
              <a:rPr lang="en-US" sz="4400" dirty="0" smtClean="0"/>
              <a:t> </a:t>
            </a:r>
            <a:r>
              <a:rPr lang="en-US" sz="4400" dirty="0" err="1" smtClean="0"/>
              <a:t>cuốn</a:t>
            </a:r>
            <a:r>
              <a:rPr lang="en-US" sz="4400" dirty="0" smtClean="0"/>
              <a:t> </a:t>
            </a:r>
            <a:r>
              <a:rPr lang="en-US" sz="4400" dirty="0" err="1" smtClean="0"/>
              <a:t>theo</a:t>
            </a:r>
            <a:r>
              <a:rPr lang="en-US" sz="4400" dirty="0" smtClean="0"/>
              <a:t> </a:t>
            </a:r>
            <a:r>
              <a:rPr lang="en-US" sz="4400" dirty="0" err="1" smtClean="0"/>
              <a:t>những</a:t>
            </a:r>
            <a:r>
              <a:rPr lang="en-US" sz="4400" dirty="0" smtClean="0"/>
              <a:t> </a:t>
            </a:r>
            <a:r>
              <a:rPr lang="en-US" sz="4400" dirty="0" err="1" smtClean="0"/>
              <a:t>đám</a:t>
            </a:r>
            <a:r>
              <a:rPr lang="en-US" sz="4400" dirty="0" smtClean="0"/>
              <a:t> </a:t>
            </a:r>
            <a:r>
              <a:rPr lang="en-US" sz="4400" dirty="0" err="1" smtClean="0"/>
              <a:t>lá</a:t>
            </a:r>
            <a:r>
              <a:rPr lang="en-US" sz="4400" dirty="0" smtClean="0"/>
              <a:t> </a:t>
            </a:r>
            <a:r>
              <a:rPr lang="en-US" sz="4400" dirty="0" err="1" smtClean="0"/>
              <a:t>khô</a:t>
            </a:r>
            <a:r>
              <a:rPr lang="en-US" sz="4400" dirty="0" smtClean="0"/>
              <a:t>. </a:t>
            </a:r>
            <a:r>
              <a:rPr lang="en-US" sz="4400" dirty="0" err="1" smtClean="0"/>
              <a:t>Rồi</a:t>
            </a:r>
            <a:r>
              <a:rPr lang="en-US" sz="4400" dirty="0" smtClean="0"/>
              <a:t> </a:t>
            </a:r>
            <a:r>
              <a:rPr lang="en-US" sz="4400" dirty="0" err="1" smtClean="0"/>
              <a:t>mưa</a:t>
            </a:r>
            <a:r>
              <a:rPr lang="en-US" sz="4400" dirty="0" smtClean="0"/>
              <a:t> </a:t>
            </a:r>
            <a:r>
              <a:rPr lang="en-US" sz="4400" dirty="0" err="1" smtClean="0"/>
              <a:t>ào</a:t>
            </a:r>
            <a:r>
              <a:rPr lang="en-US" sz="4400" dirty="0" smtClean="0"/>
              <a:t> </a:t>
            </a:r>
            <a:r>
              <a:rPr lang="en-US" sz="4400" dirty="0" err="1" smtClean="0"/>
              <a:t>ào</a:t>
            </a:r>
            <a:r>
              <a:rPr lang="en-US" sz="4400" dirty="0" smtClean="0"/>
              <a:t> </a:t>
            </a:r>
            <a:r>
              <a:rPr lang="en-US" sz="4400" dirty="0" err="1" smtClean="0"/>
              <a:t>trút</a:t>
            </a:r>
            <a:r>
              <a:rPr lang="en-US" sz="4400" dirty="0" smtClean="0"/>
              <a:t> </a:t>
            </a:r>
            <a:r>
              <a:rPr lang="en-US" sz="4400" dirty="0" err="1" smtClean="0"/>
              <a:t>xuống</a:t>
            </a:r>
            <a:r>
              <a:rPr lang="en-US" sz="4400" dirty="0" smtClean="0"/>
              <a:t>.</a:t>
            </a:r>
          </a:p>
          <a:p>
            <a:r>
              <a:rPr lang="en-US" sz="4400" dirty="0"/>
              <a:t> </a:t>
            </a:r>
            <a:r>
              <a:rPr lang="en-US" sz="4400" dirty="0" smtClean="0"/>
              <a:t>    </a:t>
            </a:r>
            <a:r>
              <a:rPr lang="en-US" sz="4400" dirty="0" err="1" smtClean="0"/>
              <a:t>Mưa</a:t>
            </a:r>
            <a:r>
              <a:rPr lang="en-US" sz="4400" dirty="0" smtClean="0"/>
              <a:t> </a:t>
            </a:r>
            <a:r>
              <a:rPr lang="en-US" sz="4400" dirty="0" err="1" smtClean="0"/>
              <a:t>tạnh</a:t>
            </a:r>
            <a:r>
              <a:rPr lang="en-US" sz="4400" dirty="0" smtClean="0"/>
              <a:t>, </a:t>
            </a:r>
            <a:r>
              <a:rPr lang="en-US" sz="4400" dirty="0" err="1" smtClean="0"/>
              <a:t>những</a:t>
            </a:r>
            <a:r>
              <a:rPr lang="en-US" sz="4400" dirty="0" smtClean="0"/>
              <a:t> </a:t>
            </a:r>
            <a:r>
              <a:rPr lang="en-US" sz="4400" dirty="0" err="1" smtClean="0"/>
              <a:t>hạt</a:t>
            </a:r>
            <a:r>
              <a:rPr lang="en-US" sz="4400" dirty="0" smtClean="0"/>
              <a:t> </a:t>
            </a:r>
            <a:r>
              <a:rPr lang="en-US" sz="4400" dirty="0" err="1" smtClean="0"/>
              <a:t>mưa</a:t>
            </a:r>
            <a:r>
              <a:rPr lang="en-US" sz="4400" dirty="0" smtClean="0"/>
              <a:t> long </a:t>
            </a:r>
            <a:r>
              <a:rPr lang="en-US" sz="4400" dirty="0" err="1" smtClean="0"/>
              <a:t>lanh</a:t>
            </a:r>
            <a:r>
              <a:rPr lang="en-US" sz="4400" dirty="0" smtClean="0"/>
              <a:t> </a:t>
            </a:r>
            <a:r>
              <a:rPr lang="en-US" sz="4400" dirty="0" err="1" smtClean="0"/>
              <a:t>đọng</a:t>
            </a:r>
            <a:r>
              <a:rPr lang="en-US" sz="4400" dirty="0" smtClean="0"/>
              <a:t> </a:t>
            </a:r>
            <a:r>
              <a:rPr lang="en-US" sz="4400" dirty="0" err="1" smtClean="0"/>
              <a:t>trên</a:t>
            </a:r>
            <a:r>
              <a:rPr lang="en-US" sz="4400" dirty="0" smtClean="0"/>
              <a:t> </a:t>
            </a:r>
            <a:r>
              <a:rPr lang="en-US" sz="4400" dirty="0" err="1" smtClean="0"/>
              <a:t>các</a:t>
            </a:r>
            <a:r>
              <a:rPr lang="en-US" sz="4400" dirty="0" smtClean="0"/>
              <a:t> </a:t>
            </a:r>
            <a:r>
              <a:rPr lang="en-US" sz="4400" dirty="0" err="1" smtClean="0"/>
              <a:t>cuống</a:t>
            </a:r>
            <a:r>
              <a:rPr lang="en-US" sz="4400" dirty="0" smtClean="0"/>
              <a:t> </a:t>
            </a:r>
            <a:r>
              <a:rPr lang="en-US" sz="4400" dirty="0" err="1" smtClean="0"/>
              <a:t>lá</a:t>
            </a:r>
            <a:r>
              <a:rPr lang="en-US" sz="4400" dirty="0" smtClean="0"/>
              <a:t>. </a:t>
            </a:r>
            <a:r>
              <a:rPr lang="en-US" sz="4400" dirty="0" err="1" smtClean="0"/>
              <a:t>Bầu</a:t>
            </a:r>
            <a:r>
              <a:rPr lang="en-US" sz="4400" dirty="0" smtClean="0"/>
              <a:t> </a:t>
            </a:r>
            <a:r>
              <a:rPr lang="en-US" sz="4400" dirty="0" err="1" smtClean="0"/>
              <a:t>trời</a:t>
            </a:r>
            <a:r>
              <a:rPr lang="en-US" sz="4400" dirty="0" smtClean="0"/>
              <a:t> </a:t>
            </a:r>
            <a:r>
              <a:rPr lang="en-US" sz="4400" dirty="0" err="1" smtClean="0"/>
              <a:t>trong</a:t>
            </a:r>
            <a:r>
              <a:rPr lang="en-US" sz="4400" dirty="0" smtClean="0"/>
              <a:t> </a:t>
            </a:r>
            <a:r>
              <a:rPr lang="en-US" sz="4400" dirty="0" err="1" smtClean="0"/>
              <a:t>xanh</a:t>
            </a:r>
            <a:r>
              <a:rPr lang="en-US" sz="4400" dirty="0" smtClean="0"/>
              <a:t>, </a:t>
            </a:r>
            <a:r>
              <a:rPr lang="en-US" sz="4400" dirty="0" err="1" smtClean="0"/>
              <a:t>không</a:t>
            </a:r>
            <a:r>
              <a:rPr lang="en-US" sz="4400" dirty="0" smtClean="0"/>
              <a:t> </a:t>
            </a:r>
            <a:r>
              <a:rPr lang="en-US" sz="4400" dirty="0" err="1" smtClean="0"/>
              <a:t>khí</a:t>
            </a:r>
            <a:r>
              <a:rPr lang="en-US" sz="4400" dirty="0" smtClean="0"/>
              <a:t> </a:t>
            </a:r>
            <a:r>
              <a:rPr lang="en-US" sz="4400" dirty="0" err="1" smtClean="0"/>
              <a:t>mát</a:t>
            </a:r>
            <a:r>
              <a:rPr lang="en-US" sz="4400" dirty="0" smtClean="0"/>
              <a:t> </a:t>
            </a:r>
            <a:r>
              <a:rPr lang="en-US" sz="4400" dirty="0" err="1" smtClean="0"/>
              <a:t>mẻ</a:t>
            </a:r>
            <a:r>
              <a:rPr lang="en-US" sz="4400" dirty="0" smtClean="0"/>
              <a:t>.</a:t>
            </a:r>
            <a:endParaRPr lang="en-US" sz="4400" dirty="0"/>
          </a:p>
        </p:txBody>
      </p:sp>
      <p:sp>
        <p:nvSpPr>
          <p:cNvPr id="12" name="TextBox 11"/>
          <p:cNvSpPr txBox="1"/>
          <p:nvPr/>
        </p:nvSpPr>
        <p:spPr>
          <a:xfrm>
            <a:off x="5121109" y="1420476"/>
            <a:ext cx="1219200" cy="769441"/>
          </a:xfrm>
          <a:prstGeom prst="rect">
            <a:avLst/>
          </a:prstGeom>
          <a:noFill/>
        </p:spPr>
        <p:txBody>
          <a:bodyPr wrap="square" rtlCol="0">
            <a:spAutoFit/>
          </a:bodyPr>
          <a:lstStyle/>
          <a:p>
            <a:r>
              <a:rPr lang="en-US" sz="4400" dirty="0" err="1" smtClean="0">
                <a:solidFill>
                  <a:srgbClr val="FF0000"/>
                </a:solidFill>
              </a:rPr>
              <a:t>uôn</a:t>
            </a:r>
            <a:endParaRPr lang="en-US" sz="4400" dirty="0">
              <a:solidFill>
                <a:srgbClr val="FF0000"/>
              </a:solidFill>
            </a:endParaRPr>
          </a:p>
        </p:txBody>
      </p:sp>
      <p:sp>
        <p:nvSpPr>
          <p:cNvPr id="13" name="TextBox 12"/>
          <p:cNvSpPr txBox="1"/>
          <p:nvPr/>
        </p:nvSpPr>
        <p:spPr>
          <a:xfrm>
            <a:off x="6815328" y="1408498"/>
            <a:ext cx="1219200" cy="769441"/>
          </a:xfrm>
          <a:prstGeom prst="rect">
            <a:avLst/>
          </a:prstGeom>
          <a:noFill/>
        </p:spPr>
        <p:txBody>
          <a:bodyPr wrap="square" rtlCol="0">
            <a:spAutoFit/>
          </a:bodyPr>
          <a:lstStyle/>
          <a:p>
            <a:r>
              <a:rPr lang="en-US" sz="4400" dirty="0" err="1" smtClean="0">
                <a:solidFill>
                  <a:srgbClr val="FF0000"/>
                </a:solidFill>
              </a:rPr>
              <a:t>uôn</a:t>
            </a:r>
            <a:endParaRPr lang="en-US" sz="4400" dirty="0">
              <a:solidFill>
                <a:srgbClr val="FF0000"/>
              </a:solidFill>
            </a:endParaRPr>
          </a:p>
        </p:txBody>
      </p:sp>
      <p:sp>
        <p:nvSpPr>
          <p:cNvPr id="14" name="TextBox 13"/>
          <p:cNvSpPr txBox="1"/>
          <p:nvPr/>
        </p:nvSpPr>
        <p:spPr>
          <a:xfrm>
            <a:off x="1957754" y="2743200"/>
            <a:ext cx="1219200" cy="769441"/>
          </a:xfrm>
          <a:prstGeom prst="rect">
            <a:avLst/>
          </a:prstGeom>
          <a:noFill/>
        </p:spPr>
        <p:txBody>
          <a:bodyPr wrap="square" rtlCol="0">
            <a:spAutoFit/>
          </a:bodyPr>
          <a:lstStyle/>
          <a:p>
            <a:r>
              <a:rPr lang="en-US" sz="4400" dirty="0" err="1" smtClean="0">
                <a:solidFill>
                  <a:srgbClr val="FF0000"/>
                </a:solidFill>
              </a:rPr>
              <a:t>uôn</a:t>
            </a:r>
            <a:endParaRPr lang="en-US" sz="4400" dirty="0">
              <a:solidFill>
                <a:srgbClr val="FF0000"/>
              </a:solidFill>
            </a:endParaRPr>
          </a:p>
        </p:txBody>
      </p:sp>
      <p:sp>
        <p:nvSpPr>
          <p:cNvPr id="15" name="TextBox 14"/>
          <p:cNvSpPr txBox="1"/>
          <p:nvPr/>
        </p:nvSpPr>
        <p:spPr>
          <a:xfrm>
            <a:off x="6412992" y="3414501"/>
            <a:ext cx="1837944" cy="769441"/>
          </a:xfrm>
          <a:prstGeom prst="rect">
            <a:avLst/>
          </a:prstGeom>
          <a:noFill/>
        </p:spPr>
        <p:txBody>
          <a:bodyPr wrap="square" rtlCol="0">
            <a:spAutoFit/>
          </a:bodyPr>
          <a:lstStyle/>
          <a:p>
            <a:r>
              <a:rPr lang="en-US" sz="4400" dirty="0" err="1" smtClean="0">
                <a:solidFill>
                  <a:srgbClr val="FF0000"/>
                </a:solidFill>
              </a:rPr>
              <a:t>uông</a:t>
            </a:r>
            <a:endParaRPr lang="en-US" sz="4400" dirty="0">
              <a:solidFill>
                <a:srgbClr val="FF0000"/>
              </a:solidFill>
            </a:endParaRPr>
          </a:p>
        </p:txBody>
      </p:sp>
      <p:sp>
        <p:nvSpPr>
          <p:cNvPr id="16" name="TextBox 15"/>
          <p:cNvSpPr txBox="1"/>
          <p:nvPr/>
        </p:nvSpPr>
        <p:spPr>
          <a:xfrm>
            <a:off x="5097194" y="4751832"/>
            <a:ext cx="1837944" cy="769441"/>
          </a:xfrm>
          <a:prstGeom prst="rect">
            <a:avLst/>
          </a:prstGeom>
          <a:noFill/>
        </p:spPr>
        <p:txBody>
          <a:bodyPr wrap="square" rtlCol="0">
            <a:spAutoFit/>
          </a:bodyPr>
          <a:lstStyle/>
          <a:p>
            <a:r>
              <a:rPr lang="en-US" sz="4400" dirty="0" err="1" smtClean="0">
                <a:solidFill>
                  <a:srgbClr val="FF0000"/>
                </a:solidFill>
              </a:rPr>
              <a:t>uông</a:t>
            </a:r>
            <a:endParaRPr lang="en-US" sz="4400" dirty="0">
              <a:solidFill>
                <a:srgbClr val="FF0000"/>
              </a:solidFill>
            </a:endParaRPr>
          </a:p>
        </p:txBody>
      </p:sp>
    </p:spTree>
    <p:extLst>
      <p:ext uri="{BB962C8B-B14F-4D97-AF65-F5344CB8AC3E}">
        <p14:creationId xmlns:p14="http://schemas.microsoft.com/office/powerpoint/2010/main" val="27969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6172"/>
            <a:ext cx="9067800" cy="5405628"/>
          </a:xfrm>
          <a:prstGeom prst="rect">
            <a:avLst/>
          </a:prstGeom>
        </p:spPr>
      </p:pic>
    </p:spTree>
    <p:extLst>
      <p:ext uri="{BB962C8B-B14F-4D97-AF65-F5344CB8AC3E}">
        <p14:creationId xmlns:p14="http://schemas.microsoft.com/office/powerpoint/2010/main" val="126773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0"/>
            <a:ext cx="9067800" cy="3867376"/>
          </a:xfrm>
          <a:prstGeom prst="rect">
            <a:avLst/>
          </a:prstGeom>
        </p:spPr>
      </p:pic>
    </p:spTree>
    <p:extLst>
      <p:ext uri="{BB962C8B-B14F-4D97-AF65-F5344CB8AC3E}">
        <p14:creationId xmlns:p14="http://schemas.microsoft.com/office/powerpoint/2010/main" val="3183797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78</TotalTime>
  <Words>188</Words>
  <Application>Microsoft Office PowerPoint</Application>
  <PresentationFormat>On-screen Show (4:3)</PresentationFormat>
  <Paragraphs>39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Century Gothic</vt:lpstr>
      <vt:lpstr>Courier New</vt:lpstr>
      <vt:lpstr>Palatino Linotype</vt:lpstr>
      <vt:lpstr>Tahoma</vt:lpstr>
      <vt:lpstr>Times New Roman</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P010921</cp:lastModifiedBy>
  <cp:revision>17</cp:revision>
  <dcterms:created xsi:type="dcterms:W3CDTF">2020-12-15T14:07:49Z</dcterms:created>
  <dcterms:modified xsi:type="dcterms:W3CDTF">2024-01-08T15:04:06Z</dcterms:modified>
</cp:coreProperties>
</file>