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314" r:id="rId5"/>
    <p:sldId id="315" r:id="rId6"/>
    <p:sldId id="316" r:id="rId7"/>
    <p:sldId id="317" r:id="rId8"/>
    <p:sldId id="290" r:id="rId9"/>
    <p:sldId id="289" r:id="rId10"/>
    <p:sldId id="266" r:id="rId11"/>
    <p:sldId id="311" r:id="rId12"/>
    <p:sldId id="268" r:id="rId13"/>
    <p:sldId id="300" r:id="rId14"/>
    <p:sldId id="299" r:id="rId15"/>
    <p:sldId id="267" r:id="rId16"/>
    <p:sldId id="292" r:id="rId17"/>
    <p:sldId id="302" r:id="rId18"/>
    <p:sldId id="303" r:id="rId19"/>
    <p:sldId id="304" r:id="rId20"/>
    <p:sldId id="293" r:id="rId21"/>
    <p:sldId id="296" r:id="rId22"/>
    <p:sldId id="279" r:id="rId23"/>
    <p:sldId id="276" r:id="rId24"/>
    <p:sldId id="305" r:id="rId25"/>
    <p:sldId id="306" r:id="rId26"/>
    <p:sldId id="308" r:id="rId27"/>
    <p:sldId id="309" r:id="rId28"/>
    <p:sldId id="310" r:id="rId29"/>
    <p:sldId id="322" r:id="rId30"/>
    <p:sldId id="321" r:id="rId31"/>
    <p:sldId id="3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A7DF-F684-4158-82EF-E4DC82395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E3C57-ABFE-41A9-A6BE-D2E8BBC7E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3DA8-A8EA-4A99-BC32-C9112F62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F4F52-99D9-45AD-85CA-D7686BF9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21C3B-5CF6-48CF-9CB6-50731E69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1713-B14B-426D-88AB-AFF4C2F1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B4324-7B2C-443D-A8E5-60F0A2378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47F56-6DD7-416B-AE4D-B83223F0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05CCC-377C-46C1-85B6-8D044ED0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8E1C8-6633-47A2-B7FB-E5CCB720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452703-45CA-491A-AEBF-91AB14CBE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C509D-8306-4524-A06C-71367E48F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AB822-1E80-4C5C-905F-DEFA7BBD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F286B-719F-490A-A877-B88E7C96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8F68B-C22A-4197-98B5-755BCFF7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1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3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520A-22C3-49BF-A536-3193EAA3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A239E-9E62-43A3-A87A-83E29022D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AED06-D749-478C-9E9B-D809AFB8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3851-FF30-45AA-B641-5741EC92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0E4F0-CEA8-4844-98AD-5232A5739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1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96CF-6046-41CF-8DDD-5C24ED77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15065-2B81-4C00-96CC-4D47C0F08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64D0-3E45-480D-BD93-EDF3145A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906C6-36B1-4CF5-93C8-36E240C5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045D-D9A8-49D4-88B2-3F5F98D7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A03A-D50B-4F23-A5F3-0158B8A3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5FB4-C00A-467C-A62F-27038182B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EEAFA-F269-4CF6-890B-B9A29C22F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B0468-9D41-456F-9E41-C7FC7E3D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A5B5F-198B-4953-B778-354BA02A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23022-CAE1-469A-9B80-5E6B9B75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367D-66D5-40BA-B608-9508144F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54D8D-FF28-4A8D-9CC4-E433F144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2D10A-51D5-4C14-A910-A2C1C5F00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5DFF4-F9E1-4BFC-9F87-98EC6AFE8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BAF85-9CC3-4C70-A9DF-7228D4A5D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F266D-651D-4FC7-91FD-26FDCFCC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EE41E-4261-4AF2-B3F7-F188DDB1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A05A2-556E-4E6C-BA17-A7D2CB03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36166-E5FA-47D5-A14E-F3CE24F6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7B7A2-658A-4D8B-8FFE-021C81F7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61D0B-3279-4DA3-AAD2-00AD04A5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22A18-40F0-4004-ADCA-04BCEE68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7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C6A4C-8E43-4738-991A-342B48E9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D5132-A7AA-4015-A11D-859B9E47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184E-95BC-4DCE-867D-C7B83BC5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263B-ED24-4488-993F-6CF33290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8E4BC-002D-4BB8-82C6-9B5113AA6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BB61A-B65D-4179-BF61-56259CB4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CC6EC-274D-4649-A5BB-DE9ABA7C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7055C-A13F-4DA0-A0D7-615005E5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FAB74-629B-46A8-BE55-BBB7AD4F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7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B595-EEA0-4389-AD15-8B50F587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25CCF-C6C2-4D68-B637-2D0F99CEA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F941C-A140-4890-8737-0CF8FF6FC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4962-851A-452E-8B63-514DEE66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6B07-02C6-497C-8676-27A20680B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0836B-569A-449D-9AC5-1AB7C8045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0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A469E-913A-414D-82B0-150A57E5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3B1FA-0592-4029-A8B9-A67703EDE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EB98-2B26-4B9C-9F4A-CBFA6B738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9AD9A-D098-4455-BCAB-63935A2C548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7C8F7-3B1D-42D5-938B-259C25EFF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41AA8-B8E2-4EA0-A808-9A389A19F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A88DB-95EB-4E6F-822D-C6664F5F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4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7.emf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emf"/><Relationship Id="rId14" Type="http://schemas.openxmlformats.org/officeDocument/2006/relationships/image" Target="../media/image9.pn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7.emf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4.emf"/><Relationship Id="rId14" Type="http://schemas.openxmlformats.org/officeDocument/2006/relationships/image" Target="../media/image9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7.emf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5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4.emf"/><Relationship Id="rId14" Type="http://schemas.openxmlformats.org/officeDocument/2006/relationships/image" Target="../media/image9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9FF2-30C9-4CEB-B731-021DB558C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B3BCD-3FC0-4C3A-B457-2625FD5AE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4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279401"/>
            <a:ext cx="8331923" cy="1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668819" y="776844"/>
            <a:ext cx="5284368" cy="526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US" sz="3733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733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81001"/>
            <a:ext cx="5227781" cy="285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05" y="3251534"/>
            <a:ext cx="5227783" cy="320872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331200" y="2209800"/>
            <a:ext cx="9753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70240" y="5562600"/>
            <a:ext cx="9753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39694" y="2307431"/>
            <a:ext cx="1914307" cy="379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67" i="1" dirty="0" err="1"/>
              <a:t>Sau</a:t>
            </a:r>
            <a:r>
              <a:rPr lang="en-US" sz="1867" i="1" dirty="0"/>
              <a:t> </a:t>
            </a:r>
            <a:r>
              <a:rPr lang="en-US" sz="1867" i="1" dirty="0" err="1"/>
              <a:t>một</a:t>
            </a:r>
            <a:r>
              <a:rPr lang="en-US" sz="1867" i="1" dirty="0"/>
              <a:t> </a:t>
            </a:r>
            <a:r>
              <a:rPr lang="en-US" sz="1867" i="1" dirty="0" err="1"/>
              <a:t>thời</a:t>
            </a:r>
            <a:r>
              <a:rPr lang="en-US" sz="1867" i="1" dirty="0"/>
              <a:t> </a:t>
            </a:r>
            <a:r>
              <a:rPr lang="en-US" sz="1867" i="1" dirty="0" err="1"/>
              <a:t>gian</a:t>
            </a:r>
            <a:endParaRPr lang="en-US" sz="1867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826440" y="5660231"/>
            <a:ext cx="2042013" cy="379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i="1" dirty="0" err="1"/>
              <a:t>Sau</a:t>
            </a:r>
            <a:r>
              <a:rPr lang="en-US" sz="1867" i="1" dirty="0"/>
              <a:t> </a:t>
            </a:r>
            <a:r>
              <a:rPr lang="en-US" sz="1867" i="1" dirty="0" err="1"/>
              <a:t>một</a:t>
            </a:r>
            <a:r>
              <a:rPr lang="en-US" sz="1867" i="1" dirty="0"/>
              <a:t> </a:t>
            </a:r>
            <a:r>
              <a:rPr lang="en-US" sz="1867" i="1" dirty="0" err="1"/>
              <a:t>thời</a:t>
            </a:r>
            <a:r>
              <a:rPr lang="en-US" sz="1867" i="1" dirty="0"/>
              <a:t> </a:t>
            </a:r>
            <a:r>
              <a:rPr lang="en-US" sz="1867" i="1" dirty="0" err="1"/>
              <a:t>gian</a:t>
            </a:r>
            <a:endParaRPr lang="en-US" sz="1867" i="1" dirty="0"/>
          </a:p>
        </p:txBody>
      </p:sp>
    </p:spTree>
    <p:extLst>
      <p:ext uri="{BB962C8B-B14F-4D97-AF65-F5344CB8AC3E}">
        <p14:creationId xmlns:p14="http://schemas.microsoft.com/office/powerpoint/2010/main" val="4605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49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812802" y="2539964"/>
            <a:ext cx="662050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  <a:defRPr/>
            </a:pPr>
            <a:r>
              <a:rPr lang="vi-VN" altLang="zh-CN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nào ảnh hưởng đến sự phát triển của hai cây </a:t>
            </a:r>
            <a:r>
              <a:rPr lang="en-US" altLang="zh-CN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altLang="zh-CN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zh-CN" altLang="en-US" sz="4267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051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1" y="441618"/>
            <a:ext cx="660409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1b, 1d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4267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267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0" y="4114909"/>
            <a:ext cx="4378423" cy="2731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484393"/>
            <a:ext cx="3996359" cy="46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0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2" y="285752"/>
            <a:ext cx="4606689" cy="2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484392"/>
            <a:ext cx="4910759" cy="5694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09601" y="593439"/>
            <a:ext cx="5892892" cy="3915540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 defTabSz="243309"/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ở </a:t>
            </a:r>
            <a:r>
              <a:rPr lang="vi-VN" sz="3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1b 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kém hơn trước, bị rụng hoa, lá; </a:t>
            </a:r>
            <a:endParaRPr lang="en-US" sz="37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defTabSz="243309"/>
            <a:r>
              <a:rPr lang="en-US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ây ở </a:t>
            </a:r>
            <a:r>
              <a:rPr lang="vi-VN" sz="3733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1d </a:t>
            </a:r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tươi tốt, cây to hơn và nhiều hoa hơn.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711154" y="4343400"/>
            <a:ext cx="5892892" cy="2008848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243309"/>
            <a:r>
              <a:rPr lang="vi-VN" sz="37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41306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6400" y="261812"/>
            <a:ext cx="11480800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711200" y="381000"/>
            <a:ext cx="11015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Vì sao những cây hoa ở hình 2 đều quay về cùng một hướng?</a:t>
            </a:r>
            <a:endParaRPr lang="vi-VN" sz="4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311400"/>
            <a:ext cx="5689600" cy="3595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502400" y="2405908"/>
            <a:ext cx="5520267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26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cây hoa đều quay về phía mặt trời để nhận ánh sáng </a:t>
            </a:r>
            <a:endParaRPr lang="en-US" sz="426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26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Cùng quay về 1 hướng.</a:t>
            </a:r>
            <a:endParaRPr lang="en-US" sz="426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711201" y="503689"/>
            <a:ext cx="109728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3,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1" y="2592228"/>
            <a:ext cx="10677920" cy="3489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3512" y="5748363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04" y="4393389"/>
            <a:ext cx="5428497" cy="24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80"/>
          <a:stretch/>
        </p:blipFill>
        <p:spPr>
          <a:xfrm>
            <a:off x="728133" y="469242"/>
            <a:ext cx="10769600" cy="2959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3327400"/>
            <a:ext cx="3665315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2b.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2515" y="3327400"/>
            <a:ext cx="3345084" cy="2965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2c. “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gắt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667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8133" y="3327401"/>
            <a:ext cx="3400171" cy="255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2a.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5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0" y="381000"/>
            <a:ext cx="10668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Ánh sáng nhân tạo cho hoa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43" y="1913368"/>
            <a:ext cx="5384800" cy="40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46800" y="5934238"/>
            <a:ext cx="4660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999" y="2580937"/>
            <a:ext cx="4978400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iệc sử dụng đèn 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</a:rPr>
              <a:t>LED </a:t>
            </a:r>
            <a:r>
              <a:rPr lang="vi-VN" sz="3733" dirty="0">
                <a:latin typeface="Cambria" panose="02040503050406030204" pitchFamily="18" charset="0"/>
                <a:ea typeface="Cambria" panose="02040503050406030204" pitchFamily="18" charset="0"/>
              </a:rPr>
              <a:t>trồng cây hoa lan phù hợp sẽ giúp cây phát triển đúng hướng, màu sắc nổi bật.</a:t>
            </a:r>
            <a:endParaRPr lang="en-US" sz="37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" y="261812"/>
            <a:ext cx="11413067" cy="627380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812800" y="381000"/>
            <a:ext cx="10668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43309"/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3733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733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3733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97600" y="5778405"/>
            <a:ext cx="4660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800" y="2692217"/>
            <a:ext cx="497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Thắp điện chiếu sáng cho hoa cúc nhằm: Kéo dài thời gian sinh trưởng của cây, hạn chế nụ sớm, điều chỉnh thời gian nở, tăng độ đồng đều và chất lượng của hoa.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Thu tiền tỷ từ vườn cúc được chiếu sáng bằng đèn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98" y="2728525"/>
            <a:ext cx="5208929" cy="30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36" y="-932373"/>
            <a:ext cx="12249957" cy="7803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743200" y="203200"/>
            <a:ext cx="6537645" cy="14056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243309"/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200" y="1803401"/>
            <a:ext cx="10972800" cy="46879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733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189" indent="-457189" algn="just">
              <a:buFont typeface="Times New Roman" panose="02020603050405020304" pitchFamily="18" charset="0"/>
              <a:buChar char="+"/>
              <a:tabLst>
                <a:tab pos="340351" algn="l"/>
              </a:tabLst>
            </a:pP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733" dirty="0"/>
          </a:p>
        </p:txBody>
      </p:sp>
      <p:sp>
        <p:nvSpPr>
          <p:cNvPr id="4" name="Freeform 2"/>
          <p:cNvSpPr/>
          <p:nvPr/>
        </p:nvSpPr>
        <p:spPr>
          <a:xfrm>
            <a:off x="10261601" y="0"/>
            <a:ext cx="1904409" cy="2082800"/>
          </a:xfrm>
          <a:custGeom>
            <a:avLst/>
            <a:gdLst/>
            <a:ahLst/>
            <a:cxnLst/>
            <a:rect l="l" t="t" r="r" b="b"/>
            <a:pathLst>
              <a:path w="517322" h="556260">
                <a:moveTo>
                  <a:pt x="0" y="0"/>
                </a:moveTo>
                <a:lnTo>
                  <a:pt x="517322" y="0"/>
                </a:lnTo>
                <a:lnTo>
                  <a:pt x="517322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59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1" y="1193800"/>
            <a:ext cx="650296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4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1930400" y="317289"/>
            <a:ext cx="20868949" cy="2240557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>
              <a:defRPr/>
            </a:pP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</a:p>
          <a:p>
            <a:pPr algn="ctr" defTabSz="243309">
              <a:defRPr/>
            </a:pP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304800" y="4628360"/>
            <a:ext cx="5791200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43309"/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4267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4267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267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495"/>
          <a:stretch/>
        </p:blipFill>
        <p:spPr>
          <a:xfrm>
            <a:off x="711200" y="605661"/>
            <a:ext cx="4849995" cy="381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6800" y="4135916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2681096"/>
            <a:ext cx="4726727" cy="39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2" grpId="0"/>
      <p:bldP spid="11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" r="3963" b="2332"/>
          <a:stretch/>
        </p:blipFill>
        <p:spPr>
          <a:xfrm>
            <a:off x="768602" y="685801"/>
            <a:ext cx="5927833" cy="365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1548117" y="4413031"/>
            <a:ext cx="4368800" cy="19945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267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267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hải lòng phải mặt với cái máy sưởi, chú mèo béo cứ ôm chặt mãi không 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09" y="787400"/>
            <a:ext cx="4542017" cy="528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749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2946400" y="4241801"/>
            <a:ext cx="6400800" cy="19945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267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4267" b="1" dirty="0">
              <a:ln w="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1" y="743098"/>
            <a:ext cx="5425601" cy="3369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Bảo vệ hiệu quả động vật, thực vật hoang dã nguy cấ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65" y="774522"/>
            <a:ext cx="4790987" cy="330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381000"/>
            <a:ext cx="113792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1"/>
          <a:stretch/>
        </p:blipFill>
        <p:spPr>
          <a:xfrm>
            <a:off x="739191" y="665541"/>
            <a:ext cx="5917973" cy="396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6913662" y="2870989"/>
            <a:ext cx="4823503" cy="1747922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báo cần ánh sáng để đuổi theo con mồi.</a:t>
            </a:r>
            <a:endParaRPr lang="en-US" sz="3733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6705601" y="756357"/>
            <a:ext cx="4823503" cy="1747922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/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nai cần ánh sáng để chạy thoát khỏi con </a:t>
            </a:r>
            <a:r>
              <a:rPr lang="en-US" sz="3733" b="1" dirty="0">
                <a:ln w="0"/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</a:t>
            </a:r>
            <a:r>
              <a:rPr lang="vi-VN" sz="3733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áo.</a:t>
            </a:r>
            <a:endParaRPr lang="en-US" sz="3733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800" y="4961499"/>
            <a:ext cx="9956800" cy="1733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33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4673600" y="400000"/>
            <a:ext cx="20868949" cy="845239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ctr" defTabSz="243309">
              <a:defRPr/>
            </a:pPr>
            <a:r>
              <a:rPr lang="en-US" sz="5333" b="1" dirty="0">
                <a:ln w="0"/>
                <a:solidFill>
                  <a:schemeClr val="accent2">
                    <a:lumMod val="75000"/>
                  </a:schemeClr>
                </a:solidFill>
                <a:latin typeface="Calibri"/>
              </a:rPr>
              <a:t>THẢO LUẬN NHÓM 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711201" y="1701801"/>
            <a:ext cx="5396783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>
              <a:defRPr/>
            </a:pP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</a:rPr>
              <a:t>1. Ánh sáng có vai trò gì đối với sự sống của động vật?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685236" y="4810407"/>
            <a:ext cx="1071992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/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Người ta dùng ánh sáng đèn điện ở các trang trại nuôi gà (hình </a:t>
            </a:r>
            <a:r>
              <a:rPr lang="en-US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vi-VN" sz="42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) để làm gì?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" t="4198" r="3714" b="9274"/>
          <a:stretch/>
        </p:blipFill>
        <p:spPr>
          <a:xfrm>
            <a:off x="6277287" y="1379913"/>
            <a:ext cx="4989341" cy="308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347786" y="4276927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715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8" grpId="0"/>
      <p:bldP spid="4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579120" y="570310"/>
            <a:ext cx="1087120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>
              <a:defRPr/>
            </a:pP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</a:rPr>
              <a:t>1. Ánh sáng có vai trò gì đối với sự sống của động vật?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609600" y="2006600"/>
            <a:ext cx="10871200" cy="4456548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nl-NL" sz="4800" b="1" dirty="0">
                <a:solidFill>
                  <a:prstClr val="black"/>
                </a:solidFill>
                <a:latin typeface="Calibri"/>
              </a:rPr>
              <a:t>Động vật cần ánh sáng để di chuyển, tìm thức ăn, nước uống phát hiện ra những nguy hiểm cần tránh.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  <a:p>
            <a:pPr marL="609585" indent="-609585" algn="just" defTabSz="243309">
              <a:buFont typeface="Wingdings" panose="05000000000000000000" pitchFamily="2" charset="2"/>
              <a:buChar char="§"/>
            </a:pPr>
            <a:r>
              <a:rPr lang="nl-NL" sz="4800" b="1" dirty="0">
                <a:solidFill>
                  <a:prstClr val="black"/>
                </a:solidFill>
                <a:latin typeface="Calibri"/>
              </a:rPr>
              <a:t>Ánh sáng mặt trời đem lại sự sống cho thực vật. Thực vật lại cung cấp thức ăn cho động vật.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5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65389"/>
            <a:ext cx="11480800" cy="6414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537991" y="727540"/>
            <a:ext cx="5753132" cy="271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3309"/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2. Người ta dùng ánh sáng đèn điện ở các trang trại nuôi gà (hình </a:t>
            </a:r>
            <a:r>
              <a:rPr lang="en-US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) để làm gì?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" t="4198" r="3714" b="9274"/>
          <a:stretch/>
        </p:blipFill>
        <p:spPr>
          <a:xfrm>
            <a:off x="6400800" y="701437"/>
            <a:ext cx="4989341" cy="308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432800" y="3472793"/>
            <a:ext cx="1085554" cy="5027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667" dirty="0" err="1"/>
              <a:t>Hình</a:t>
            </a:r>
            <a:r>
              <a:rPr lang="en-US" sz="2667" dirty="0"/>
              <a:t>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558311" y="4146362"/>
            <a:ext cx="11044820" cy="2322374"/>
          </a:xfrm>
          <a:prstGeom prst="rect">
            <a:avLst/>
          </a:prstGeom>
          <a:noFill/>
        </p:spPr>
        <p:txBody>
          <a:bodyPr wrap="square" lIns="24327" tIns="12164" rIns="24327" bIns="12164">
            <a:spAutoFit/>
          </a:bodyPr>
          <a:lstStyle/>
          <a:p>
            <a:pPr algn="just" defTabSz="243309"/>
            <a:r>
              <a:rPr lang="vi-VN" sz="3733" b="1" i="1" dirty="0">
                <a:solidFill>
                  <a:prstClr val="black"/>
                </a:solidFill>
              </a:rPr>
              <a:t>Người ta dùng ánh sáng đèn điện ở các trang trại nuôi gà đ</a:t>
            </a:r>
            <a:r>
              <a:rPr lang="en-US" sz="3733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vi-VN" sz="3733" b="1" i="1" dirty="0">
                <a:solidFill>
                  <a:prstClr val="black"/>
                </a:solidFill>
              </a:rPr>
              <a:t> tăng thời gian chiếu sáng trong </a:t>
            </a:r>
            <a:r>
              <a:rPr lang="en-US" sz="3733" b="1" i="1" dirty="0" err="1">
                <a:solidFill>
                  <a:prstClr val="black"/>
                </a:solidFill>
              </a:rPr>
              <a:t>ngày</a:t>
            </a:r>
            <a:r>
              <a:rPr lang="vi-VN" sz="3733" b="1" i="1" dirty="0">
                <a:solidFill>
                  <a:prstClr val="black"/>
                </a:solidFill>
              </a:rPr>
              <a:t>, kích thích cho gà ăn được nhiều, chóng tăng cân, đẻ nhiều trứng.</a:t>
            </a:r>
            <a:endParaRPr lang="en-US" sz="3733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2" y="632571"/>
            <a:ext cx="12045639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6" y="706945"/>
            <a:ext cx="11564399" cy="5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209800"/>
            <a:ext cx="9906000" cy="406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676400" y="2702918"/>
            <a:ext cx="975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em, ánh sáng có quan trọng với động vật và thực vật không? Vì sao?</a:t>
            </a:r>
            <a:endParaRPr lang="en-US" sz="6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383195"/>
            <a:ext cx="4572283" cy="5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11595799" y="6240288"/>
            <a:ext cx="1192405" cy="463955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79746" y="6522877"/>
            <a:ext cx="877393" cy="561532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0468540" y="3533079"/>
            <a:ext cx="434997" cy="433416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1" y="2696534"/>
            <a:ext cx="479401" cy="46202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64670" y="2951550"/>
            <a:ext cx="1007559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21758" y="6172202"/>
            <a:ext cx="1007559" cy="414015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l="10289" t="39314" r="7047"/>
          <a:stretch/>
        </p:blipFill>
        <p:spPr>
          <a:xfrm>
            <a:off x="-50799" y="-25400"/>
            <a:ext cx="12242800" cy="3196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96535"/>
            <a:ext cx="11663875" cy="32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01538" y="263736"/>
            <a:ext cx="9486901" cy="2520202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1220" y="624088"/>
              <a:ext cx="9029102" cy="2332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Bóng của một vật thay đổi kích thước khi………………….thay đổi. Từ thích hợp điền vào “…..” là</a:t>
              </a:r>
              <a:endParaRPr lang="en-US" sz="4000" b="1" i="1" dirty="0">
                <a:solidFill>
                  <a:srgbClr val="ED55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013557" y="2905888"/>
            <a:ext cx="4920644" cy="2061563"/>
            <a:chOff x="2013556" y="3433560"/>
            <a:chExt cx="4920644" cy="154992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3556" y="3433560"/>
              <a:ext cx="1154488" cy="154992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98509" y="4081714"/>
              <a:ext cx="3791232" cy="43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2905889"/>
            <a:ext cx="4567415" cy="212609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68231" y="3807136"/>
              <a:ext cx="2019784" cy="9069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51"/>
            <a:ext cx="4706175" cy="1728951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793184" y="5429300"/>
              <a:ext cx="2123978" cy="1029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7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7" y="5089693"/>
            <a:ext cx="4589812" cy="169078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3733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55308" y="5654386"/>
              <a:ext cx="2101601" cy="5261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3733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733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7881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35006" y="295038"/>
            <a:ext cx="9486901" cy="2680632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63904" y="912164"/>
              <a:ext cx="9029102" cy="1686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vi-VN" sz="4000" dirty="0"/>
                <a:t>Bộ phận nào của xe ô tô làm bằng vật liệu mà ánh sáng truyền qua được?</a:t>
              </a:r>
              <a:endParaRPr lang="en-US" sz="40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823976" y="3989902"/>
              <a:ext cx="2116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Cửa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kính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51795" y="3989903"/>
              <a:ext cx="187711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Bánh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xe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7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739530" y="5327851"/>
              <a:ext cx="2285882" cy="1231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Gương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chiếu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hậu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01334" y="5635627"/>
              <a:ext cx="21780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Khung</a:t>
              </a: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xe</a:t>
              </a:r>
              <a:endParaRPr 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6147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5"/>
            <a:ext cx="9486901" cy="272948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11003" y="872265"/>
              <a:ext cx="7303470" cy="1913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5333" b="1" i="1" dirty="0"/>
                <a:t>Ban </a:t>
              </a:r>
              <a:r>
                <a:rPr lang="en-US" sz="5333" b="1" i="1" dirty="0" err="1"/>
                <a:t>ngày</a:t>
              </a:r>
              <a:r>
                <a:rPr lang="en-US" sz="5333" b="1" i="1" dirty="0"/>
                <a:t> ta </a:t>
              </a:r>
              <a:r>
                <a:rPr lang="en-US" sz="5333" b="1" i="1" dirty="0" err="1"/>
                <a:t>nhìn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thấy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các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vật</a:t>
              </a:r>
              <a:r>
                <a:rPr lang="en-US" sz="5333" b="1" i="1" dirty="0"/>
                <a:t> </a:t>
              </a:r>
              <a:r>
                <a:rPr lang="en-US" sz="5333" b="1" i="1" dirty="0" err="1"/>
                <a:t>vì</a:t>
              </a:r>
              <a:r>
                <a:rPr lang="en-US" sz="5333" b="1" i="1" dirty="0"/>
                <a:t>: </a:t>
              </a:r>
              <a:endParaRPr lang="en-US" sz="2133" b="1" i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8" y="2975669"/>
            <a:ext cx="4771879" cy="1959958"/>
            <a:chOff x="2256516" y="3433557"/>
            <a:chExt cx="4771878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84129" y="3669804"/>
              <a:ext cx="3844265" cy="1168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Vào</a:t>
              </a:r>
              <a:r>
                <a:rPr lang="en-US" sz="3200" dirty="0"/>
                <a:t> ban </a:t>
              </a:r>
              <a:r>
                <a:rPr lang="en-US" sz="3200" dirty="0" err="1"/>
                <a:t>ngày</a:t>
              </a:r>
              <a:r>
                <a:rPr lang="en-US" sz="3200" dirty="0"/>
                <a:t>,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đều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</a:p>
            <a:p>
              <a:pPr algn="ctr" defTabSz="914377">
                <a:defRPr/>
              </a:pPr>
              <a:r>
                <a:rPr lang="en-US" sz="3200" dirty="0" err="1"/>
                <a:t>phát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095372" y="3009081"/>
            <a:ext cx="4934952" cy="1900912"/>
            <a:chOff x="7163922" y="3442563"/>
            <a:chExt cx="4570878" cy="15514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3922" y="3442563"/>
              <a:ext cx="913332" cy="155145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7999948" y="3693959"/>
              <a:ext cx="3734851" cy="12057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ánh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 </a:t>
              </a:r>
              <a:r>
                <a:rPr lang="en-US" sz="3200" dirty="0" err="1"/>
                <a:t>Mặt</a:t>
              </a:r>
              <a:r>
                <a:rPr lang="en-US" sz="3200" dirty="0"/>
                <a:t> </a:t>
              </a:r>
              <a:r>
                <a:rPr lang="en-US" sz="3200" dirty="0" err="1"/>
                <a:t>Trời</a:t>
              </a:r>
              <a:r>
                <a:rPr lang="en-US" sz="3200" dirty="0"/>
                <a:t> </a:t>
              </a:r>
              <a:r>
                <a:rPr lang="en-US" sz="3200" dirty="0" err="1"/>
                <a:t>phản</a:t>
              </a:r>
              <a:r>
                <a:rPr lang="en-US" sz="3200" dirty="0"/>
                <a:t> </a:t>
              </a:r>
              <a:r>
                <a:rPr lang="en-US" sz="3200" dirty="0" err="1"/>
                <a:t>chiếu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đến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ta.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56518" y="5082735"/>
            <a:ext cx="4706175" cy="1735317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08131" y="5321551"/>
              <a:ext cx="3379657" cy="131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3200" dirty="0" err="1"/>
                <a:t>Vào</a:t>
              </a:r>
              <a:r>
                <a:rPr lang="en-US" sz="3200" dirty="0"/>
                <a:t> ban </a:t>
              </a:r>
              <a:r>
                <a:rPr lang="en-US" sz="3200" dirty="0" err="1"/>
                <a:t>ngày</a:t>
              </a:r>
              <a:r>
                <a:rPr lang="en-US" sz="3200" dirty="0"/>
                <a:t>,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đều</a:t>
              </a:r>
              <a:r>
                <a:rPr lang="en-US" sz="3200" dirty="0"/>
                <a:t> </a:t>
              </a:r>
              <a:r>
                <a:rPr lang="en-US" sz="3200" dirty="0" err="1"/>
                <a:t>cho</a:t>
              </a:r>
              <a:r>
                <a:rPr lang="en-US" sz="3200" dirty="0"/>
                <a:t> </a:t>
              </a:r>
              <a:r>
                <a:rPr lang="en-US" sz="3200" dirty="0" err="1"/>
                <a:t>ánh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 </a:t>
              </a:r>
              <a:r>
                <a:rPr lang="en-US" sz="3200" dirty="0" err="1"/>
                <a:t>truyền</a:t>
              </a:r>
              <a:r>
                <a:rPr lang="en-US" sz="3200" dirty="0"/>
                <a:t> qua.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074840" y="5120282"/>
            <a:ext cx="5117161" cy="1705880"/>
            <a:chOff x="7144988" y="5089690"/>
            <a:chExt cx="4739559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67379" y="5310552"/>
              <a:ext cx="3917168" cy="1117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2667" dirty="0"/>
                <a:t>Ban </a:t>
              </a:r>
              <a:r>
                <a:rPr lang="en-US" sz="2667" dirty="0" err="1"/>
                <a:t>ngày</a:t>
              </a:r>
              <a:r>
                <a:rPr lang="en-US" sz="2667" dirty="0"/>
                <a:t>, </a:t>
              </a:r>
              <a:r>
                <a:rPr lang="en-US" sz="2667" dirty="0" err="1"/>
                <a:t>tất</a:t>
              </a:r>
              <a:r>
                <a:rPr lang="en-US" sz="2667" dirty="0"/>
                <a:t> </a:t>
              </a:r>
              <a:r>
                <a:rPr lang="en-US" sz="2667" dirty="0" err="1"/>
                <a:t>cả</a:t>
              </a:r>
              <a:r>
                <a:rPr lang="en-US" sz="2667" dirty="0"/>
                <a:t> </a:t>
              </a:r>
              <a:r>
                <a:rPr lang="en-US" sz="2667" dirty="0" err="1"/>
                <a:t>mọi</a:t>
              </a:r>
              <a:r>
                <a:rPr lang="en-US" sz="2667" dirty="0"/>
                <a:t> </a:t>
              </a:r>
              <a:r>
                <a:rPr lang="en-US" sz="2667" dirty="0" err="1"/>
                <a:t>vật</a:t>
              </a:r>
              <a:r>
                <a:rPr lang="en-US" sz="2667" dirty="0"/>
                <a:t> </a:t>
              </a:r>
              <a:r>
                <a:rPr lang="en-US" sz="2667" dirty="0" err="1"/>
                <a:t>đều</a:t>
              </a:r>
              <a:r>
                <a:rPr lang="en-US" sz="2667" dirty="0"/>
                <a:t> </a:t>
              </a:r>
              <a:r>
                <a:rPr lang="en-US" sz="2667" dirty="0" err="1"/>
                <a:t>không</a:t>
              </a:r>
              <a:r>
                <a:rPr lang="en-US" sz="2667" dirty="0"/>
                <a:t> </a:t>
              </a:r>
              <a:r>
                <a:rPr lang="en-US" sz="2667" dirty="0" err="1"/>
                <a:t>cho</a:t>
              </a:r>
              <a:r>
                <a:rPr lang="en-US" sz="2667" dirty="0"/>
                <a:t> </a:t>
              </a:r>
              <a:r>
                <a:rPr lang="en-US" sz="2667" dirty="0" err="1"/>
                <a:t>ánh</a:t>
              </a:r>
              <a:r>
                <a:rPr lang="en-US" sz="2667" dirty="0"/>
                <a:t> </a:t>
              </a:r>
              <a:r>
                <a:rPr lang="en-US" sz="2667" dirty="0" err="1"/>
                <a:t>sáng</a:t>
              </a:r>
              <a:r>
                <a:rPr lang="en-US" sz="2667" dirty="0"/>
                <a:t> </a:t>
              </a:r>
              <a:r>
                <a:rPr lang="en-US" sz="2667" dirty="0" err="1"/>
                <a:t>truyền</a:t>
              </a:r>
              <a:r>
                <a:rPr lang="en-US" sz="2667" dirty="0"/>
                <a:t> qua </a:t>
              </a:r>
              <a:r>
                <a:rPr lang="en-US" sz="2667" dirty="0" err="1"/>
                <a:t>nên</a:t>
              </a:r>
              <a:r>
                <a:rPr lang="en-US" sz="2667" dirty="0"/>
                <a:t> ta </a:t>
              </a:r>
              <a:r>
                <a:rPr lang="en-US" sz="2667" dirty="0" err="1"/>
                <a:t>thấy</a:t>
              </a:r>
              <a:r>
                <a:rPr lang="en-US" sz="2667" dirty="0"/>
                <a:t> </a:t>
              </a:r>
              <a:r>
                <a:rPr lang="en-US" sz="2667" dirty="0" err="1"/>
                <a:t>vật</a:t>
              </a:r>
              <a:r>
                <a:rPr lang="en-US" sz="2667" dirty="0"/>
                <a:t>.</a:t>
              </a:r>
              <a:endParaRPr lang="en-US" sz="2667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05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111315" cy="2743201"/>
            <a:chOff x="4114800" y="685800"/>
            <a:chExt cx="811131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380762" y="1226403"/>
              <a:ext cx="7845352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5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914377">
                <a:defRPr/>
              </a:pPr>
              <a:r>
                <a:rPr lang="en-US" sz="5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7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33079"/>
            <a:ext cx="12192000" cy="474570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9" y="2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8" y="2"/>
            <a:ext cx="3332364" cy="137126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56088B3-82A1-C953-B97B-B73777F2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2418" y="175164"/>
            <a:ext cx="986341" cy="98634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4FD6A6-EDC6-53C4-C28C-F0CDA1B97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820538" y="3666760"/>
            <a:ext cx="734660" cy="63332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EBCC5A1-1263-CC0E-C567-41C98A69A0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7065454" y="4514576"/>
            <a:ext cx="734660" cy="633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218C16-B289-40F0-8223-8F4348C4DA5B}"/>
              </a:ext>
            </a:extLst>
          </p:cNvPr>
          <p:cNvGrpSpPr/>
          <p:nvPr/>
        </p:nvGrpSpPr>
        <p:grpSpPr>
          <a:xfrm>
            <a:off x="610006" y="1214187"/>
            <a:ext cx="11089815" cy="4958013"/>
            <a:chOff x="610004" y="1214186"/>
            <a:chExt cx="11089814" cy="49580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09D30F-C188-AE42-F4E1-8D0EF4D9C860}"/>
                </a:ext>
              </a:extLst>
            </p:cNvPr>
            <p:cNvSpPr/>
            <p:nvPr/>
          </p:nvSpPr>
          <p:spPr>
            <a:xfrm>
              <a:off x="610004" y="1214186"/>
              <a:ext cx="11045537" cy="4958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D0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3"/>
              <a:endParaRPr lang="en-US">
                <a:solidFill>
                  <a:prstClr val="white"/>
                </a:solidFill>
                <a:latin typeface="阿里巴巴普惠体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F14EFD-B8AF-7A8B-4E3A-3028918A6C49}"/>
                </a:ext>
              </a:extLst>
            </p:cNvPr>
            <p:cNvSpPr txBox="1"/>
            <p:nvPr/>
          </p:nvSpPr>
          <p:spPr>
            <a:xfrm>
              <a:off x="820536" y="1353165"/>
              <a:ext cx="10879282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B63A8E9-A827-C0E7-7CCD-35F1B33CAE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95" y="4600997"/>
            <a:ext cx="2345907" cy="2345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75" y="-13249"/>
            <a:ext cx="7543639" cy="12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70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5" y="560783"/>
            <a:ext cx="11858017" cy="57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1271</Words>
  <Application>Microsoft Office PowerPoint</Application>
  <PresentationFormat>Widescreen</PresentationFormat>
  <Paragraphs>84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#9Slide02 Noi dung dai</vt:lpstr>
      <vt:lpstr>Arial</vt:lpstr>
      <vt:lpstr>Calibri</vt:lpstr>
      <vt:lpstr>Calibri Light</vt:lpstr>
      <vt:lpstr>Cambria</vt:lpstr>
      <vt:lpstr>Times New Roman</vt:lpstr>
      <vt:lpstr>Wingdings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2023-10-20T03:51:46Z</dcterms:created>
  <dcterms:modified xsi:type="dcterms:W3CDTF">2023-10-20T03:52:20Z</dcterms:modified>
</cp:coreProperties>
</file>