
<file path=[Content_Types].xml><?xml version="1.0" encoding="utf-8"?>
<Types xmlns="http://schemas.openxmlformats.org/package/2006/content-types">
  <Default Extension="crdownload" ContentType="image/jpeg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sldIdLst>
    <p:sldId id="351" r:id="rId2"/>
    <p:sldId id="352" r:id="rId3"/>
    <p:sldId id="272" r:id="rId4"/>
    <p:sldId id="353" r:id="rId5"/>
    <p:sldId id="355" r:id="rId6"/>
    <p:sldId id="343" r:id="rId7"/>
    <p:sldId id="356" r:id="rId8"/>
    <p:sldId id="344" r:id="rId9"/>
    <p:sldId id="345" r:id="rId10"/>
    <p:sldId id="327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76"/>
    <a:srgbClr val="D2D0E3"/>
    <a:srgbClr val="F9F5CD"/>
    <a:srgbClr val="FFB400"/>
    <a:srgbClr val="32A773"/>
    <a:srgbClr val="E65C01"/>
    <a:srgbClr val="D80000"/>
    <a:srgbClr val="9CDEF8"/>
    <a:srgbClr val="F0E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23C97-4224-430E-8EED-C94F58BF6A1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05EAD-EEE9-46DC-B2D9-5B23B0713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0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05EAD-EEE9-46DC-B2D9-5B23B07136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19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016578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4495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440946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89238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507477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337048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002522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394238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596985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871837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5527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750271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732394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251400" y="210132"/>
            <a:ext cx="11789229" cy="6466115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3549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7689B2F-D57F-5143-3533-EB4D04B8DC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FBDFDB-F1AD-5D29-570A-A1CFAF95F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C70C2D6-565D-55C2-DF6D-E3B682B5687D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2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vi.wikipedia.org/wiki/Trung_Qu%E1%BB%91c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V%C3%B9ng_T%C3%A2y_B%E1%BA%AFc_(Vi%E1%BB%87t_Nam)" TargetMode="External"/><Relationship Id="rId2" Type="http://schemas.openxmlformats.org/officeDocument/2006/relationships/hyperlink" Target="https://vi.wikipedia.org/wiki/D%C3%A2n_t%E1%BB%99c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crdownload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981D9C-5363-15D9-F1EB-CFF91B751738}"/>
              </a:ext>
            </a:extLst>
          </p:cNvPr>
          <p:cNvSpPr/>
          <p:nvPr/>
        </p:nvSpPr>
        <p:spPr>
          <a:xfrm>
            <a:off x="964106" y="698721"/>
            <a:ext cx="9853510" cy="1452717"/>
          </a:xfrm>
          <a:prstGeom prst="roundRect">
            <a:avLst>
              <a:gd name="adj" fmla="val 31772"/>
            </a:avLst>
          </a:prstGeom>
          <a:solidFill>
            <a:srgbClr val="E9C8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C7DF1-E53E-771D-0C63-130BB04A3929}"/>
              </a:ext>
            </a:extLst>
          </p:cNvPr>
          <p:cNvSpPr txBox="1"/>
          <p:nvPr/>
        </p:nvSpPr>
        <p:spPr>
          <a:xfrm>
            <a:off x="1279790" y="496690"/>
            <a:ext cx="9275068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xướng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Nùng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E8A8BE-525C-FE58-6D90-103499A5FD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50" b="72850" l="10000" r="90000">
                        <a14:foregroundMark x1="21100" y1="37600" x2="29500" y2="37350"/>
                        <a14:foregroundMark x1="27450" y1="30200" x2="32850" y2="29200"/>
                        <a14:foregroundMark x1="33350" y1="28400" x2="55550" y2="30450"/>
                        <a14:foregroundMark x1="25950" y1="65950" x2="72950" y2="71050"/>
                        <a14:foregroundMark x1="71150" y1="64150" x2="79600" y2="65450"/>
                        <a14:foregroundMark x1="54300" y1="28400" x2="68800" y2="31050"/>
                        <a14:foregroundMark x1="68800" y1="31050" x2="73450" y2="34550"/>
                        <a14:foregroundMark x1="66550" y1="28650" x2="73150" y2="31200"/>
                        <a14:foregroundMark x1="73150" y1="31200" x2="73700" y2="31200"/>
                        <a14:foregroundMark x1="25700" y1="29700" x2="36150" y2="29200"/>
                        <a14:foregroundMark x1="26950" y1="64150" x2="30850" y2="71050"/>
                        <a14:foregroundMark x1="30850" y1="71050" x2="45250" y2="70550"/>
                        <a14:foregroundMark x1="45250" y1="70550" x2="57950" y2="71550"/>
                        <a14:foregroundMark x1="57950" y1="71550" x2="74100" y2="69900"/>
                        <a14:foregroundMark x1="74100" y1="69900" x2="74200" y2="70050"/>
                        <a14:foregroundMark x1="27450" y1="61600" x2="27400" y2="71100"/>
                        <a14:foregroundMark x1="27400" y1="71100" x2="35000" y2="71850"/>
                        <a14:foregroundMark x1="35000" y1="71850" x2="37450" y2="70550"/>
                        <a14:foregroundMark x1="68600" y1="29950" x2="47200" y2="28050"/>
                        <a14:foregroundMark x1="47200" y1="28050" x2="71000" y2="30450"/>
                        <a14:foregroundMark x1="71000" y1="30450" x2="72450" y2="45800"/>
                        <a14:foregroundMark x1="71150" y1="51900" x2="73100" y2="61450"/>
                        <a14:foregroundMark x1="73100" y1="61450" x2="77550" y2="60850"/>
                        <a14:foregroundMark x1="77050" y1="62150" x2="81900" y2="69550"/>
                        <a14:foregroundMark x1="75750" y1="67500" x2="67000" y2="71400"/>
                        <a14:foregroundMark x1="67000" y1="71400" x2="33700" y2="70250"/>
                        <a14:foregroundMark x1="33700" y1="70250" x2="44350" y2="66000"/>
                        <a14:foregroundMark x1="44350" y1="66000" x2="74700" y2="67100"/>
                        <a14:foregroundMark x1="74700" y1="67100" x2="70500" y2="34850"/>
                        <a14:foregroundMark x1="70500" y1="34850" x2="68100" y2="29200"/>
                        <a14:foregroundMark x1="71150" y1="28900" x2="74500" y2="29700"/>
                        <a14:foregroundMark x1="71650" y1="27900" x2="71150" y2="34550"/>
                        <a14:foregroundMark x1="71150" y1="34550" x2="71150" y2="34550"/>
                        <a14:foregroundMark x1="73700" y1="30700" x2="72950" y2="36050"/>
                        <a14:foregroundMark x1="26700" y1="66450" x2="27200" y2="70550"/>
                        <a14:foregroundMark x1="26700" y1="67000" x2="26950" y2="61100"/>
                        <a14:foregroundMark x1="24650" y1="29450" x2="37750" y2="28400"/>
                        <a14:foregroundMark x1="37750" y1="28400" x2="65200" y2="29400"/>
                        <a14:foregroundMark x1="65200" y1="29400" x2="69350" y2="28650"/>
                        <a14:foregroundMark x1="26700" y1="65200" x2="26950" y2="65950"/>
                        <a14:foregroundMark x1="25450" y1="67750" x2="25450" y2="67750"/>
                        <a14:foregroundMark x1="26700" y1="65450" x2="26700" y2="72850"/>
                        <a14:foregroundMark x1="26700" y1="65950" x2="39950" y2="70850"/>
                        <a14:foregroundMark x1="39950" y1="70850" x2="52150" y2="70800"/>
                        <a14:foregroundMark x1="52150" y1="70800" x2="59900" y2="71300"/>
                        <a14:foregroundMark x1="26200" y1="66450" x2="26950" y2="70800"/>
                        <a14:foregroundMark x1="25950" y1="68750" x2="29000" y2="65950"/>
                        <a14:foregroundMark x1="26450" y1="69300" x2="26700" y2="71850"/>
                        <a14:foregroundMark x1="26950" y1="68750" x2="26700" y2="72100"/>
                        <a14:backgroundMark x1="75250" y1="25600" x2="83350" y2="33100"/>
                        <a14:backgroundMark x1="83350" y1="33100" x2="89600" y2="43400"/>
                        <a14:backgroundMark x1="89600" y1="43400" x2="90550" y2="49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92" b="23566"/>
          <a:stretch/>
        </p:blipFill>
        <p:spPr>
          <a:xfrm>
            <a:off x="6096000" y="2561742"/>
            <a:ext cx="5358416" cy="2724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7C5CD-3DA1-E346-E8C8-5006B1144096}"/>
              </a:ext>
            </a:extLst>
          </p:cNvPr>
          <p:cNvSpPr txBox="1"/>
          <p:nvPr/>
        </p:nvSpPr>
        <p:spPr>
          <a:xfrm>
            <a:off x="7556938" y="3223493"/>
            <a:ext cx="3502417" cy="1103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5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then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E4E2C409-CAD0-7862-4B3C-CFDE7AB8F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81" y="253778"/>
            <a:ext cx="1304182" cy="15543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A58155A-7D13-2774-5965-94C064FB532E}"/>
              </a:ext>
            </a:extLst>
          </p:cNvPr>
          <p:cNvGrpSpPr/>
          <p:nvPr/>
        </p:nvGrpSpPr>
        <p:grpSpPr>
          <a:xfrm>
            <a:off x="1739824" y="507902"/>
            <a:ext cx="9716451" cy="2014581"/>
            <a:chOff x="5598766" y="4685655"/>
            <a:chExt cx="6572682" cy="25400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7D1372F-1090-B803-DCBA-B74389284896}"/>
                </a:ext>
              </a:extLst>
            </p:cNvPr>
            <p:cNvSpPr/>
            <p:nvPr/>
          </p:nvSpPr>
          <p:spPr>
            <a:xfrm>
              <a:off x="5598766" y="4685655"/>
              <a:ext cx="6572682" cy="2540086"/>
            </a:xfrm>
            <a:prstGeom prst="roundRect">
              <a:avLst>
                <a:gd name="adj" fmla="val 25960"/>
              </a:avLst>
            </a:prstGeom>
            <a:solidFill>
              <a:srgbClr val="E9C8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CDCDC3-F7FA-4065-2A53-A469ED4C7EF9}"/>
                </a:ext>
              </a:extLst>
            </p:cNvPr>
            <p:cNvSpPr txBox="1"/>
            <p:nvPr/>
          </p:nvSpPr>
          <p:spPr>
            <a:xfrm>
              <a:off x="5859814" y="4899801"/>
              <a:ext cx="5998676" cy="221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tư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duy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nổi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Trung du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miền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: </a:t>
              </a:r>
            </a:p>
          </p:txBody>
        </p:sp>
      </p:grpSp>
      <p:pic>
        <p:nvPicPr>
          <p:cNvPr id="35" name="Picture 34" descr="A group of cartoon bees&#10;&#10;Description automatically generated">
            <a:extLst>
              <a:ext uri="{FF2B5EF4-FFF2-40B4-BE49-F238E27FC236}">
                <a16:creationId xmlns:a16="http://schemas.microsoft.com/office/drawing/2014/main" id="{8754EB96-98AC-A362-93AC-57760B648E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8" b="50000"/>
          <a:stretch/>
        </p:blipFill>
        <p:spPr>
          <a:xfrm>
            <a:off x="176898" y="1190908"/>
            <a:ext cx="1369971" cy="1572812"/>
          </a:xfrm>
          <a:prstGeom prst="rect">
            <a:avLst/>
          </a:prstGeom>
        </p:spPr>
      </p:pic>
      <p:pic>
        <p:nvPicPr>
          <p:cNvPr id="45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1B971949-0E01-C849-22AA-EDBB9DED61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599" y="5748524"/>
            <a:ext cx="1972401" cy="1109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1D30F0C-35DD-A87D-3251-43C201413C6A}"/>
              </a:ext>
            </a:extLst>
          </p:cNvPr>
          <p:cNvSpPr/>
          <p:nvPr/>
        </p:nvSpPr>
        <p:spPr>
          <a:xfrm>
            <a:off x="5433848" y="3157922"/>
            <a:ext cx="1891863" cy="1158767"/>
          </a:xfrm>
          <a:prstGeom prst="ellipse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F89DFA-8748-50AD-2F7C-FBBBB0DA61D0}"/>
              </a:ext>
            </a:extLst>
          </p:cNvPr>
          <p:cNvSpPr/>
          <p:nvPr/>
        </p:nvSpPr>
        <p:spPr>
          <a:xfrm>
            <a:off x="2833851" y="3231930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68A6F1-F0D5-D81D-8E61-F8A539F95C25}"/>
              </a:ext>
            </a:extLst>
          </p:cNvPr>
          <p:cNvSpPr/>
          <p:nvPr/>
        </p:nvSpPr>
        <p:spPr>
          <a:xfrm>
            <a:off x="7907324" y="3213101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23730C-4869-0C77-DCE7-19AF3FD98822}"/>
              </a:ext>
            </a:extLst>
          </p:cNvPr>
          <p:cNvSpPr/>
          <p:nvPr/>
        </p:nvSpPr>
        <p:spPr>
          <a:xfrm>
            <a:off x="567660" y="2821592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637736-7880-7B62-7ED9-7528551EC2DE}"/>
              </a:ext>
            </a:extLst>
          </p:cNvPr>
          <p:cNvSpPr/>
          <p:nvPr/>
        </p:nvSpPr>
        <p:spPr>
          <a:xfrm>
            <a:off x="569406" y="4618685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415CFF-40D4-7002-BA06-88FD426FA91A}"/>
              </a:ext>
            </a:extLst>
          </p:cNvPr>
          <p:cNvSpPr/>
          <p:nvPr/>
        </p:nvSpPr>
        <p:spPr>
          <a:xfrm>
            <a:off x="9990084" y="2671817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997DF9-21F7-211F-CCA5-860B803FA5E0}"/>
              </a:ext>
            </a:extLst>
          </p:cNvPr>
          <p:cNvSpPr/>
          <p:nvPr/>
        </p:nvSpPr>
        <p:spPr>
          <a:xfrm>
            <a:off x="10016360" y="4363374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F6EBBAE-D0C0-BB4B-2847-F0625BA1E6EB}"/>
              </a:ext>
            </a:extLst>
          </p:cNvPr>
          <p:cNvSpPr/>
          <p:nvPr/>
        </p:nvSpPr>
        <p:spPr>
          <a:xfrm>
            <a:off x="2917933" y="4981466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1206E2-567E-A7DB-F54A-3A680D1C1F7B}"/>
              </a:ext>
            </a:extLst>
          </p:cNvPr>
          <p:cNvSpPr/>
          <p:nvPr/>
        </p:nvSpPr>
        <p:spPr>
          <a:xfrm>
            <a:off x="5580994" y="4929356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557134-C328-DF8B-5BFC-406329957CDC}"/>
              </a:ext>
            </a:extLst>
          </p:cNvPr>
          <p:cNvSpPr/>
          <p:nvPr/>
        </p:nvSpPr>
        <p:spPr>
          <a:xfrm>
            <a:off x="7970126" y="4929356"/>
            <a:ext cx="1744717" cy="1048407"/>
          </a:xfrm>
          <a:prstGeom prst="roundRect">
            <a:avLst/>
          </a:prstGeom>
          <a:solidFill>
            <a:srgbClr val="FFC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4AEF78-1D85-0707-D247-D13256F0AF12}"/>
              </a:ext>
            </a:extLst>
          </p:cNvPr>
          <p:cNvCxnSpPr>
            <a:cxnSpLocks/>
          </p:cNvCxnSpPr>
          <p:nvPr/>
        </p:nvCxnSpPr>
        <p:spPr>
          <a:xfrm flipV="1">
            <a:off x="4578568" y="3746719"/>
            <a:ext cx="855280" cy="18828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D88ABF-715C-6F8F-9EE7-7AFAFF5AD2E3}"/>
              </a:ext>
            </a:extLst>
          </p:cNvPr>
          <p:cNvCxnSpPr/>
          <p:nvPr/>
        </p:nvCxnSpPr>
        <p:spPr>
          <a:xfrm flipV="1">
            <a:off x="7272399" y="3756133"/>
            <a:ext cx="855280" cy="18828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732135-C814-2D31-D27D-5038345EAD74}"/>
              </a:ext>
            </a:extLst>
          </p:cNvPr>
          <p:cNvCxnSpPr>
            <a:cxnSpLocks/>
          </p:cNvCxnSpPr>
          <p:nvPr/>
        </p:nvCxnSpPr>
        <p:spPr>
          <a:xfrm flipV="1">
            <a:off x="2017291" y="3526511"/>
            <a:ext cx="855280" cy="18828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3E89CE-1632-32B1-092E-A0521528A5DA}"/>
              </a:ext>
            </a:extLst>
          </p:cNvPr>
          <p:cNvCxnSpPr>
            <a:cxnSpLocks/>
          </p:cNvCxnSpPr>
          <p:nvPr/>
        </p:nvCxnSpPr>
        <p:spPr>
          <a:xfrm flipV="1">
            <a:off x="2226936" y="3545339"/>
            <a:ext cx="632218" cy="1339465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7E8178-5ACE-3C77-A29F-AB1C2083B396}"/>
              </a:ext>
            </a:extLst>
          </p:cNvPr>
          <p:cNvCxnSpPr>
            <a:cxnSpLocks/>
          </p:cNvCxnSpPr>
          <p:nvPr/>
        </p:nvCxnSpPr>
        <p:spPr>
          <a:xfrm flipH="1" flipV="1">
            <a:off x="6415340" y="3765547"/>
            <a:ext cx="29936" cy="1258145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168E07D-2733-F81E-199A-5E1324839F27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4662650" y="5505669"/>
            <a:ext cx="1044467" cy="1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85837CF-060B-A732-E451-C7E6E965DC2D}"/>
              </a:ext>
            </a:extLst>
          </p:cNvPr>
          <p:cNvCxnSpPr>
            <a:cxnSpLocks/>
          </p:cNvCxnSpPr>
          <p:nvPr/>
        </p:nvCxnSpPr>
        <p:spPr>
          <a:xfrm flipH="1">
            <a:off x="7242596" y="5495158"/>
            <a:ext cx="1044467" cy="1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E36FDD-29E8-2CE0-C8B2-64556F4A6E2E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9652041" y="3196021"/>
            <a:ext cx="338043" cy="520484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F58FAC-0D58-A5D3-9B45-349BA6A56A5F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>
            <a:off x="9652041" y="3737305"/>
            <a:ext cx="364319" cy="1150273"/>
          </a:xfrm>
          <a:prstGeom prst="line">
            <a:avLst/>
          </a:prstGeom>
          <a:ln w="50800">
            <a:solidFill>
              <a:srgbClr val="FFC8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BAF2215-435F-E151-47B1-4B7631ECB7A5}"/>
              </a:ext>
            </a:extLst>
          </p:cNvPr>
          <p:cNvSpPr txBox="1"/>
          <p:nvPr/>
        </p:nvSpPr>
        <p:spPr>
          <a:xfrm>
            <a:off x="5562039" y="3277673"/>
            <a:ext cx="178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EBAA66-787B-4B20-47B1-0EF89D61785F}"/>
              </a:ext>
            </a:extLst>
          </p:cNvPr>
          <p:cNvSpPr txBox="1"/>
          <p:nvPr/>
        </p:nvSpPr>
        <p:spPr>
          <a:xfrm>
            <a:off x="2945426" y="3359462"/>
            <a:ext cx="178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0719A4-779C-E009-2967-016BD5651A3B}"/>
              </a:ext>
            </a:extLst>
          </p:cNvPr>
          <p:cNvSpPr txBox="1"/>
          <p:nvPr/>
        </p:nvSpPr>
        <p:spPr>
          <a:xfrm>
            <a:off x="8262736" y="3441904"/>
            <a:ext cx="178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C1EBAD-96F1-46EB-717F-015534848587}"/>
              </a:ext>
            </a:extLst>
          </p:cNvPr>
          <p:cNvSpPr txBox="1"/>
          <p:nvPr/>
        </p:nvSpPr>
        <p:spPr>
          <a:xfrm>
            <a:off x="5773912" y="4981466"/>
            <a:ext cx="178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D47DDE-1A99-C586-9B02-C0488834F906}"/>
              </a:ext>
            </a:extLst>
          </p:cNvPr>
          <p:cNvSpPr txBox="1"/>
          <p:nvPr/>
        </p:nvSpPr>
        <p:spPr>
          <a:xfrm>
            <a:off x="10102313" y="2856951"/>
            <a:ext cx="178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Tồng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22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3" grpId="0"/>
      <p:bldP spid="34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981D9C-5363-15D9-F1EB-CFF91B751738}"/>
              </a:ext>
            </a:extLst>
          </p:cNvPr>
          <p:cNvSpPr/>
          <p:nvPr/>
        </p:nvSpPr>
        <p:spPr>
          <a:xfrm>
            <a:off x="964106" y="698722"/>
            <a:ext cx="9853510" cy="873196"/>
          </a:xfrm>
          <a:prstGeom prst="roundRect">
            <a:avLst>
              <a:gd name="adj" fmla="val 31772"/>
            </a:avLst>
          </a:prstGeom>
          <a:solidFill>
            <a:srgbClr val="F9F5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C7DF1-E53E-771D-0C63-130BB04A3929}"/>
              </a:ext>
            </a:extLst>
          </p:cNvPr>
          <p:cNvSpPr txBox="1"/>
          <p:nvPr/>
        </p:nvSpPr>
        <p:spPr>
          <a:xfrm>
            <a:off x="1279790" y="496690"/>
            <a:ext cx="9275068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múa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E8A8BE-525C-FE58-6D90-103499A5FD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50" b="72850" l="10000" r="90000">
                        <a14:foregroundMark x1="21100" y1="37600" x2="29500" y2="37350"/>
                        <a14:foregroundMark x1="27450" y1="30200" x2="32850" y2="29200"/>
                        <a14:foregroundMark x1="33350" y1="28400" x2="55550" y2="30450"/>
                        <a14:foregroundMark x1="25950" y1="65950" x2="72950" y2="71050"/>
                        <a14:foregroundMark x1="71150" y1="64150" x2="79600" y2="65450"/>
                        <a14:foregroundMark x1="54300" y1="28400" x2="68800" y2="31050"/>
                        <a14:foregroundMark x1="68800" y1="31050" x2="73450" y2="34550"/>
                        <a14:foregroundMark x1="66550" y1="28650" x2="73150" y2="31200"/>
                        <a14:foregroundMark x1="73150" y1="31200" x2="73700" y2="31200"/>
                        <a14:foregroundMark x1="25700" y1="29700" x2="36150" y2="29200"/>
                        <a14:foregroundMark x1="26950" y1="64150" x2="30850" y2="71050"/>
                        <a14:foregroundMark x1="30850" y1="71050" x2="45250" y2="70550"/>
                        <a14:foregroundMark x1="45250" y1="70550" x2="57950" y2="71550"/>
                        <a14:foregroundMark x1="57950" y1="71550" x2="74100" y2="69900"/>
                        <a14:foregroundMark x1="74100" y1="69900" x2="74200" y2="70050"/>
                        <a14:foregroundMark x1="27450" y1="61600" x2="27400" y2="71100"/>
                        <a14:foregroundMark x1="27400" y1="71100" x2="35000" y2="71850"/>
                        <a14:foregroundMark x1="35000" y1="71850" x2="37450" y2="70550"/>
                        <a14:foregroundMark x1="68600" y1="29950" x2="47200" y2="28050"/>
                        <a14:foregroundMark x1="47200" y1="28050" x2="71000" y2="30450"/>
                        <a14:foregroundMark x1="71000" y1="30450" x2="72450" y2="45800"/>
                        <a14:foregroundMark x1="71150" y1="51900" x2="73100" y2="61450"/>
                        <a14:foregroundMark x1="73100" y1="61450" x2="77550" y2="60850"/>
                        <a14:foregroundMark x1="77050" y1="62150" x2="81900" y2="69550"/>
                        <a14:foregroundMark x1="75750" y1="67500" x2="67000" y2="71400"/>
                        <a14:foregroundMark x1="67000" y1="71400" x2="33700" y2="70250"/>
                        <a14:foregroundMark x1="33700" y1="70250" x2="44350" y2="66000"/>
                        <a14:foregroundMark x1="44350" y1="66000" x2="74700" y2="67100"/>
                        <a14:foregroundMark x1="74700" y1="67100" x2="70500" y2="34850"/>
                        <a14:foregroundMark x1="70500" y1="34850" x2="68100" y2="29200"/>
                        <a14:foregroundMark x1="71150" y1="28900" x2="74500" y2="29700"/>
                        <a14:foregroundMark x1="71650" y1="27900" x2="71150" y2="34550"/>
                        <a14:foregroundMark x1="71150" y1="34550" x2="71150" y2="34550"/>
                        <a14:foregroundMark x1="73700" y1="30700" x2="72950" y2="36050"/>
                        <a14:foregroundMark x1="26700" y1="66450" x2="27200" y2="70550"/>
                        <a14:foregroundMark x1="26700" y1="67000" x2="26950" y2="61100"/>
                        <a14:foregroundMark x1="24650" y1="29450" x2="37750" y2="28400"/>
                        <a14:foregroundMark x1="37750" y1="28400" x2="65200" y2="29400"/>
                        <a14:foregroundMark x1="65200" y1="29400" x2="69350" y2="28650"/>
                        <a14:foregroundMark x1="26700" y1="65200" x2="26950" y2="65950"/>
                        <a14:foregroundMark x1="25450" y1="67750" x2="25450" y2="67750"/>
                        <a14:foregroundMark x1="26700" y1="65450" x2="26700" y2="72850"/>
                        <a14:foregroundMark x1="26700" y1="65950" x2="39950" y2="70850"/>
                        <a14:foregroundMark x1="39950" y1="70850" x2="52150" y2="70800"/>
                        <a14:foregroundMark x1="52150" y1="70800" x2="59900" y2="71300"/>
                        <a14:foregroundMark x1="26200" y1="66450" x2="26950" y2="70800"/>
                        <a14:foregroundMark x1="25950" y1="68750" x2="29000" y2="65950"/>
                        <a14:foregroundMark x1="26450" y1="69300" x2="26700" y2="71850"/>
                        <a14:foregroundMark x1="26950" y1="68750" x2="26700" y2="72100"/>
                        <a14:backgroundMark x1="75250" y1="25600" x2="83350" y2="33100"/>
                        <a14:backgroundMark x1="83350" y1="33100" x2="89600" y2="43400"/>
                        <a14:backgroundMark x1="89600" y1="43400" x2="90550" y2="49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592" b="23566"/>
          <a:stretch/>
        </p:blipFill>
        <p:spPr>
          <a:xfrm>
            <a:off x="7399283" y="2298983"/>
            <a:ext cx="5358416" cy="2724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7C5CD-3DA1-E346-E8C8-5006B1144096}"/>
              </a:ext>
            </a:extLst>
          </p:cNvPr>
          <p:cNvSpPr txBox="1"/>
          <p:nvPr/>
        </p:nvSpPr>
        <p:spPr>
          <a:xfrm>
            <a:off x="8565931" y="2877118"/>
            <a:ext cx="3502417" cy="1103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Múa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khèn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33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 rot="319383">
            <a:off x="482795" y="525720"/>
            <a:ext cx="1569632" cy="12504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7B6283-4AA3-B97A-43E1-10EB8BB925BE}"/>
              </a:ext>
            </a:extLst>
          </p:cNvPr>
          <p:cNvGrpSpPr/>
          <p:nvPr/>
        </p:nvGrpSpPr>
        <p:grpSpPr>
          <a:xfrm>
            <a:off x="2193435" y="635221"/>
            <a:ext cx="8117214" cy="1561441"/>
            <a:chOff x="988956" y="2137775"/>
            <a:chExt cx="3751772" cy="165557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713728B-F43B-C9EB-0BC3-9CFE608BA32C}"/>
                </a:ext>
              </a:extLst>
            </p:cNvPr>
            <p:cNvSpPr/>
            <p:nvPr/>
          </p:nvSpPr>
          <p:spPr>
            <a:xfrm>
              <a:off x="988956" y="2137775"/>
              <a:ext cx="3751772" cy="1312358"/>
            </a:xfrm>
            <a:prstGeom prst="roundRect">
              <a:avLst>
                <a:gd name="adj" fmla="val 31772"/>
              </a:avLst>
            </a:prstGeom>
            <a:solidFill>
              <a:srgbClr val="FFF3B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4A00CC-59C7-0B6E-C60A-5E0CCFA1A69A}"/>
                </a:ext>
              </a:extLst>
            </p:cNvPr>
            <p:cNvSpPr txBox="1"/>
            <p:nvPr/>
          </p:nvSpPr>
          <p:spPr>
            <a:xfrm>
              <a:off x="1157139" y="2137775"/>
              <a:ext cx="3583589" cy="165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Em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hãy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mô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tả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cảnh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chợ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phiên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ở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vùng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Trung du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và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miền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núi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Bắc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Bộ</a:t>
              </a:r>
              <a:r>
                <a:rPr lang="en-US" sz="3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 descr="A group of people standing around cows&#10;&#10;Description automatically generated">
            <a:extLst>
              <a:ext uri="{FF2B5EF4-FFF2-40B4-BE49-F238E27FC236}">
                <a16:creationId xmlns:a16="http://schemas.microsoft.com/office/drawing/2014/main" id="{3F447C32-18FB-3689-562A-27CD5E5D9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69" y="2015855"/>
            <a:ext cx="5549761" cy="4206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FEDF9BB5-790F-1BD3-159D-330F9E2E5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9" y="2040373"/>
            <a:ext cx="5549761" cy="4265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724DFB-0FE6-71F0-51EF-0E8F84283142}"/>
              </a:ext>
            </a:extLst>
          </p:cNvPr>
          <p:cNvGrpSpPr/>
          <p:nvPr/>
        </p:nvGrpSpPr>
        <p:grpSpPr>
          <a:xfrm>
            <a:off x="1721189" y="647509"/>
            <a:ext cx="9821884" cy="4529083"/>
            <a:chOff x="5495498" y="4815040"/>
            <a:chExt cx="8440783" cy="234726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447C3AD-BEC4-D9CB-EF02-163CD3E45FFA}"/>
                </a:ext>
              </a:extLst>
            </p:cNvPr>
            <p:cNvSpPr/>
            <p:nvPr/>
          </p:nvSpPr>
          <p:spPr>
            <a:xfrm>
              <a:off x="5495498" y="4815040"/>
              <a:ext cx="8440783" cy="2347269"/>
            </a:xfrm>
            <a:prstGeom prst="roundRect">
              <a:avLst>
                <a:gd name="adj" fmla="val 31772"/>
              </a:avLst>
            </a:prstGeom>
            <a:solidFill>
              <a:srgbClr val="E9C8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1AF1D6-D536-A4B3-3AAC-9778DA87CFD0}"/>
                </a:ext>
              </a:extLst>
            </p:cNvPr>
            <p:cNvSpPr txBox="1"/>
            <p:nvPr/>
          </p:nvSpPr>
          <p:spPr>
            <a:xfrm>
              <a:off x="6118078" y="4815040"/>
              <a:ext cx="7391345" cy="2297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hóa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thổ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cẩm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lam…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EEC00CB7-F35B-4563-8D62-8CD05862A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3952" y="5544699"/>
            <a:ext cx="828675" cy="77152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6BD9836-6C3A-B484-3B59-A3609D04E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52627" y="5225611"/>
            <a:ext cx="733425" cy="6381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2F4875E-133C-1C89-845D-1B45B1A0B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79621" y="5775680"/>
            <a:ext cx="6667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6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person in a loom&#10;&#10;Description automatically generated">
            <a:extLst>
              <a:ext uri="{FF2B5EF4-FFF2-40B4-BE49-F238E27FC236}">
                <a16:creationId xmlns:a16="http://schemas.microsoft.com/office/drawing/2014/main" id="{8699248E-B625-FE58-6383-6B84CFB82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6" y="685801"/>
            <a:ext cx="5264798" cy="2743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group of people working on a loom&#10;&#10;Description automatically generated">
            <a:extLst>
              <a:ext uri="{FF2B5EF4-FFF2-40B4-BE49-F238E27FC236}">
                <a16:creationId xmlns:a16="http://schemas.microsoft.com/office/drawing/2014/main" id="{E42B4021-07F5-9DA9-77C1-C061456BE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86" y="3620814"/>
            <a:ext cx="5292514" cy="2743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erson sitting on a wooden machine&#10;&#10;Description automatically generated with medium confidence">
            <a:extLst>
              <a:ext uri="{FF2B5EF4-FFF2-40B4-BE49-F238E27FC236}">
                <a16:creationId xmlns:a16="http://schemas.microsoft.com/office/drawing/2014/main" id="{FF3D1021-A5DB-3A95-7404-67510C0B3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58" y="685801"/>
            <a:ext cx="5510908" cy="5678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8263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CBCF46-C3E3-37C3-32E0-F0FECE1B9307}"/>
              </a:ext>
            </a:extLst>
          </p:cNvPr>
          <p:cNvSpPr/>
          <p:nvPr/>
        </p:nvSpPr>
        <p:spPr>
          <a:xfrm>
            <a:off x="872567" y="625884"/>
            <a:ext cx="10699324" cy="2569261"/>
          </a:xfrm>
          <a:prstGeom prst="roundRect">
            <a:avLst>
              <a:gd name="adj" fmla="val 31772"/>
            </a:avLst>
          </a:prstGeom>
          <a:solidFill>
            <a:srgbClr val="FFF3B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 cố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là món ăn đặc trưng truyền thống của </a:t>
            </a:r>
            <a:r>
              <a:rPr lang="vi-VN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 H’mông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nguồn gốc từ Vân Nam (</a:t>
            </a:r>
            <a:r>
              <a:rPr lang="vi-VN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  <a:hlinkClick r:id="rId2" tooltip="Trung Quố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Trung Quốc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); về sau được du nhập sang các dân tộc </a:t>
            </a:r>
            <a:r>
              <a:rPr lang="vi-VN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Kinh, Dao, Tày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Thịt nấu thắng cố theo truyền thống là </a:t>
            </a:r>
            <a:r>
              <a:rPr lang="vi-VN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thịt ngựa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 sau có thêm 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thịt bò, thịt trâu, thịt lợn. </a:t>
            </a:r>
            <a:endParaRPr kumimoji="0" lang="en-US" sz="3200" b="0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large pot of soup with meat and vegetables&#10;&#10;Description automatically generated">
            <a:extLst>
              <a:ext uri="{FF2B5EF4-FFF2-40B4-BE49-F238E27FC236}">
                <a16:creationId xmlns:a16="http://schemas.microsoft.com/office/drawing/2014/main" id="{88803D55-DD08-4AAB-1BC1-D2BBD3EF4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73" y="3275536"/>
            <a:ext cx="6111431" cy="2888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9292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CBCF46-C3E3-37C3-32E0-F0FECE1B9307}"/>
              </a:ext>
            </a:extLst>
          </p:cNvPr>
          <p:cNvSpPr/>
          <p:nvPr/>
        </p:nvSpPr>
        <p:spPr>
          <a:xfrm>
            <a:off x="872567" y="625884"/>
            <a:ext cx="10699324" cy="2569261"/>
          </a:xfrm>
          <a:prstGeom prst="roundRect">
            <a:avLst>
              <a:gd name="adj" fmla="val 31772"/>
            </a:avLst>
          </a:prstGeom>
          <a:solidFill>
            <a:srgbClr val="D2D0E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Cơm lam </a:t>
            </a:r>
            <a:r>
              <a:rPr lang="vi-VN" sz="3200" b="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loại </a:t>
            </a:r>
            <a:r>
              <a:rPr lang="vi-VN" sz="3200" b="0" i="0" strike="noStrike" dirty="0">
                <a:solidFill>
                  <a:srgbClr val="3366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vi-VN" sz="3200" b="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được làm từ gạo (thường là </a:t>
            </a:r>
            <a:r>
              <a:rPr lang="vi-VN" sz="3200" b="0" i="0" strike="noStrike" dirty="0">
                <a:solidFill>
                  <a:srgbClr val="3366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gạo nếp</a:t>
            </a:r>
            <a:r>
              <a:rPr lang="vi-VN" sz="3200" b="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cùng một số nguyên liệu khác, cho vào ống tre, giang, nứa v.v. và nướng chín trên lửa. Cơm đặc trưng của các </a:t>
            </a:r>
            <a:r>
              <a:rPr lang="vi-VN" sz="3200" b="0" i="0" strike="noStrike" dirty="0">
                <a:solidFill>
                  <a:srgbClr val="3366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2" tooltip="Dân tộc"/>
              </a:rPr>
              <a:t>dân tộc</a:t>
            </a:r>
            <a:r>
              <a:rPr lang="vi-VN" sz="3200" b="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0" i="0" strike="noStrike" dirty="0">
                <a:solidFill>
                  <a:srgbClr val="3366C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3" tooltip="Vùng Tây Bắc (Việt Nam)"/>
              </a:rPr>
              <a:t>vùng Tây Bắc Việt Nam</a:t>
            </a:r>
            <a:r>
              <a:rPr lang="vi-VN" sz="3200" b="0" i="0" dirty="0">
                <a:solidFill>
                  <a:srgbClr val="20212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và các vùng </a:t>
            </a:r>
            <a:r>
              <a:rPr lang="vi-VN" sz="3200" dirty="0">
                <a:solidFill>
                  <a:srgbClr val="3366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 Bắc, Tây Nguyên. </a:t>
            </a:r>
            <a:endParaRPr kumimoji="0" lang="en-US" sz="3200" b="0" i="0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late of cut up sugar cane&#10;&#10;Description automatically generated with medium confidence">
            <a:extLst>
              <a:ext uri="{FF2B5EF4-FFF2-40B4-BE49-F238E27FC236}">
                <a16:creationId xmlns:a16="http://schemas.microsoft.com/office/drawing/2014/main" id="{DD425881-80A8-339A-5968-731841A6C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94" y="3315803"/>
            <a:ext cx="4740166" cy="2916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late of food with a couple of bowls of food&#10;&#10;Description automatically generated">
            <a:extLst>
              <a:ext uri="{FF2B5EF4-FFF2-40B4-BE49-F238E27FC236}">
                <a16:creationId xmlns:a16="http://schemas.microsoft.com/office/drawing/2014/main" id="{4961CA39-F5B9-FEB3-39C6-7D67E0B5F0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1" b="9095"/>
          <a:stretch/>
        </p:blipFill>
        <p:spPr>
          <a:xfrm>
            <a:off x="7115919" y="3315802"/>
            <a:ext cx="4455971" cy="2916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87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DDB307-4B93-8B2B-18C9-C33D8852C998}"/>
              </a:ext>
            </a:extLst>
          </p:cNvPr>
          <p:cNvGrpSpPr/>
          <p:nvPr/>
        </p:nvGrpSpPr>
        <p:grpSpPr>
          <a:xfrm>
            <a:off x="748718" y="543554"/>
            <a:ext cx="10511324" cy="1684639"/>
            <a:chOff x="899618" y="1772380"/>
            <a:chExt cx="6281600" cy="2335134"/>
          </a:xfrm>
          <a:solidFill>
            <a:srgbClr val="FFC876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DC88FE0-B235-53E7-EC5B-762BB908B245}"/>
                </a:ext>
              </a:extLst>
            </p:cNvPr>
            <p:cNvSpPr/>
            <p:nvPr/>
          </p:nvSpPr>
          <p:spPr>
            <a:xfrm>
              <a:off x="899618" y="1772380"/>
              <a:ext cx="6281600" cy="2335134"/>
            </a:xfrm>
            <a:prstGeom prst="roundRect">
              <a:avLst>
                <a:gd name="adj" fmla="val 317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23E633-DAF9-AED7-2BEC-43EB2740495F}"/>
                </a:ext>
              </a:extLst>
            </p:cNvPr>
            <p:cNvSpPr txBox="1"/>
            <p:nvPr/>
          </p:nvSpPr>
          <p:spPr>
            <a:xfrm>
              <a:off x="1102387" y="1910411"/>
              <a:ext cx="5819240" cy="21757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phiên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Tây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Bắc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giao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lưu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gỡ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dân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sau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những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giờ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lao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động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vất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vả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,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nơi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kết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bạn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của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các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nam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thanh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niên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A group of people dancing in a circle&#10;&#10;Description automatically generated">
            <a:extLst>
              <a:ext uri="{FF2B5EF4-FFF2-40B4-BE49-F238E27FC236}">
                <a16:creationId xmlns:a16="http://schemas.microsoft.com/office/drawing/2014/main" id="{3C85E527-7BD0-3EE6-EAA9-952C09445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96" y="2448035"/>
            <a:ext cx="4782207" cy="3766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group of people dancing in a field&#10;&#10;Description automatically generated">
            <a:extLst>
              <a:ext uri="{FF2B5EF4-FFF2-40B4-BE49-F238E27FC236}">
                <a16:creationId xmlns:a16="http://schemas.microsoft.com/office/drawing/2014/main" id="{51A394DF-D952-DB18-0847-698DC6218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192" y="2366710"/>
            <a:ext cx="4782207" cy="3766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669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2B9D22-EA4C-C1D1-C99F-D4F281F88112}"/>
              </a:ext>
            </a:extLst>
          </p:cNvPr>
          <p:cNvSpPr/>
          <p:nvPr/>
        </p:nvSpPr>
        <p:spPr>
          <a:xfrm>
            <a:off x="656493" y="2291254"/>
            <a:ext cx="5383485" cy="4022971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7" name="Picture 6" descr="A collection of honey icons&#10;&#10;Description automatically generated">
            <a:extLst>
              <a:ext uri="{FF2B5EF4-FFF2-40B4-BE49-F238E27FC236}">
                <a16:creationId xmlns:a16="http://schemas.microsoft.com/office/drawing/2014/main" id="{DC6FD03A-7C9C-4C77-D296-D8C579FBA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7" t="4103" r="427" b="70256"/>
          <a:stretch/>
        </p:blipFill>
        <p:spPr>
          <a:xfrm>
            <a:off x="600471" y="2014285"/>
            <a:ext cx="1204208" cy="108814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17D8F0-6F97-DEBF-CD33-0A2702765A12}"/>
              </a:ext>
            </a:extLst>
          </p:cNvPr>
          <p:cNvSpPr/>
          <p:nvPr/>
        </p:nvSpPr>
        <p:spPr>
          <a:xfrm>
            <a:off x="6586182" y="2326963"/>
            <a:ext cx="5012210" cy="3834184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8" name="Picture 7" descr="A collection of honey icons&#10;&#10;Description automatically generated">
            <a:extLst>
              <a:ext uri="{FF2B5EF4-FFF2-40B4-BE49-F238E27FC236}">
                <a16:creationId xmlns:a16="http://schemas.microsoft.com/office/drawing/2014/main" id="{73CB88D6-FCB1-E45A-95A3-BA99DB007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8" t="66893" r="25898" b="799"/>
          <a:stretch/>
        </p:blipFill>
        <p:spPr>
          <a:xfrm>
            <a:off x="6188499" y="1862596"/>
            <a:ext cx="1639985" cy="12398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1AA5FA-CE79-DA44-D4D7-E7467FFD608D}"/>
              </a:ext>
            </a:extLst>
          </p:cNvPr>
          <p:cNvCxnSpPr/>
          <p:nvPr/>
        </p:nvCxnSpPr>
        <p:spPr>
          <a:xfrm>
            <a:off x="6260122" y="1922585"/>
            <a:ext cx="0" cy="4202854"/>
          </a:xfrm>
          <a:prstGeom prst="line">
            <a:avLst/>
          </a:prstGeom>
          <a:ln w="28575">
            <a:solidFill>
              <a:srgbClr val="32A77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B9C00CF-E45A-C321-928A-2A0BA899744B}"/>
              </a:ext>
            </a:extLst>
          </p:cNvPr>
          <p:cNvGrpSpPr/>
          <p:nvPr/>
        </p:nvGrpSpPr>
        <p:grpSpPr>
          <a:xfrm>
            <a:off x="1031561" y="543774"/>
            <a:ext cx="10319514" cy="1378811"/>
            <a:chOff x="5598766" y="4685655"/>
            <a:chExt cx="6572682" cy="25400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B083F5-63BB-9478-A73B-DE51C013751B}"/>
                </a:ext>
              </a:extLst>
            </p:cNvPr>
            <p:cNvSpPr/>
            <p:nvPr/>
          </p:nvSpPr>
          <p:spPr>
            <a:xfrm>
              <a:off x="5598766" y="4685655"/>
              <a:ext cx="6572682" cy="2540086"/>
            </a:xfrm>
            <a:prstGeom prst="roundRect">
              <a:avLst>
                <a:gd name="adj" fmla="val 25960"/>
              </a:avLst>
            </a:prstGeom>
            <a:solidFill>
              <a:srgbClr val="E9C8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1855E7-90E7-A390-411E-CCD511B28340}"/>
                </a:ext>
              </a:extLst>
            </p:cNvPr>
            <p:cNvSpPr txBox="1"/>
            <p:nvPr/>
          </p:nvSpPr>
          <p:spPr>
            <a:xfrm>
              <a:off x="5859814" y="4899801"/>
              <a:ext cx="5998676" cy="221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phiên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Trung du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miền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Bộ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phiên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chợ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nơi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BB4FEC8-A465-A2AA-1176-47CCDF05456B}"/>
              </a:ext>
            </a:extLst>
          </p:cNvPr>
          <p:cNvSpPr txBox="1"/>
          <p:nvPr/>
        </p:nvSpPr>
        <p:spPr>
          <a:xfrm>
            <a:off x="1710037" y="2317595"/>
            <a:ext cx="3860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du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EB7323-F90D-4C8E-C16A-E6F99A573DF5}"/>
              </a:ext>
            </a:extLst>
          </p:cNvPr>
          <p:cNvSpPr txBox="1"/>
          <p:nvPr/>
        </p:nvSpPr>
        <p:spPr>
          <a:xfrm>
            <a:off x="7357487" y="2433331"/>
            <a:ext cx="3860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BBB7DF-B9A3-CDD8-F6D5-D7998DBF1762}"/>
              </a:ext>
            </a:extLst>
          </p:cNvPr>
          <p:cNvSpPr/>
          <p:nvPr/>
        </p:nvSpPr>
        <p:spPr>
          <a:xfrm>
            <a:off x="738223" y="3271702"/>
            <a:ext cx="51936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to. 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60C8FD-5F47-021A-E31D-A97F2AB05824}"/>
              </a:ext>
            </a:extLst>
          </p:cNvPr>
          <p:cNvSpPr/>
          <p:nvPr/>
        </p:nvSpPr>
        <p:spPr>
          <a:xfrm>
            <a:off x="6730797" y="3035355"/>
            <a:ext cx="48047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5281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475</Words>
  <Application>Microsoft Office PowerPoint</Application>
  <PresentationFormat>Widescreen</PresentationFormat>
  <Paragraphs>28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思源黑体 CN</vt:lpstr>
      <vt:lpstr>Cambria</vt:lpstr>
      <vt:lpstr>SVN-Newton</vt:lpstr>
      <vt:lpstr>思源黑体 CN Bold</vt:lpstr>
      <vt:lpstr>Times New Roman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HH</cp:lastModifiedBy>
  <cp:revision>11</cp:revision>
  <dcterms:created xsi:type="dcterms:W3CDTF">2023-08-12T09:01:19Z</dcterms:created>
  <dcterms:modified xsi:type="dcterms:W3CDTF">2023-10-18T06:42:09Z</dcterms:modified>
</cp:coreProperties>
</file>