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5"/>
  </p:notesMasterIdLst>
  <p:sldIdLst>
    <p:sldId id="256" r:id="rId4"/>
    <p:sldId id="257" r:id="rId5"/>
    <p:sldId id="281" r:id="rId6"/>
    <p:sldId id="259" r:id="rId7"/>
    <p:sldId id="261" r:id="rId8"/>
    <p:sldId id="286" r:id="rId9"/>
    <p:sldId id="264" r:id="rId10"/>
    <p:sldId id="282" r:id="rId11"/>
    <p:sldId id="283" r:id="rId12"/>
    <p:sldId id="262"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0" d="100"/>
          <a:sy n="70"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10/18/2023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10/18/2023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a:blip r:embed="rId11"/>
          <a:stretch>
            <a:fillRect/>
          </a:stretch>
        </p:blipFill>
        <p:spPr>
          <a:xfrm>
            <a:off x="617272" y="-269704"/>
            <a:ext cx="10510415" cy="6285521"/>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4129405" y="2808997"/>
            <a:ext cx="6482080"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en-US" altLang="zh-CN" sz="400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Kể</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cho</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người</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thân</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nghe</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những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điều</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em</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biết</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về</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cuộc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sống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và</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việc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của</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các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bạn</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sinh</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vùng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cao</a:t>
            </a:r>
            <a:endParaRPr kumimoji="0" lang="zh-CN" altLang="en-US" sz="4000"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272147" y="1650934"/>
            <a:ext cx="11281752" cy="2554545"/>
          </a:xfrm>
          <a:prstGeom prst="rect">
            <a:avLst/>
          </a:prstGeom>
          <a:solidFill>
            <a:schemeClr val="bg1"/>
          </a:solidFill>
          <a:ln w="57150">
            <a:solidFill>
              <a:srgbClr val="BB313F"/>
            </a:solidFill>
          </a:ln>
        </p:spPr>
        <p:txBody>
          <a:bodyPr wrap="square">
            <a:spAutoFit/>
          </a:bodyPr>
          <a:lstStyle/>
          <a:p>
            <a:pPr algn="just"/>
            <a:r>
              <a:rPr lang="en-US" sz="320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vùng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a:p>
            <a:pPr algn="just"/>
            <a:r>
              <a:rPr lang="en-US" sz="3200">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5"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17475" y="2614295"/>
            <a:ext cx="2930525" cy="424370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841875" y="-751840"/>
            <a:ext cx="7350125"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301217" y="2328128"/>
            <a:ext cx="6544628" cy="2308324"/>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Viết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bài</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văn</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kể</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lại</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câu</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chuyện</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em</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đọc</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hoặc</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nghe</a:t>
            </a:r>
            <a:endPar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endParaRPr>
          </a:p>
        </p:txBody>
      </p:sp>
      <p:pic>
        <p:nvPicPr>
          <p:cNvPr id="1026" name="Picture 2" descr="30 bộ truyện cổ tích Việt Nam hay nhất, cho bé thích m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8158">
            <a:off x="382733" y="438130"/>
            <a:ext cx="4350142" cy="3259782"/>
          </a:xfrm>
          <a:prstGeom prst="rect">
            <a:avLst/>
          </a:prstGeom>
          <a:ln w="5715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ời kể và ý nghĩa của câu truyện cổ tích nổi tiếng Tấm Cá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6992">
            <a:off x="513366" y="3740936"/>
            <a:ext cx="4358111" cy="278775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8242657" y="812714"/>
            <a:ext cx="3468925" cy="1981372"/>
          </a:xfrm>
          <a:prstGeom prst="rect">
            <a:avLst/>
          </a:prstGeom>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par>
                                <p:cTn id="17" presetID="14" presetClass="entr" presetSubtype="1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1. </a:t>
              </a:r>
              <a:r>
                <a:rPr kumimoji="0" lang="en-US" altLang="zh-CN" sz="3600" b="1"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Dựa</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vào</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dàn</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ý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đã</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lập</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trong</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hoạt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động</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ở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14,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văn</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theo</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yêu</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cầu</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của</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đề</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a:t>
              </a:r>
              <a:endParaRPr kumimoji="0" lang="zh-CN"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pic>
        <p:nvPicPr>
          <p:cNvPr id="2" name="Picture 1"/>
          <p:cNvPicPr>
            <a:picLocks noChangeAspect="1"/>
          </p:cNvPicPr>
          <p:nvPr/>
        </p:nvPicPr>
        <p:blipFill>
          <a:blip r:embed="rId3"/>
          <a:stretch>
            <a:fillRect/>
          </a:stretch>
        </p:blipFill>
        <p:spPr>
          <a:xfrm>
            <a:off x="1470976" y="3482925"/>
            <a:ext cx="7726045" cy="2799166"/>
          </a:xfrm>
          <a:prstGeom prst="rect">
            <a:avLst/>
          </a:prstGeom>
        </p:spPr>
      </p:pic>
      <p:sp>
        <p:nvSpPr>
          <p:cNvPr id="12" name="矩形 9"/>
          <p:cNvSpPr/>
          <p:nvPr/>
        </p:nvSpPr>
        <p:spPr>
          <a:xfrm>
            <a:off x="580913" y="1828243"/>
            <a:ext cx="11140551" cy="1384995"/>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1: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cổ</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tích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yêu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thích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a:p>
            <a:pPr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2: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đã</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đọc</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trong</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sách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giáo</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khoa</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Tiếng</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Việt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a:p>
            <a:pPr lvl="0"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3: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có</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nhân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vật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chính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trẻ</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p:txBody>
      </p:sp>
      <p:sp>
        <p:nvSpPr>
          <p:cNvPr id="8" name="Rounded Rectangle 7"/>
          <p:cNvSpPr/>
          <p:nvPr/>
        </p:nvSpPr>
        <p:spPr>
          <a:xfrm>
            <a:off x="9329100" y="3980021"/>
            <a:ext cx="2172019" cy="1554480"/>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Chia </a:t>
            </a:r>
            <a:r>
              <a:rPr lang="en-US" sz="3200" dirty="0" err="1">
                <a:solidFill>
                  <a:schemeClr val="tx1"/>
                </a:solidFill>
                <a:latin typeface="Cambria" panose="02040503050406030204" pitchFamily="18" charset="0"/>
                <a:ea typeface="Cambria" panose="02040503050406030204" pitchFamily="18" charset="0"/>
              </a:rPr>
              <a:t>sẻ</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dàn</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lập</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Rectangle 2"/>
          <p:cNvSpPr/>
          <p:nvPr/>
        </p:nvSpPr>
        <p:spPr>
          <a:xfrm>
            <a:off x="513172" y="453289"/>
            <a:ext cx="11323109" cy="5940088"/>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mj-lt"/>
                <a:ea typeface="Cambria" panose="02040503050406030204" pitchFamily="18" charset="0"/>
              </a:rPr>
              <a:t>Trong các tác phẩm văn học nước ngoài, em yêu thích và ấn tương nhất với câu chuyện Cô bé bán diêm. Khép lại trang sách, hình ảnh cô bé nhỏ mồ côi, tội nghiệp trong đêm đông lạnh giá luôn xuất hiện trong tâm trí em.</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Cô bé bán diêm có một hoàn cảnh thật bất hạnh. Mẹ mất sớm, em sống với người cha hay chửi bới, mắng nhiếc và đe dọa đánh đập. Trong đêm giao thừa, khi nhà nhà đều quây quần bên lò sưởi ấm cúng, cây thông Nô-en được trang hoàng rực rỡ những ngôi sao và bàn cỗ đầy đặn thức ăn, cùng nhau đón chào một năm mới với bao điều tốt đẹp.</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Dù đêm đông buốt giá nhưng em chỉ khoác trên mình bộ quần áo mỏng manh, ngắn cũn cỡ do đã được bà mua quá lâu. Khi bà mất, chẳng ai mua quần áo cho em. Đôi bàn tay và đôi bàn chân của em tím tái vì đã đi quá lâu trong tiết trời lạnh giá mà không có lấy một cốc nước ấm, một chút thức ăn vào bụng. Trên đôi bàn chân trần, cô bé tội nghiệp ấy vẫn lang thang ngoài đường trong giá buốt, không ai để ý đến em, mua cho em những que diêm nhỏ bé. Em nép vào góc tường tăm tối và quẹt những que diêm như muốn xua đi không khí lạnh buốt. Khi ánh sáng nhỏ nhoi sáng lên, em như sống trong những mộng tưởng tươi sáng về lò sưởi ấm áp, bàn cỗ đầy đủ thức ăn, rồi em mơ về bà và cùng bà bay lên cao mãi.</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Cuối cùng, em đã chết trong đêm giao thừa lạnh lẽo ấy, sự ra đi của em như sự giải thoát khỏi những tăm tối của cuộc đời. Em được đến bên người thân ở một thế giới khác. Nhà văn đã nâng đỡ linh hồn của em bé đáng thương, dường như không phải em chết mà em đang đi vào cõi bất tử, nơi có tình thương bao la của bà em mà em từng khao khát với nụ cười mãn nguyện. Câu chuyện với kết thúc buồn đã để lại bao xúc động trong lòng em.</a:t>
            </a:r>
          </a:p>
        </p:txBody>
      </p:sp>
      <p:sp>
        <p:nvSpPr>
          <p:cNvPr id="8" name="Rounded Rectangle 7"/>
          <p:cNvSpPr/>
          <p:nvPr/>
        </p:nvSpPr>
        <p:spPr>
          <a:xfrm>
            <a:off x="71120" y="86022"/>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80657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dựa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lập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Đảm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đủ</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Mở</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quản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quỹ</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rà</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soát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160"/>
              <a:ext cx="16027" cy="121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4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44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41694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a:latin typeface="Cambria" panose="02040503050406030204" pitchFamily="18" charset="0"/>
                <a:ea typeface="Cambria" panose="02040503050406030204" pitchFamily="18" charset="0"/>
                <a:cs typeface="+mn-ea"/>
                <a:sym typeface="+mn-ea"/>
              </a:rPr>
              <a:t>a. </a:t>
            </a:r>
            <a:r>
              <a:rPr lang="en-US" altLang="zh-CN" sz="2800" b="1" i="1" dirty="0" err="1">
                <a:latin typeface="Cambria" panose="02040503050406030204" pitchFamily="18" charset="0"/>
                <a:ea typeface="Cambria" panose="02040503050406030204" pitchFamily="18" charset="0"/>
                <a:cs typeface="+mn-ea"/>
                <a:sym typeface="+mn-ea"/>
              </a:rPr>
              <a:t>Đọc</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lại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bài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làm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của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em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để</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phát</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hiện</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
        <p:nvSpPr>
          <p:cNvPr id="4" name="Pentagon 3"/>
          <p:cNvSpPr/>
          <p:nvPr/>
        </p:nvSpPr>
        <p:spPr>
          <a:xfrm>
            <a:off x="1007110" y="2147822"/>
            <a:ext cx="224409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3" name="Pentagon 12"/>
          <p:cNvSpPr/>
          <p:nvPr/>
        </p:nvSpPr>
        <p:spPr>
          <a:xfrm>
            <a:off x="3354069" y="2144109"/>
            <a:ext cx="3161347"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4" name="Pentagon 13"/>
          <p:cNvSpPr/>
          <p:nvPr/>
        </p:nvSpPr>
        <p:spPr>
          <a:xfrm>
            <a:off x="6618287" y="2153573"/>
            <a:ext cx="237617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endParaRPr lang="en-US" sz="2400" dirty="0">
              <a:latin typeface="Cambria" panose="02040503050406030204" pitchFamily="18" charset="0"/>
              <a:ea typeface="Cambria" panose="02040503050406030204" pitchFamily="18" charset="0"/>
            </a:endParaRPr>
          </a:p>
        </p:txBody>
      </p:sp>
      <p:sp>
        <p:nvSpPr>
          <p:cNvPr id="15" name="Pentagon 14"/>
          <p:cNvSpPr/>
          <p:nvPr/>
        </p:nvSpPr>
        <p:spPr>
          <a:xfrm>
            <a:off x="9097327" y="2153573"/>
            <a:ext cx="206121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a:t>
            </a:r>
            <a:endParaRPr lang="en-US" sz="2400" dirty="0">
              <a:latin typeface="Cambria" panose="02040503050406030204" pitchFamily="18" charset="0"/>
              <a:ea typeface="Cambria" panose="02040503050406030204" pitchFamily="18" charset="0"/>
            </a:endParaRPr>
          </a:p>
        </p:txBody>
      </p:sp>
      <p:sp>
        <p:nvSpPr>
          <p:cNvPr id="16" name="矩形 9"/>
          <p:cNvSpPr/>
          <p:nvPr/>
        </p:nvSpPr>
        <p:spPr>
          <a:xfrm>
            <a:off x="934720" y="3405485"/>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a:latin typeface="Cambria" panose="02040503050406030204" pitchFamily="18" charset="0"/>
                <a:ea typeface="Cambria" panose="02040503050406030204" pitchFamily="18" charset="0"/>
                <a:cs typeface="+mn-ea"/>
                <a:sym typeface="+mn-ea"/>
              </a:rPr>
              <a:t>b. </a:t>
            </a:r>
            <a:r>
              <a:rPr lang="en-US" altLang="zh-CN" sz="2800" b="1" i="1" dirty="0" err="1">
                <a:latin typeface="Cambria" panose="02040503050406030204" pitchFamily="18" charset="0"/>
                <a:ea typeface="Cambria" panose="02040503050406030204" pitchFamily="18" charset="0"/>
                <a:cs typeface="+mn-ea"/>
                <a:sym typeface="+mn-ea"/>
              </a:rPr>
              <a:t>Sửa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nếu</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có</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1007110" y="3889124"/>
            <a:ext cx="7653071" cy="2246769"/>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Nhận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xét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trực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tiếp</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gián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tiếp</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rộng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rộng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việc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kể</a:t>
            </a:r>
            <a:r>
              <a:rPr lang="en-US" altLang="zh-CN" sz="2800" dirty="0">
                <a:latin typeface="Cambria" panose="02040503050406030204" pitchFamily="18" charset="0"/>
                <a:ea typeface="Cambria" panose="02040503050406030204" pitchFamily="18" charset="0"/>
                <a:cs typeface="+mn-ea"/>
                <a:sym typeface="+mn-ea"/>
              </a:rPr>
              <a:t> ở </a:t>
            </a:r>
            <a:r>
              <a:rPr lang="en-US" altLang="zh-CN" sz="2800" dirty="0" err="1">
                <a:latin typeface="Cambria" panose="02040503050406030204" pitchFamily="18" charset="0"/>
                <a:ea typeface="Cambria" panose="02040503050406030204" pitchFamily="18" charset="0"/>
                <a:cs typeface="+mn-ea"/>
                <a:sym typeface="+mn-ea"/>
              </a:rPr>
              <a:t>thân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endParaRPr lang="en-US" altLang="zh-CN" sz="2800" dirty="0">
              <a:latin typeface="Cambria" panose="02040503050406030204" pitchFamily="18" charset="0"/>
              <a:ea typeface="Cambria" panose="02040503050406030204" pitchFamily="18" charset="0"/>
              <a:cs typeface="+mn-ea"/>
              <a:sym typeface="+mn-ea"/>
            </a:endParaRP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dùng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từ</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đặt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Chính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tả</a:t>
            </a:r>
            <a:r>
              <a:rPr lang="en-US" altLang="zh-CN" sz="2800" dirty="0">
                <a:latin typeface="Cambria" panose="02040503050406030204" pitchFamily="18" charset="0"/>
                <a:ea typeface="Cambria" panose="02040503050406030204" pitchFamily="18" charset="0"/>
                <a:cs typeface="+mn-ea"/>
                <a:sym typeface="+mn-ea"/>
              </a:rPr>
              <a:t>.</a:t>
            </a: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animBg="1"/>
      <p:bldP spid="13" grpId="0" animBg="1"/>
      <p:bldP spid="14" grpId="0" animBg="1"/>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762</Words>
  <Application>Microsoft Office PowerPoint</Application>
  <PresentationFormat>Widescreen</PresentationFormat>
  <Paragraphs>39</Paragraphs>
  <Slides>11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#9Slide07 HoneyCream</vt:lpstr>
      <vt:lpstr>Arial</vt:lpstr>
      <vt:lpstr>Calibri</vt:lpstr>
      <vt:lpstr>Calibri Light</vt:lpstr>
      <vt:lpstr>Cambria</vt:lpstr>
      <vt:lpstr>SVN-Newton</vt:lpstr>
      <vt:lpstr>Times New Roman</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HH</cp:lastModifiedBy>
  <cp:revision>10</cp:revision>
  <dcterms:created xsi:type="dcterms:W3CDTF">2023-08-23T06:32:56Z</dcterms:created>
  <dcterms:modified xsi:type="dcterms:W3CDTF">2023-10-18T08:05:09Z</dcterms:modified>
</cp:coreProperties>
</file>