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C855E-5D30-426C-9C0C-4B8DD8B31D4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A57D-E4AF-43E8-AFCF-F90C95B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4E3FB5-CF13-4EA9-AA7A-0052C5C34FC1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C82266-66A5-4E84-B381-17FC0F84C45B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9B284-2A3F-4728-AAEA-A39820CBC485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B2061-9871-4845-8295-C2DA46C8F516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9F4D5-64B7-4BA5-AF84-79DB550BED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1638300" y="1676400"/>
            <a:ext cx="61722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LỚP 5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8200" y="3810000"/>
            <a:ext cx="77724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</a:rPr>
              <a:t>LẬP CHƯƠNG TRÌNH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</a:rPr>
              <a:t>HOẠT ĐỘNG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2806" y="5620139"/>
            <a:ext cx="2043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0070C0"/>
                </a:solidFill>
              </a:rPr>
              <a:t>TUẦN 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595B9-5C38-4251-B2BA-BB597A17F9B5}"/>
              </a:ext>
            </a:extLst>
          </p:cNvPr>
          <p:cNvSpPr txBox="1"/>
          <p:nvPr/>
        </p:nvSpPr>
        <p:spPr>
          <a:xfrm>
            <a:off x="2895600" y="604786"/>
            <a:ext cx="397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TRƯỜNG TIỂU HỌC </a:t>
            </a:r>
          </a:p>
        </p:txBody>
      </p:sp>
    </p:spTree>
    <p:extLst>
      <p:ext uri="{BB962C8B-B14F-4D97-AF65-F5344CB8AC3E}">
        <p14:creationId xmlns:p14="http://schemas.microsoft.com/office/powerpoint/2010/main" val="24700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14400" y="746429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Thế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nào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trào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nhỏ</a:t>
            </a:r>
            <a:r>
              <a:rPr lang="en-US" dirty="0">
                <a:solidFill>
                  <a:schemeClr val="tx1"/>
                </a:solidFill>
              </a:rPr>
              <a:t>” 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38200" y="2016125"/>
            <a:ext cx="784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/>
              <a:t>Phong trào “ Em là chiến sĩ nhỏ” là phong trào  của thiếu niên, nhi đồng góp phần xây dựng đất nước, giữ gìn an ninh trật tự, tuyên truyền các hoạt động xã hội, …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41910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Trọng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tâm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bài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gì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4876800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5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4" grpId="1"/>
      <p:bldP spid="29705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58825" y="2743200"/>
            <a:ext cx="7696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sz="2400"/>
              <a:t>CHƯƠNG TRÌNH HOẠT ĐỘNG GỒM CÓ 3 PHẦN :</a:t>
            </a:r>
          </a:p>
          <a:p>
            <a:pPr marL="342900" indent="-342900" algn="l"/>
            <a:endParaRPr lang="en-US" sz="2400"/>
          </a:p>
          <a:p>
            <a:pPr marL="342900" indent="-342900" algn="l">
              <a:buFontTx/>
              <a:buAutoNum type="arabicPeriod"/>
            </a:pPr>
            <a:r>
              <a:rPr lang="en-US" sz="2400"/>
              <a:t>Mục đích</a:t>
            </a:r>
          </a:p>
          <a:p>
            <a:pPr marL="342900" indent="-342900" algn="l"/>
            <a:endParaRPr lang="en-US" sz="2400"/>
          </a:p>
          <a:p>
            <a:pPr marL="342900" indent="-342900" algn="l"/>
            <a:r>
              <a:rPr lang="en-US" sz="2400"/>
              <a:t>2. Phân công chuẩn bị.</a:t>
            </a:r>
          </a:p>
          <a:p>
            <a:pPr marL="342900" indent="-342900" algn="l"/>
            <a:endParaRPr lang="en-US" sz="2400"/>
          </a:p>
          <a:p>
            <a:pPr marL="342900" indent="-342900" algn="l"/>
            <a:r>
              <a:rPr lang="en-US" sz="2400"/>
              <a:t>3. Chương trình cụ thể.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9989" y="9906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 dirty="0" err="1">
                <a:solidFill>
                  <a:srgbClr val="FF0000"/>
                </a:solidFill>
              </a:rPr>
              <a:t>Chương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trình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hoạt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động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gồm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có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mấy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phần</a:t>
            </a:r>
            <a:r>
              <a:rPr lang="en-US" sz="3200" b="0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762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4365625"/>
            <a:ext cx="8686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3/ </a:t>
            </a:r>
            <a:r>
              <a:rPr lang="en-US" sz="2400" u="sng">
                <a:solidFill>
                  <a:srgbClr val="FF0000"/>
                </a:solidFill>
              </a:rPr>
              <a:t>Chương trình cụ thể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Tập trung đến địa điểm tổ chức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Trình tự tiến hành các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Tổng kết, tuyên truyền các chi đội và đội viên hoàn thành tốt nhiệm vụ.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288" y="857250"/>
            <a:ext cx="8610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1/ </a:t>
            </a:r>
            <a:r>
              <a:rPr lang="en-US" sz="2400" u="sng">
                <a:solidFill>
                  <a:srgbClr val="FF0000"/>
                </a:solidFill>
              </a:rPr>
              <a:t>Mục đích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Góp phần vào công tác giữ gìn trật tự, an ninh như thế nào 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 Rèn luyện những đức tính, những phẩm chất gì cho mỗi đội viên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152400"/>
            <a:ext cx="826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u="sng"/>
              <a:t>Gợi ý: </a:t>
            </a:r>
            <a:r>
              <a:rPr lang="en-US" sz="2400" i="1"/>
              <a:t>Bản chương trình hoạt động của em nên có những nội dung sau: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795588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2/ </a:t>
            </a:r>
            <a:r>
              <a:rPr lang="en-US" sz="2400" u="sng">
                <a:solidFill>
                  <a:srgbClr val="FF0000"/>
                </a:solidFill>
              </a:rPr>
              <a:t>Phân công chuẩn bị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dụng cụ, phương tiện phục vụ cho hoạt động.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hoạt động cụ thể.</a:t>
            </a:r>
          </a:p>
        </p:txBody>
      </p:sp>
    </p:spTree>
    <p:extLst>
      <p:ext uri="{BB962C8B-B14F-4D97-AF65-F5344CB8AC3E}">
        <p14:creationId xmlns:p14="http://schemas.microsoft.com/office/powerpoint/2010/main" val="1280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  <p:bldP spid="1434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19100" y="1295400"/>
            <a:ext cx="8305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i="1" u="sng" dirty="0" err="1"/>
              <a:t>Cần</a:t>
            </a:r>
            <a:r>
              <a:rPr lang="en-US" sz="3200" i="1" u="sng" dirty="0"/>
              <a:t> </a:t>
            </a:r>
            <a:r>
              <a:rPr lang="en-US" sz="3200" i="1" u="sng" dirty="0" err="1"/>
              <a:t>chú</a:t>
            </a:r>
            <a:r>
              <a:rPr lang="en-US" sz="3200" i="1" u="sng" dirty="0"/>
              <a:t> ý </a:t>
            </a:r>
            <a:r>
              <a:rPr lang="en-US" sz="3200" i="1" dirty="0"/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3200" b="0" dirty="0"/>
              <a:t> </a:t>
            </a:r>
            <a:r>
              <a:rPr lang="en-US" sz="3200" b="0" dirty="0" err="1"/>
              <a:t>Đây</a:t>
            </a:r>
            <a:r>
              <a:rPr lang="en-US" sz="3200" b="0" dirty="0"/>
              <a:t> </a:t>
            </a:r>
            <a:r>
              <a:rPr lang="en-US" sz="3200" b="0" dirty="0" err="1"/>
              <a:t>là</a:t>
            </a:r>
            <a:r>
              <a:rPr lang="en-US" sz="3200" b="0" dirty="0"/>
              <a:t> </a:t>
            </a:r>
            <a:r>
              <a:rPr lang="en-US" sz="3200" b="0" dirty="0" err="1"/>
              <a:t>những</a:t>
            </a:r>
            <a:r>
              <a:rPr lang="en-US" sz="3200" b="0" dirty="0"/>
              <a:t> </a:t>
            </a:r>
            <a:r>
              <a:rPr lang="en-US" sz="3200" b="0" dirty="0" err="1"/>
              <a:t>hoạt</a:t>
            </a:r>
            <a:r>
              <a:rPr lang="en-US" sz="3200" b="0" dirty="0"/>
              <a:t> </a:t>
            </a:r>
            <a:r>
              <a:rPr lang="en-US" sz="3200" b="0" dirty="0" err="1"/>
              <a:t>động</a:t>
            </a:r>
            <a:r>
              <a:rPr lang="en-US" sz="3200" b="0" dirty="0"/>
              <a:t> do ban </a:t>
            </a:r>
            <a:r>
              <a:rPr lang="en-US" sz="3200" b="0" dirty="0" err="1"/>
              <a:t>chỉ</a:t>
            </a:r>
            <a:r>
              <a:rPr lang="en-US" sz="3200" b="0" dirty="0"/>
              <a:t> </a:t>
            </a:r>
            <a:r>
              <a:rPr lang="en-US" sz="3200" b="0" dirty="0" err="1"/>
              <a:t>huy</a:t>
            </a:r>
            <a:r>
              <a:rPr lang="en-US" sz="3200" b="0" dirty="0"/>
              <a:t>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</a:t>
            </a:r>
            <a:r>
              <a:rPr lang="en-US" sz="3200" b="0" dirty="0"/>
              <a:t> </a:t>
            </a:r>
            <a:r>
              <a:rPr lang="en-US" sz="3200" b="0" dirty="0" err="1"/>
              <a:t>của</a:t>
            </a:r>
            <a:r>
              <a:rPr lang="en-US" sz="3200" b="0" dirty="0"/>
              <a:t> </a:t>
            </a:r>
            <a:r>
              <a:rPr lang="en-US" sz="3200" b="0" dirty="0" err="1"/>
              <a:t>trường</a:t>
            </a:r>
            <a:r>
              <a:rPr lang="en-US" sz="3200" b="0" dirty="0"/>
              <a:t> </a:t>
            </a:r>
            <a:r>
              <a:rPr lang="en-US" sz="3200" b="0" dirty="0" err="1"/>
              <a:t>tổ</a:t>
            </a:r>
            <a:r>
              <a:rPr lang="en-US" sz="3200" b="0" dirty="0"/>
              <a:t> </a:t>
            </a:r>
            <a:r>
              <a:rPr lang="en-US" sz="3200" b="0" dirty="0" err="1"/>
              <a:t>chức</a:t>
            </a:r>
            <a:r>
              <a:rPr lang="en-US" sz="3200" b="0" dirty="0"/>
              <a:t>. Khi </a:t>
            </a:r>
            <a:r>
              <a:rPr lang="en-US" sz="3200" b="0" dirty="0" err="1"/>
              <a:t>lập</a:t>
            </a:r>
            <a:r>
              <a:rPr lang="en-US" sz="3200" b="0" dirty="0"/>
              <a:t> </a:t>
            </a:r>
            <a:r>
              <a:rPr lang="en-US" sz="3200" b="0" dirty="0" err="1"/>
              <a:t>một</a:t>
            </a:r>
            <a:r>
              <a:rPr lang="en-US" sz="3200" b="0" dirty="0"/>
              <a:t> </a:t>
            </a:r>
            <a:r>
              <a:rPr lang="en-US" sz="3200" b="0" dirty="0" err="1"/>
              <a:t>chương</a:t>
            </a:r>
            <a:r>
              <a:rPr lang="en-US" sz="3200" b="0" dirty="0"/>
              <a:t> </a:t>
            </a:r>
            <a:r>
              <a:rPr lang="en-US" sz="3200" b="0" dirty="0" err="1"/>
              <a:t>trình</a:t>
            </a:r>
            <a:r>
              <a:rPr lang="en-US" sz="3200" b="0" dirty="0"/>
              <a:t> </a:t>
            </a:r>
            <a:r>
              <a:rPr lang="en-US" sz="3200" b="0" dirty="0" err="1"/>
              <a:t>cần</a:t>
            </a:r>
            <a:r>
              <a:rPr lang="en-US" sz="3200" b="0" dirty="0"/>
              <a:t> </a:t>
            </a:r>
            <a:r>
              <a:rPr lang="en-US" sz="3200" b="0" dirty="0" err="1"/>
              <a:t>tưởng</a:t>
            </a:r>
            <a:r>
              <a:rPr lang="en-US" sz="3200" b="0" dirty="0"/>
              <a:t> </a:t>
            </a:r>
            <a:r>
              <a:rPr lang="en-US" sz="3200" b="0" dirty="0" err="1"/>
              <a:t>tượng</a:t>
            </a:r>
            <a:r>
              <a:rPr lang="en-US" sz="3200" b="0" dirty="0"/>
              <a:t> </a:t>
            </a:r>
            <a:r>
              <a:rPr lang="en-US" sz="3200" b="0" dirty="0" err="1"/>
              <a:t>mình</a:t>
            </a:r>
            <a:r>
              <a:rPr lang="en-US" sz="3200" b="0" dirty="0"/>
              <a:t> </a:t>
            </a:r>
            <a:r>
              <a:rPr lang="en-US" sz="3200" b="0" dirty="0" err="1"/>
              <a:t>là</a:t>
            </a:r>
            <a:r>
              <a:rPr lang="en-US" sz="3200" b="0" dirty="0"/>
              <a:t>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độiTrưởng</a:t>
            </a:r>
            <a:r>
              <a:rPr lang="en-US" sz="3200" b="0" dirty="0"/>
              <a:t>,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</a:t>
            </a:r>
            <a:r>
              <a:rPr lang="en-US" sz="3200" b="0" dirty="0"/>
              <a:t> </a:t>
            </a:r>
            <a:r>
              <a:rPr lang="en-US" sz="3200" b="0" dirty="0" err="1"/>
              <a:t>phó</a:t>
            </a:r>
            <a:r>
              <a:rPr lang="en-US" sz="3200" b="0" dirty="0"/>
              <a:t> </a:t>
            </a:r>
            <a:r>
              <a:rPr lang="en-US" sz="3200" b="0" dirty="0" err="1"/>
              <a:t>của</a:t>
            </a:r>
            <a:r>
              <a:rPr lang="en-US" sz="3200" b="0" dirty="0"/>
              <a:t>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</a:t>
            </a:r>
            <a:r>
              <a:rPr lang="en-US" sz="3200" b="0" dirty="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3200" b="0" dirty="0"/>
              <a:t> Khi </a:t>
            </a:r>
            <a:r>
              <a:rPr lang="en-US" sz="3200" b="0" dirty="0" err="1"/>
              <a:t>chọn</a:t>
            </a:r>
            <a:r>
              <a:rPr lang="en-US" sz="3200" b="0" dirty="0"/>
              <a:t> </a:t>
            </a:r>
            <a:r>
              <a:rPr lang="en-US" sz="3200" b="0" dirty="0" err="1"/>
              <a:t>hoạt</a:t>
            </a:r>
            <a:r>
              <a:rPr lang="en-US" sz="3200" b="0" dirty="0"/>
              <a:t> </a:t>
            </a:r>
            <a:r>
              <a:rPr lang="en-US" sz="3200" b="0" dirty="0" err="1"/>
              <a:t>động</a:t>
            </a:r>
            <a:r>
              <a:rPr lang="en-US" sz="3200" b="0" dirty="0"/>
              <a:t> </a:t>
            </a:r>
            <a:r>
              <a:rPr lang="en-US" sz="3200" b="0" dirty="0" err="1"/>
              <a:t>để</a:t>
            </a:r>
            <a:r>
              <a:rPr lang="en-US" sz="3200" b="0" dirty="0"/>
              <a:t> </a:t>
            </a:r>
            <a:r>
              <a:rPr lang="en-US" sz="3200" b="0" dirty="0" err="1"/>
              <a:t>lập</a:t>
            </a:r>
            <a:r>
              <a:rPr lang="en-US" sz="3200" b="0" dirty="0"/>
              <a:t> </a:t>
            </a:r>
            <a:r>
              <a:rPr lang="en-US" sz="3200" b="0" dirty="0" err="1"/>
              <a:t>chương</a:t>
            </a:r>
            <a:r>
              <a:rPr lang="en-US" sz="3200" b="0" dirty="0"/>
              <a:t> </a:t>
            </a:r>
            <a:r>
              <a:rPr lang="en-US" sz="3200" b="0" dirty="0" err="1"/>
              <a:t>trình</a:t>
            </a:r>
            <a:r>
              <a:rPr lang="en-US" sz="3200" b="0" dirty="0"/>
              <a:t>, </a:t>
            </a:r>
            <a:r>
              <a:rPr lang="en-US" sz="3200" b="0" dirty="0" err="1"/>
              <a:t>nên</a:t>
            </a:r>
            <a:r>
              <a:rPr lang="en-US" sz="3200" b="0" dirty="0"/>
              <a:t> </a:t>
            </a:r>
            <a:r>
              <a:rPr lang="en-US" sz="3200" b="0" dirty="0" err="1"/>
              <a:t>chọn</a:t>
            </a:r>
            <a:r>
              <a:rPr lang="en-US" sz="3200" b="0" dirty="0"/>
              <a:t> </a:t>
            </a:r>
            <a:r>
              <a:rPr lang="en-US" sz="3200" b="0" dirty="0" err="1"/>
              <a:t>hoạt</a:t>
            </a:r>
            <a:r>
              <a:rPr lang="en-US" sz="3200" b="0" dirty="0"/>
              <a:t> </a:t>
            </a:r>
            <a:r>
              <a:rPr lang="en-US" sz="3200" b="0" dirty="0" err="1"/>
              <a:t>động</a:t>
            </a:r>
            <a:r>
              <a:rPr lang="en-US" sz="3200" b="0" dirty="0"/>
              <a:t> </a:t>
            </a:r>
            <a:r>
              <a:rPr lang="en-US" sz="3200" b="0" dirty="0" err="1"/>
              <a:t>em</a:t>
            </a:r>
            <a:r>
              <a:rPr lang="en-US" sz="3200" b="0" dirty="0"/>
              <a:t> </a:t>
            </a:r>
            <a:r>
              <a:rPr lang="en-US" sz="3200" b="0" dirty="0" err="1"/>
              <a:t>đã</a:t>
            </a:r>
            <a:r>
              <a:rPr lang="en-US" sz="3200" b="0" dirty="0"/>
              <a:t> </a:t>
            </a:r>
            <a:r>
              <a:rPr lang="en-US" sz="3200" b="0" dirty="0" err="1"/>
              <a:t>biết</a:t>
            </a:r>
            <a:r>
              <a:rPr lang="en-US" sz="3200" b="0" dirty="0"/>
              <a:t>, </a:t>
            </a:r>
            <a:r>
              <a:rPr lang="en-US" sz="3200" b="0" dirty="0" err="1"/>
              <a:t>đã</a:t>
            </a:r>
            <a:r>
              <a:rPr lang="en-US" sz="3200" b="0" dirty="0"/>
              <a:t> </a:t>
            </a:r>
            <a:r>
              <a:rPr lang="en-US" sz="3200" b="0" dirty="0" err="1"/>
              <a:t>tham</a:t>
            </a:r>
            <a:r>
              <a:rPr lang="en-US" sz="3200" b="0" dirty="0"/>
              <a:t> </a:t>
            </a:r>
            <a:r>
              <a:rPr lang="en-US" sz="3200" b="0" dirty="0" err="1"/>
              <a:t>gia</a:t>
            </a:r>
            <a:r>
              <a:rPr lang="en-US" sz="32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4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73113" y="1654175"/>
            <a:ext cx="815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66"/>
                </a:solidFill>
              </a:rPr>
              <a:t>Mục tiêu chương trình hoạt động là gì?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87413" y="2447925"/>
            <a:ext cx="80660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/>
              <a:t> Việc làm đó có ý nghĩa như thế nào đối với lứa tuổi các em?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16013" y="366712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0066"/>
                </a:solidFill>
              </a:rPr>
              <a:t> Địa điểm tổ chức ở đâu?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95300" y="4429125"/>
            <a:ext cx="815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04800" y="1143000"/>
            <a:ext cx="8877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400" u="sng"/>
              <a:t>Chương trình hoạt động tên gì?</a:t>
            </a:r>
          </a:p>
        </p:txBody>
      </p:sp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133975" y="817652"/>
            <a:ext cx="8763000" cy="45720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5133" grpId="0"/>
      <p:bldP spid="5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4365625"/>
            <a:ext cx="8686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3/ </a:t>
            </a:r>
            <a:r>
              <a:rPr lang="en-US" sz="2400" u="sng">
                <a:solidFill>
                  <a:srgbClr val="FF0000"/>
                </a:solidFill>
              </a:rPr>
              <a:t>Chương trình cụ thể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Tập trung đến địa điểm tổ chức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Trình tự tiến hành các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Tổng kết, tuyên truyền các chi đội và đội viên hoàn thành tốt nhiệm vụ.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288" y="857250"/>
            <a:ext cx="8610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1/ </a:t>
            </a:r>
            <a:r>
              <a:rPr lang="en-US" sz="2400" u="sng">
                <a:solidFill>
                  <a:srgbClr val="FF0000"/>
                </a:solidFill>
              </a:rPr>
              <a:t>Mục đích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Góp phần vào công tác giữ gìn trật tự, an ninh như thế nào 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 Rèn luyện những đức tính, những phẩm chất gì cho mỗi đội viên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152400"/>
            <a:ext cx="826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u="sng"/>
              <a:t>Gợi ý: </a:t>
            </a:r>
            <a:r>
              <a:rPr lang="en-US" sz="2400" i="1"/>
              <a:t>Bản chương trình hoạt động của em nên có những nội dung sau: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795588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2/ </a:t>
            </a:r>
            <a:r>
              <a:rPr lang="en-US" sz="2400" u="sng">
                <a:solidFill>
                  <a:srgbClr val="FF0000"/>
                </a:solidFill>
              </a:rPr>
              <a:t>Phân công chuẩn bị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dụng cụ, phương tiện phục vụ cho hoạt động.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hoạt động cụ thể.</a:t>
            </a:r>
          </a:p>
        </p:txBody>
      </p:sp>
    </p:spTree>
    <p:extLst>
      <p:ext uri="{BB962C8B-B14F-4D97-AF65-F5344CB8AC3E}">
        <p14:creationId xmlns:p14="http://schemas.microsoft.com/office/powerpoint/2010/main" val="11103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  <p:bldP spid="1434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762000" y="1246187"/>
            <a:ext cx="7924800" cy="4365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Tiêu  chuẩn đánh giá chương trình hoạt động: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Trình bày có đủ 3 phần chính của chương trình hoạt động  không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 Mục đích có rõ ràng không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 Nêu việc có đầy đủ không ? Phân việc có rõ ràng, cụ thể không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Chương trình cụ thể có hợp lý, phù hợp với phần phân công chuẩn bị không ?</a:t>
            </a:r>
          </a:p>
        </p:txBody>
      </p:sp>
    </p:spTree>
    <p:extLst>
      <p:ext uri="{BB962C8B-B14F-4D97-AF65-F5344CB8AC3E}">
        <p14:creationId xmlns:p14="http://schemas.microsoft.com/office/powerpoint/2010/main" val="26524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98463" y="533400"/>
            <a:ext cx="85344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CHƯƠNG TRÌNH TUẦN HÀNH TUYÊN TRUYỀN</a:t>
            </a:r>
          </a:p>
          <a:p>
            <a:r>
              <a:rPr lang="en-US" sz="2000"/>
              <a:t>VỀ AN TOÀN GIAO THÔNG</a:t>
            </a:r>
            <a:r>
              <a:rPr lang="en-US" sz="2000" b="0"/>
              <a:t> </a:t>
            </a:r>
            <a:endParaRPr lang="en-US" sz="2000" u="sng"/>
          </a:p>
          <a:p>
            <a:pPr algn="l"/>
            <a:r>
              <a:rPr lang="en-US" sz="2400" u="sng"/>
              <a:t>1.Mục đích:</a:t>
            </a:r>
            <a:endParaRPr lang="en-US" sz="2400" b="0"/>
          </a:p>
          <a:p>
            <a:pPr algn="l"/>
            <a:r>
              <a:rPr lang="en-US" sz="2400" b="0"/>
              <a:t>- Ý thức chấp hành tốt  Luật giao thông ; giảm tai nạn giao thông đường bộ.</a:t>
            </a:r>
          </a:p>
          <a:p>
            <a:pPr algn="l">
              <a:buFontTx/>
              <a:buChar char="-"/>
            </a:pPr>
            <a:r>
              <a:rPr lang="en-US" sz="2400" b="0"/>
              <a:t> Rèn luyện thói quen thực hiện đúng Luật giao thông .</a:t>
            </a:r>
          </a:p>
          <a:p>
            <a:pPr algn="l"/>
            <a:r>
              <a:rPr lang="en-US" sz="2400" u="sng"/>
              <a:t>2. Phân công chuẩn bị:</a:t>
            </a:r>
          </a:p>
          <a:p>
            <a:pPr algn="l"/>
            <a:r>
              <a:rPr lang="en-US" sz="2400" b="0"/>
              <a:t>- Mỗi chi đội mang 5 lá cờ Tổ quốc, 3 bảng cá nhân có tay cầm (cán dài 80 cm) ghi khẩu hiệu tuyên truyền về an toàn giao thông. </a:t>
            </a:r>
          </a:p>
          <a:p>
            <a:pPr algn="l"/>
            <a:r>
              <a:rPr lang="en-US" sz="2400" b="0"/>
              <a:t>- Đội trống mang theo trống để tuyên truyền.</a:t>
            </a:r>
          </a:p>
          <a:p>
            <a:pPr algn="l"/>
            <a:r>
              <a:rPr lang="en-US" sz="2400" b="0"/>
              <a:t>- Các chi đội trưởng, chi đội phó phụ trách viết khẩu hiệu. </a:t>
            </a:r>
          </a:p>
          <a:p>
            <a:pPr algn="l"/>
            <a:r>
              <a:rPr lang="en-US" sz="2400" u="sng"/>
              <a:t>3.Chương trình cụ thể</a:t>
            </a:r>
            <a:r>
              <a:rPr lang="en-US" sz="2400" b="0"/>
              <a:t>:</a:t>
            </a:r>
          </a:p>
          <a:p>
            <a:pPr algn="l"/>
            <a:r>
              <a:rPr lang="en-US" sz="2400" b="0"/>
              <a:t>- Tất cả đội viên tập trung về trường lúc 7 giờ ngày 29/1/2016.</a:t>
            </a:r>
          </a:p>
          <a:p>
            <a:pPr algn="l"/>
            <a:r>
              <a:rPr lang="en-US" sz="2400" b="0"/>
              <a:t>- Đi tuyên truyền theo tuyến quốc lộ  . Điểm kết thúc tại hội trường tổ dân phố 1.</a:t>
            </a:r>
          </a:p>
          <a:p>
            <a:pPr algn="l"/>
            <a:r>
              <a:rPr lang="en-US" sz="2400" b="0"/>
              <a:t>- Tổng kết, nhận xét, tuyên dương tại hội trường tổ dân phố 1.</a:t>
            </a:r>
          </a:p>
        </p:txBody>
      </p:sp>
    </p:spTree>
    <p:extLst>
      <p:ext uri="{BB962C8B-B14F-4D97-AF65-F5344CB8AC3E}">
        <p14:creationId xmlns:p14="http://schemas.microsoft.com/office/powerpoint/2010/main" val="384120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81000" y="1143000"/>
            <a:ext cx="8686800" cy="3539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3200" dirty="0">
                <a:solidFill>
                  <a:srgbClr val="FF0000"/>
                </a:solidFill>
              </a:rPr>
              <a:t>CHƯƠNG TRÌNH HOẠT ĐỘNG GỒM CÓ 3 PHẦN :</a:t>
            </a:r>
          </a:p>
          <a:p>
            <a:pPr marL="342900" indent="-342900" algn="l"/>
            <a:endParaRPr lang="en-US" sz="3200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Mục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đích</a:t>
            </a:r>
            <a:endParaRPr lang="en-US" sz="3200" dirty="0">
              <a:solidFill>
                <a:srgbClr val="FF0000"/>
              </a:solidFill>
            </a:endParaRPr>
          </a:p>
          <a:p>
            <a:pPr marL="342900" indent="-342900" algn="l"/>
            <a:endParaRPr lang="en-US" sz="3200" dirty="0">
              <a:solidFill>
                <a:srgbClr val="FF0000"/>
              </a:solidFill>
            </a:endParaRPr>
          </a:p>
          <a:p>
            <a:pPr marL="342900" indent="-342900" algn="l"/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en-US" sz="3200" dirty="0" err="1">
                <a:solidFill>
                  <a:srgbClr val="FF0000"/>
                </a:solidFill>
              </a:rPr>
              <a:t>Phân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bị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342900" indent="-342900" algn="l"/>
            <a:endParaRPr lang="en-US" sz="3200" dirty="0">
              <a:solidFill>
                <a:srgbClr val="FF0000"/>
              </a:solidFill>
            </a:endParaRPr>
          </a:p>
          <a:p>
            <a:pPr marL="342900" indent="-342900" algn="l"/>
            <a:r>
              <a:rPr lang="en-US" sz="3200" dirty="0">
                <a:solidFill>
                  <a:srgbClr val="FF0000"/>
                </a:solidFill>
              </a:rPr>
              <a:t>3. </a:t>
            </a:r>
            <a:r>
              <a:rPr lang="en-US" sz="3200" dirty="0" err="1">
                <a:solidFill>
                  <a:srgbClr val="FF0000"/>
                </a:solidFill>
              </a:rPr>
              <a:t>Chương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752600" y="2133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0" u="sng" dirty="0" err="1">
                <a:solidFill>
                  <a:srgbClr val="CC3300"/>
                </a:solidFill>
              </a:rPr>
              <a:t>Hoạt</a:t>
            </a:r>
            <a:r>
              <a:rPr lang="en-US" sz="3600" b="0" u="sng" dirty="0">
                <a:solidFill>
                  <a:srgbClr val="CC3300"/>
                </a:solidFill>
              </a:rPr>
              <a:t> </a:t>
            </a:r>
            <a:r>
              <a:rPr lang="en-US" sz="3600" b="0" u="sng" dirty="0" err="1">
                <a:solidFill>
                  <a:srgbClr val="CC3300"/>
                </a:solidFill>
              </a:rPr>
              <a:t>động</a:t>
            </a:r>
            <a:r>
              <a:rPr lang="en-US" sz="3600" b="0" u="sng" dirty="0">
                <a:solidFill>
                  <a:srgbClr val="CC3300"/>
                </a:solidFill>
              </a:rPr>
              <a:t> 3</a:t>
            </a:r>
            <a:r>
              <a:rPr lang="en-US" sz="3600" b="0" dirty="0">
                <a:solidFill>
                  <a:srgbClr val="CC3300"/>
                </a:solidFill>
              </a:rPr>
              <a:t>: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</a:p>
          <a:p>
            <a:r>
              <a:rPr lang="en-US" sz="3600" b="0" dirty="0" err="1">
                <a:solidFill>
                  <a:schemeClr val="accent2"/>
                </a:solidFill>
              </a:rPr>
              <a:t>Trò</a:t>
            </a:r>
            <a:r>
              <a:rPr lang="en-US" sz="3600" b="0" dirty="0">
                <a:solidFill>
                  <a:schemeClr val="accent2"/>
                </a:solidFill>
              </a:rPr>
              <a:t> </a:t>
            </a:r>
            <a:r>
              <a:rPr lang="en-US" sz="3600" b="0" dirty="0" err="1">
                <a:solidFill>
                  <a:schemeClr val="accent2"/>
                </a:solidFill>
              </a:rPr>
              <a:t>chơi</a:t>
            </a:r>
            <a:r>
              <a:rPr lang="en-US" sz="3600" b="0" dirty="0">
                <a:solidFill>
                  <a:schemeClr val="accent2"/>
                </a:solidFill>
              </a:rPr>
              <a:t> “ </a:t>
            </a:r>
            <a:r>
              <a:rPr lang="en-US" sz="3200" b="0" dirty="0" err="1">
                <a:solidFill>
                  <a:srgbClr val="333300"/>
                </a:solidFill>
              </a:rPr>
              <a:t>Xem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tranh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đoán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tên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chương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trình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hoạt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động</a:t>
            </a:r>
            <a:r>
              <a:rPr lang="en-US" sz="3200" b="0" dirty="0">
                <a:solidFill>
                  <a:srgbClr val="3333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4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362200" y="21478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" y="1436688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70C0"/>
                </a:solidFill>
              </a:rPr>
              <a:t>Câu</a:t>
            </a:r>
            <a:r>
              <a:rPr lang="en-US" sz="3200" u="sng" dirty="0">
                <a:solidFill>
                  <a:srgbClr val="0070C0"/>
                </a:solidFill>
              </a:rPr>
              <a:t> 1 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70C0"/>
                </a:solidFill>
              </a:rPr>
              <a:t>Hãy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cấu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tạo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của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</a:t>
            </a:r>
            <a:r>
              <a:rPr lang="en-US" dirty="0" err="1">
                <a:solidFill>
                  <a:srgbClr val="0070C0"/>
                </a:solidFill>
              </a:rPr>
              <a:t>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hoạt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037431" y="3429000"/>
            <a:ext cx="7069137" cy="28019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 cmpd="thinThick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0"/>
              <a:t>Chương trình hoạt động gồm có 3 phần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1. Mục đích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2. Phân công chuẩn bị.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3. Chương trình cụ thể.</a:t>
            </a:r>
          </a:p>
        </p:txBody>
      </p:sp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2936175" y="634893"/>
            <a:ext cx="2738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499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1" grpId="0" animBg="1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Times New Roman" pitchFamily="18" charset="0"/>
              </a:rPr>
              <a:t>TUYÊN TRUYỀN PHÒNG CHỐNG CHÁY, NỔ</a:t>
            </a:r>
          </a:p>
        </p:txBody>
      </p:sp>
      <p:grpSp>
        <p:nvGrpSpPr>
          <p:cNvPr id="23555" name="Group 41"/>
          <p:cNvGrpSpPr>
            <a:grpSpLocks/>
          </p:cNvGrpSpPr>
          <p:nvPr/>
        </p:nvGrpSpPr>
        <p:grpSpPr bwMode="auto">
          <a:xfrm>
            <a:off x="381000" y="1149350"/>
            <a:ext cx="8382000" cy="5251450"/>
            <a:chOff x="431" y="1200"/>
            <a:chExt cx="4808" cy="2684"/>
          </a:xfrm>
        </p:grpSpPr>
        <p:pic>
          <p:nvPicPr>
            <p:cNvPr id="23556" name="Picture 37" descr="phong ch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0"/>
              <a:ext cx="4808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39" descr="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160"/>
              <a:ext cx="600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0" descr="binh ch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" y="2570"/>
              <a:ext cx="5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58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 New Roman" pitchFamily="18" charset="0"/>
              </a:rPr>
              <a:t>TUYÊN TRUYỀN AN TOÀN GIAO THÔNG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81534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685800" y="1066800"/>
            <a:ext cx="4876800" cy="152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>
                <a:latin typeface="Times New Roman" pitchFamily="18" charset="0"/>
              </a:rPr>
              <a:t>TUYÊN TRUYỀN BẢO VỆ MÔI TRƯỜNG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10800000">
            <a:off x="533400" y="609600"/>
            <a:ext cx="86106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858000" cy="46132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66FFFF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>
              <a:latin typeface="Arial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>
                <a:latin typeface="Arial" charset="0"/>
              </a:rPr>
              <a:t> </a:t>
            </a:r>
            <a:r>
              <a:rPr lang="en-US" sz="3000" b="0"/>
              <a:t>Ho</a:t>
            </a:r>
            <a:r>
              <a:rPr lang="en-US" b="0"/>
              <a:t>àn chỉnh lại chương trình hoạt động đã viết ở lớp , viết lại vào vở</a:t>
            </a:r>
            <a:r>
              <a:rPr lang="en-US" sz="3000" b="0"/>
              <a:t>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/>
              <a:t>Xem l</a:t>
            </a:r>
            <a:r>
              <a:rPr lang="en-US" b="0"/>
              <a:t>ại đề bài và yêu cầu của tiết tập làm văn trước để chuẩn bị cho tiết trả bài văn kể chuyện.</a:t>
            </a:r>
            <a:endParaRPr lang="en-US" sz="3000" b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>
              <a:latin typeface="Arial" charset="0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595562" y="636140"/>
            <a:ext cx="4486275" cy="13239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48"/>
              </a:avLst>
            </a:prstTxWarp>
          </a:bodyPr>
          <a:lstStyle/>
          <a:p>
            <a:r>
              <a:rPr lang="en-US" sz="9600" kern="10" dirty="0" err="1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Kết</a:t>
            </a:r>
            <a:r>
              <a:rPr lang="en-US" sz="9600" kern="10" dirty="0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9600" kern="10" dirty="0" err="1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nối</a:t>
            </a:r>
            <a:endParaRPr lang="en-US" sz="9600" kern="10" dirty="0">
              <a:ln w="9525">
                <a:solidFill>
                  <a:srgbClr val="CCFF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26629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34025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 descr="68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96000"/>
            <a:ext cx="685800" cy="762000"/>
          </a:xfrm>
          <a:prstGeom prst="actionButtonHome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5715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17"/>
              </a:avLst>
            </a:prstTxWarp>
          </a:bodyPr>
          <a:lstStyle/>
          <a:p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húc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mới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2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28700" y="2590800"/>
            <a:ext cx="7467600" cy="2554545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0">
                <a:solidFill>
                  <a:srgbClr val="C00000"/>
                </a:solidFill>
              </a:rPr>
              <a:t>Lập chương trình hoạt động là một kĩ năng rất cần thiết, rèn luyện  cho con người có khả năng tổ chức công việc hợp lí, có khoa học.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85800" y="68580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u="sng" dirty="0" err="1"/>
              <a:t>Câu</a:t>
            </a:r>
            <a:r>
              <a:rPr lang="en-US" sz="3600" u="sng" dirty="0"/>
              <a:t> 2 </a:t>
            </a:r>
            <a:r>
              <a:rPr lang="en-US" sz="3600" dirty="0"/>
              <a:t>: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chương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769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allAtOnce" animBg="1"/>
      <p:bldP spid="440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" y="1351508"/>
            <a:ext cx="8534400" cy="415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hưởng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ứng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phong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trào</a:t>
            </a:r>
            <a:r>
              <a:rPr lang="en-US" sz="2400" dirty="0">
                <a:solidFill>
                  <a:srgbClr val="0070C0"/>
                </a:solidFill>
              </a:rPr>
              <a:t> “</a:t>
            </a:r>
            <a:r>
              <a:rPr lang="en-US" sz="2400" dirty="0" err="1">
                <a:solidFill>
                  <a:srgbClr val="0070C0"/>
                </a:solidFill>
              </a:rPr>
              <a:t>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chiến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sĩ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nhỏ</a:t>
            </a:r>
            <a:r>
              <a:rPr lang="en-US" sz="2400" dirty="0">
                <a:solidFill>
                  <a:srgbClr val="0070C0"/>
                </a:solidFill>
              </a:rPr>
              <a:t>”, ban </a:t>
            </a:r>
            <a:r>
              <a:rPr lang="en-US" sz="2400" dirty="0" err="1">
                <a:solidFill>
                  <a:srgbClr val="0070C0"/>
                </a:solidFill>
              </a:rPr>
              <a:t>chỉ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huy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liên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đội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kiến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tổ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chức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một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hoạt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động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sau</a:t>
            </a:r>
            <a:r>
              <a:rPr lang="en-US" sz="2400" dirty="0">
                <a:solidFill>
                  <a:srgbClr val="0070C0"/>
                </a:solidFill>
              </a:rPr>
              <a:t>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1. </a:t>
            </a:r>
            <a:r>
              <a:rPr lang="en-US" sz="2400" dirty="0" err="1">
                <a:solidFill>
                  <a:srgbClr val="0070C0"/>
                </a:solidFill>
              </a:rPr>
              <a:t>Tuần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hành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tuyên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truyền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an </a:t>
            </a:r>
            <a:r>
              <a:rPr lang="en-US" sz="2400" dirty="0" err="1">
                <a:solidFill>
                  <a:srgbClr val="0070C0"/>
                </a:solidFill>
              </a:rPr>
              <a:t>toàn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thông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lãm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an </a:t>
            </a:r>
            <a:r>
              <a:rPr lang="en-US" sz="2400" dirty="0" err="1">
                <a:solidFill>
                  <a:srgbClr val="0070C0"/>
                </a:solidFill>
              </a:rPr>
              <a:t>toàn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thông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3. </a:t>
            </a:r>
            <a:r>
              <a:rPr lang="en-US" sz="2400" dirty="0" err="1">
                <a:solidFill>
                  <a:srgbClr val="0070C0"/>
                </a:solidFill>
              </a:rPr>
              <a:t>Thi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vẽ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tranh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sáng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thơ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truyện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an </a:t>
            </a:r>
            <a:r>
              <a:rPr lang="en-US" sz="2400" dirty="0" err="1">
                <a:solidFill>
                  <a:srgbClr val="0070C0"/>
                </a:solidFill>
              </a:rPr>
              <a:t>toàn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thông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4.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thanh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tuyên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truyền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phòng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cháy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chữa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cháy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5. </a:t>
            </a:r>
            <a:r>
              <a:rPr lang="en-US" sz="2400" dirty="0" err="1">
                <a:solidFill>
                  <a:srgbClr val="0070C0"/>
                </a:solidFill>
              </a:rPr>
              <a:t>Thăm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chú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công</a:t>
            </a:r>
            <a:r>
              <a:rPr lang="en-US" sz="2400" dirty="0">
                <a:solidFill>
                  <a:srgbClr val="0070C0"/>
                </a:solidFill>
              </a:rPr>
              <a:t> an </a:t>
            </a:r>
            <a:r>
              <a:rPr lang="en-US" sz="2400" dirty="0" err="1">
                <a:solidFill>
                  <a:srgbClr val="0070C0"/>
                </a:solidFill>
              </a:rPr>
              <a:t>giao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thông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hoặc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công</a:t>
            </a:r>
            <a:r>
              <a:rPr lang="en-US" sz="2400" dirty="0">
                <a:solidFill>
                  <a:srgbClr val="0070C0"/>
                </a:solidFill>
              </a:rPr>
              <a:t> an </a:t>
            </a:r>
            <a:r>
              <a:rPr lang="en-US" sz="2400" dirty="0" err="1">
                <a:solidFill>
                  <a:srgbClr val="0070C0"/>
                </a:solidFill>
              </a:rPr>
              <a:t>biên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phòng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70C0"/>
                </a:solidFill>
              </a:rPr>
              <a:t>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chương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một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trong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hoạt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động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trên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C1579-F43B-4AF7-B055-3F1EB8841704}"/>
              </a:ext>
            </a:extLst>
          </p:cNvPr>
          <p:cNvSpPr txBox="1"/>
          <p:nvPr/>
        </p:nvSpPr>
        <p:spPr>
          <a:xfrm>
            <a:off x="3048000" y="304800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#9Slide01 Tieu de ngan" panose="00000800000000000000" pitchFamily="2" charset="0"/>
              </a:rPr>
              <a:t>ĐỀ BÀI</a:t>
            </a:r>
          </a:p>
        </p:txBody>
      </p:sp>
    </p:spTree>
    <p:extLst>
      <p:ext uri="{BB962C8B-B14F-4D97-AF65-F5344CB8AC3E}">
        <p14:creationId xmlns:p14="http://schemas.microsoft.com/office/powerpoint/2010/main" val="24865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quad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00213"/>
            <a:ext cx="4500563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187450" y="6037263"/>
            <a:ext cx="7304088" cy="5492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Tuần hành tuyên truyền về an toàn giao thông</a:t>
            </a: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4716463" y="1700213"/>
            <a:ext cx="4427537" cy="4090987"/>
            <a:chOff x="2744" y="1344"/>
            <a:chExt cx="2858" cy="2248"/>
          </a:xfrm>
        </p:grpSpPr>
        <p:pic>
          <p:nvPicPr>
            <p:cNvPr id="6152" name="Picture 20" descr="IMG_0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344"/>
              <a:ext cx="2858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3" name="Group 21"/>
            <p:cNvGrpSpPr>
              <a:grpSpLocks/>
            </p:cNvGrpSpPr>
            <p:nvPr/>
          </p:nvGrpSpPr>
          <p:grpSpPr bwMode="auto">
            <a:xfrm>
              <a:off x="2752" y="1613"/>
              <a:ext cx="2830" cy="423"/>
              <a:chOff x="1111" y="1389"/>
              <a:chExt cx="3856" cy="557"/>
            </a:xfrm>
          </p:grpSpPr>
          <p:grpSp>
            <p:nvGrpSpPr>
              <p:cNvPr id="6154" name="Group 22"/>
              <p:cNvGrpSpPr>
                <a:grpSpLocks/>
              </p:cNvGrpSpPr>
              <p:nvPr/>
            </p:nvGrpSpPr>
            <p:grpSpPr bwMode="auto">
              <a:xfrm>
                <a:off x="1429" y="1402"/>
                <a:ext cx="3311" cy="544"/>
                <a:chOff x="1429" y="1434"/>
                <a:chExt cx="3311" cy="544"/>
              </a:xfrm>
            </p:grpSpPr>
            <p:sp>
              <p:nvSpPr>
                <p:cNvPr id="6159" name="AutoShape 23"/>
                <p:cNvSpPr>
                  <a:spLocks noChangeArrowheads="1"/>
                </p:cNvSpPr>
                <p:nvPr/>
              </p:nvSpPr>
              <p:spPr bwMode="auto">
                <a:xfrm>
                  <a:off x="1429" y="1434"/>
                  <a:ext cx="3311" cy="527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FF00"/>
                    </a:solidFill>
                    <a:latin typeface=".VnTimeH" pitchFamily="34" charset="0"/>
                  </a:endParaRPr>
                </a:p>
              </p:txBody>
            </p:sp>
            <p:sp>
              <p:nvSpPr>
                <p:cNvPr id="6160" name="WordArt 2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55" y="1434"/>
                  <a:ext cx="2766" cy="54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Wave1">
                    <a:avLst>
                      <a:gd name="adj1" fmla="val 13005"/>
                      <a:gd name="adj2" fmla="val 0"/>
                    </a:avLst>
                  </a:prstTxWarp>
                </a:bodyPr>
                <a:lstStyle/>
                <a:p>
                  <a:r>
                    <a:rPr lang="vi-VN" sz="3600" kern="10">
                      <a:solidFill>
                        <a:srgbClr val="FFFF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Hưởng ứng tháng ATGT   P, Thuận Giao </a:t>
                  </a:r>
                  <a:endParaRPr lang="en-US" sz="3600" kern="10">
                    <a:solidFill>
                      <a:srgbClr val="FFFF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6155" name="Line 25"/>
              <p:cNvSpPr>
                <a:spLocks noChangeShapeType="1"/>
              </p:cNvSpPr>
              <p:nvPr/>
            </p:nvSpPr>
            <p:spPr bwMode="auto">
              <a:xfrm flipV="1">
                <a:off x="4740" y="1389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26"/>
              <p:cNvSpPr>
                <a:spLocks noChangeShapeType="1"/>
              </p:cNvSpPr>
              <p:nvPr/>
            </p:nvSpPr>
            <p:spPr bwMode="auto">
              <a:xfrm flipV="1">
                <a:off x="4740" y="1752"/>
                <a:ext cx="22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27"/>
              <p:cNvSpPr>
                <a:spLocks noChangeShapeType="1"/>
              </p:cNvSpPr>
              <p:nvPr/>
            </p:nvSpPr>
            <p:spPr bwMode="auto">
              <a:xfrm flipH="1" flipV="1">
                <a:off x="1111" y="1434"/>
                <a:ext cx="31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28"/>
              <p:cNvSpPr>
                <a:spLocks noChangeShapeType="1"/>
              </p:cNvSpPr>
              <p:nvPr/>
            </p:nvSpPr>
            <p:spPr bwMode="auto">
              <a:xfrm flipH="1" flipV="1">
                <a:off x="1111" y="1760"/>
                <a:ext cx="31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023434" y="5429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406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HỘI THI VẼ TRANH </a:t>
            </a:r>
            <a:br>
              <a:rPr lang="en-US" sz="24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“TUYÊN TRUYỀN AN TOÀN GIAO THÔNG”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 descr="img_0040_832391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600200" y="423862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58825" y="6307138"/>
            <a:ext cx="7488238" cy="5492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Triễn lãm tranh về an toàn giao thông</a:t>
            </a:r>
          </a:p>
        </p:txBody>
      </p:sp>
    </p:spTree>
    <p:extLst>
      <p:ext uri="{BB962C8B-B14F-4D97-AF65-F5344CB8AC3E}">
        <p14:creationId xmlns:p14="http://schemas.microsoft.com/office/powerpoint/2010/main" val="13662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684213" y="6165850"/>
            <a:ext cx="7632700" cy="6921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  <a:latin typeface=".VnTime" pitchFamily="34" charset="0"/>
              </a:rPr>
              <a:t>Tuy</a:t>
            </a:r>
            <a:r>
              <a:rPr lang="en-US">
                <a:solidFill>
                  <a:srgbClr val="FFFF00"/>
                </a:solidFill>
              </a:rPr>
              <a:t>ên truyền phòng cháy, ch</a:t>
            </a:r>
            <a:r>
              <a:rPr lang="en-US" sz="2400">
                <a:solidFill>
                  <a:srgbClr val="FFFF00"/>
                </a:solidFill>
              </a:rPr>
              <a:t>ữ</a:t>
            </a:r>
            <a:r>
              <a:rPr lang="en-US">
                <a:solidFill>
                  <a:srgbClr val="FFFF00"/>
                </a:solidFill>
              </a:rPr>
              <a:t>a cháy</a:t>
            </a:r>
          </a:p>
        </p:txBody>
      </p:sp>
      <p:grpSp>
        <p:nvGrpSpPr>
          <p:cNvPr id="9219" name="Group 41"/>
          <p:cNvGrpSpPr>
            <a:grpSpLocks/>
          </p:cNvGrpSpPr>
          <p:nvPr/>
        </p:nvGrpSpPr>
        <p:grpSpPr bwMode="auto">
          <a:xfrm>
            <a:off x="533400" y="1755775"/>
            <a:ext cx="8382000" cy="4260850"/>
            <a:chOff x="431" y="1200"/>
            <a:chExt cx="4808" cy="2684"/>
          </a:xfrm>
        </p:grpSpPr>
        <p:pic>
          <p:nvPicPr>
            <p:cNvPr id="9223" name="Picture 37" descr="phong ch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0"/>
              <a:ext cx="4808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663" y="1661"/>
              <a:ext cx="2585" cy="326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.VnTimeH" pitchFamily="34" charset="0"/>
                </a:rPr>
                <a:t>tUÇN LÔ</a:t>
              </a:r>
            </a:p>
            <a:p>
              <a:pPr eaLnBrk="1" hangingPunct="1"/>
              <a:r>
                <a:rPr lang="en-US" sz="1400">
                  <a:latin typeface=".VnTimeH" pitchFamily="34" charset="0"/>
                </a:rPr>
                <a:t>tUY£N TRUYÒN PHßNG CH¸Y, </a:t>
              </a:r>
              <a:r>
                <a:rPr lang="en-US" sz="1400"/>
                <a:t>CHỮA</a:t>
              </a:r>
              <a:r>
                <a:rPr lang="en-US" sz="1400">
                  <a:latin typeface=".VnTimeH" pitchFamily="34" charset="0"/>
                </a:rPr>
                <a:t> CH¸Y</a:t>
              </a:r>
              <a:endParaRPr lang="en-US" sz="1400"/>
            </a:p>
          </p:txBody>
        </p:sp>
        <p:pic>
          <p:nvPicPr>
            <p:cNvPr id="9225" name="Picture 39" descr="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160"/>
              <a:ext cx="600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40" descr="binh ch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" y="2570"/>
              <a:ext cx="5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127589" y="342562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730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408113" y="6172200"/>
            <a:ext cx="6480175" cy="67627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FF00"/>
                </a:solidFill>
              </a:rPr>
              <a:t>Thăm các chú công an biên phòng </a:t>
            </a:r>
          </a:p>
        </p:txBody>
      </p:sp>
      <p:pic>
        <p:nvPicPr>
          <p:cNvPr id="10243" name="Picture 16" descr="bien pho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219200" y="423862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756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1158</Words>
  <Application>Microsoft Office PowerPoint</Application>
  <PresentationFormat>On-screen Show (4:3)</PresentationFormat>
  <Paragraphs>116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#9Slide01 Tieu de ngan</vt:lpstr>
      <vt:lpstr>.VnTime</vt:lpstr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HỘI THI VẼ TRANH  “TUYÊN TRUYỀN AN TOÀN GIAO THÔNG”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TUYÊN TRUYỀN PHÒNG CHỐNG CHÁY, NỔ</vt:lpstr>
      <vt:lpstr>TUYÊN TRUYỀN AN TOÀN GIAO THÔNG</vt:lpstr>
      <vt:lpstr>TUYÊN TRUYỀN BẢO VỆ MÔI TRƯỜNG</vt:lpstr>
      <vt:lpstr>PowerPoint Presentation</vt:lpstr>
      <vt:lpstr>PowerPoint Presentation</vt:lpstr>
    </vt:vector>
  </TitlesOfParts>
  <Company>R.D.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R.D.</dc:creator>
  <cp:lastModifiedBy>Administrator</cp:lastModifiedBy>
  <cp:revision>6</cp:revision>
  <dcterms:created xsi:type="dcterms:W3CDTF">2016-01-27T01:33:31Z</dcterms:created>
  <dcterms:modified xsi:type="dcterms:W3CDTF">2022-02-06T15:16:06Z</dcterms:modified>
</cp:coreProperties>
</file>