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337" r:id="rId2"/>
    <p:sldId id="256" r:id="rId3"/>
    <p:sldId id="330" r:id="rId4"/>
    <p:sldId id="332" r:id="rId5"/>
    <p:sldId id="334" r:id="rId6"/>
    <p:sldId id="336" r:id="rId7"/>
    <p:sldId id="302" r:id="rId8"/>
    <p:sldId id="303" r:id="rId9"/>
    <p:sldId id="317" r:id="rId10"/>
    <p:sldId id="325" r:id="rId11"/>
    <p:sldId id="326" r:id="rId12"/>
    <p:sldId id="328"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F3C7E"/>
    <a:srgbClr val="FFFAC2"/>
    <a:srgbClr val="D34CD6"/>
    <a:srgbClr val="F7941E"/>
    <a:srgbClr val="EA8EA2"/>
    <a:srgbClr val="EB54E9"/>
    <a:srgbClr val="71CFED"/>
    <a:srgbClr val="ED3D6C"/>
    <a:srgbClr val="FFF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21" autoAdjust="0"/>
    <p:restoredTop sz="94308" autoAdjust="0"/>
  </p:normalViewPr>
  <p:slideViewPr>
    <p:cSldViewPr snapToGrid="0">
      <p:cViewPr varScale="1">
        <p:scale>
          <a:sx n="40" d="100"/>
          <a:sy n="40" d="100"/>
        </p:scale>
        <p:origin x="7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9A61A-466B-44F6-B44B-AA5EB5419573}" type="datetimeFigureOut">
              <a:rPr lang="vi-VN" smtClean="0"/>
              <a:t>06/06/2022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EFB06-5F17-49C2-91DA-F48D8E806B19}" type="slidenum">
              <a:rPr lang="vi-VN" smtClean="0"/>
              <a:t>‹#›</a:t>
            </a:fld>
            <a:endParaRPr lang="vi-VN"/>
          </a:p>
        </p:txBody>
      </p:sp>
    </p:spTree>
    <p:extLst>
      <p:ext uri="{BB962C8B-B14F-4D97-AF65-F5344CB8AC3E}">
        <p14:creationId xmlns:p14="http://schemas.microsoft.com/office/powerpoint/2010/main" val="168218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050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EFB06-5F17-49C2-91DA-F48D8E806B19}" type="slidenum">
              <a:rPr lang="vi-VN" smtClean="0"/>
              <a:t>8</a:t>
            </a:fld>
            <a:endParaRPr lang="vi-VN"/>
          </a:p>
        </p:txBody>
      </p:sp>
    </p:spTree>
    <p:extLst>
      <p:ext uri="{BB962C8B-B14F-4D97-AF65-F5344CB8AC3E}">
        <p14:creationId xmlns:p14="http://schemas.microsoft.com/office/powerpoint/2010/main" val="3190867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rgbClr val="F35757"/>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1CF2E77-4E87-4338-A6B2-93E833A84A3C}" type="datetimeFigureOut">
              <a:rPr lang="en-US" smtClean="0"/>
              <a:t>06-Jun-22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60774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TRÒ CHƠI</a:t>
            </a:r>
          </a:p>
        </p:txBody>
      </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939;p32"/>
          <p:cNvGrpSpPr/>
          <p:nvPr userDrawn="1"/>
        </p:nvGrpSpPr>
        <p:grpSpPr>
          <a:xfrm>
            <a:off x="2204474" y="3886315"/>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631;p30"/>
          <p:cNvGrpSpPr/>
          <p:nvPr userDrawn="1"/>
        </p:nvGrpSpPr>
        <p:grpSpPr>
          <a:xfrm>
            <a:off x="7672546" y="3622312"/>
            <a:ext cx="1309691" cy="2486166"/>
            <a:chOff x="961250" y="234750"/>
            <a:chExt cx="1222525" cy="2320700"/>
          </a:xfrm>
        </p:grpSpPr>
        <p:sp>
          <p:nvSpPr>
            <p:cNvPr id="203"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tretch>
            <a:fillRect/>
          </a:stretch>
        </p:blipFill>
        <p:spPr>
          <a:xfrm>
            <a:off x="527336" y="106519"/>
            <a:ext cx="2069886" cy="103494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a:solidFill>
                  <a:srgbClr val="000000"/>
                </a:solidFill>
                <a:effectLst/>
                <a:latin typeface="+mn-lt"/>
              </a:rPr>
              <a:t>FeistyForwarders_0968120672</a:t>
            </a:r>
            <a:endParaRPr lang="vi-VN" sz="800">
              <a:solidFill>
                <a:srgbClr val="000000"/>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audio" Target="../media/audio4.wav"/><Relationship Id="rId12" Type="http://schemas.openxmlformats.org/officeDocument/2006/relationships/image" Target="../media/image6.png"/><Relationship Id="rId2" Type="http://schemas.openxmlformats.org/officeDocument/2006/relationships/audio" Target="../media/media3.mp3"/><Relationship Id="rId16" Type="http://schemas.openxmlformats.org/officeDocument/2006/relationships/image" Target="../media/image8.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jpe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audio" Target="../media/audio4.wav"/><Relationship Id="rId12" Type="http://schemas.openxmlformats.org/officeDocument/2006/relationships/image" Target="../media/image6.png"/><Relationship Id="rId2" Type="http://schemas.openxmlformats.org/officeDocument/2006/relationships/audio" Target="../media/media3.mp3"/><Relationship Id="rId16" Type="http://schemas.openxmlformats.org/officeDocument/2006/relationships/image" Target="../media/image8.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jpe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audio" Target="../media/audio4.wav"/><Relationship Id="rId12" Type="http://schemas.openxmlformats.org/officeDocument/2006/relationships/image" Target="../media/image6.png"/><Relationship Id="rId2" Type="http://schemas.openxmlformats.org/officeDocument/2006/relationships/audio" Target="../media/media3.mp3"/><Relationship Id="rId16" Type="http://schemas.openxmlformats.org/officeDocument/2006/relationships/image" Target="../media/image8.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jpe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44" y="0"/>
            <a:ext cx="12136156" cy="6826588"/>
          </a:xfrm>
          <a:prstGeom prst="rect">
            <a:avLst/>
          </a:prstGeom>
        </p:spPr>
      </p:pic>
      <p:sp>
        <p:nvSpPr>
          <p:cNvPr id="11" name="18">
            <a:extLst>
              <a:ext uri="{FF2B5EF4-FFF2-40B4-BE49-F238E27FC236}">
                <a16:creationId xmlns="" xmlns:a16="http://schemas.microsoft.com/office/drawing/2014/main" id="{24BDCB22-0369-40F5-AECC-34886F39ACD2}"/>
              </a:ext>
            </a:extLst>
          </p:cNvPr>
          <p:cNvSpPr>
            <a:spLocks noChangeArrowheads="1"/>
          </p:cNvSpPr>
          <p:nvPr>
            <p:custDataLst>
              <p:tags r:id="rId1"/>
            </p:custDataLst>
          </p:nvPr>
        </p:nvSpPr>
        <p:spPr bwMode="auto">
          <a:xfrm>
            <a:off x="2583365" y="2551615"/>
            <a:ext cx="7081112" cy="172335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685783" fontAlgn="base">
              <a:spcBef>
                <a:spcPct val="0"/>
              </a:spcBef>
              <a:spcAft>
                <a:spcPct val="0"/>
              </a:spcAft>
              <a:defRPr/>
            </a:pPr>
            <a:r>
              <a:rPr lang="en-US" altLang="zh-CN" sz="3733" b="1">
                <a:solidFill>
                  <a:srgbClr val="FFFF00"/>
                </a:solidFill>
                <a:ea typeface="Arial-Rounded" panose="020B0500000000000000" pitchFamily="34" charset="0"/>
                <a:cs typeface="Arial-Rounded" panose="020B0500000000000000" pitchFamily="34" charset="0"/>
              </a:rPr>
              <a:t>CHÀO MỪNG THẦY CÔ VÀ CÁC EM ĐẾN </a:t>
            </a:r>
            <a:r>
              <a:rPr lang="en-US" altLang="zh-CN" sz="3733" b="1">
                <a:solidFill>
                  <a:srgbClr val="FFFF00"/>
                </a:solidFill>
                <a:ea typeface="Arial-Rounded" panose="020B0500000000000000" pitchFamily="34" charset="0"/>
                <a:cs typeface="Arial-Rounded" panose="020B0500000000000000" pitchFamily="34" charset="0"/>
              </a:rPr>
              <a:t>VỚI </a:t>
            </a:r>
            <a:r>
              <a:rPr lang="en-US" altLang="zh-CN" sz="3733" b="1" smtClean="0">
                <a:solidFill>
                  <a:srgbClr val="FFFF00"/>
                </a:solidFill>
                <a:ea typeface="Arial-Rounded" panose="020B0500000000000000" pitchFamily="34" charset="0"/>
                <a:cs typeface="Arial-Rounded" panose="020B0500000000000000" pitchFamily="34" charset="0"/>
              </a:rPr>
              <a:t>TIẾT</a:t>
            </a:r>
          </a:p>
          <a:p>
            <a:pPr algn="ctr" defTabSz="685783" fontAlgn="base">
              <a:spcBef>
                <a:spcPct val="0"/>
              </a:spcBef>
              <a:spcAft>
                <a:spcPct val="0"/>
              </a:spcAft>
              <a:defRPr/>
            </a:pPr>
            <a:r>
              <a:rPr lang="en-US" altLang="zh-CN" sz="3733" b="1" smtClean="0">
                <a:solidFill>
                  <a:srgbClr val="FFFF00"/>
                </a:solidFill>
                <a:ea typeface="Arial-Rounded" panose="020B0500000000000000" pitchFamily="34" charset="0"/>
                <a:cs typeface="Arial-Rounded" panose="020B0500000000000000" pitchFamily="34" charset="0"/>
              </a:rPr>
              <a:t> TOÁN</a:t>
            </a:r>
            <a:endParaRPr lang="en-US" altLang="zh-CN" sz="3733" b="1" dirty="0">
              <a:solidFill>
                <a:srgbClr val="FFFF00"/>
              </a:solidFill>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294335" y="-1200151"/>
            <a:ext cx="457200" cy="457200"/>
          </a:xfrm>
          <a:prstGeom prst="rect">
            <a:avLst/>
          </a:prstGeom>
        </p:spPr>
      </p:pic>
      <p:sp>
        <p:nvSpPr>
          <p:cNvPr id="6" name="TextBox 5">
            <a:extLst>
              <a:ext uri="{FF2B5EF4-FFF2-40B4-BE49-F238E27FC236}">
                <a16:creationId xmlns="" xmlns:a16="http://schemas.microsoft.com/office/drawing/2014/main" id="{EE97DA6E-C76C-4444-9D78-563DB902B77F}"/>
              </a:ext>
            </a:extLst>
          </p:cNvPr>
          <p:cNvSpPr txBox="1"/>
          <p:nvPr/>
        </p:nvSpPr>
        <p:spPr>
          <a:xfrm>
            <a:off x="3551679" y="1366839"/>
            <a:ext cx="5144485" cy="584775"/>
          </a:xfrm>
          <a:prstGeom prst="rect">
            <a:avLst/>
          </a:prstGeom>
          <a:noFill/>
        </p:spPr>
        <p:txBody>
          <a:bodyPr wrap="none" rtlCol="0">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Trường </a:t>
            </a:r>
            <a:r>
              <a:rPr lang="en-US" sz="3200" b="1" dirty="0" err="1">
                <a:solidFill>
                  <a:srgbClr val="FFFF00"/>
                </a:solidFill>
                <a:latin typeface="Times New Roman" panose="02020603050405020304" pitchFamily="18" charset="0"/>
                <a:cs typeface="Times New Roman" panose="02020603050405020304" pitchFamily="18" charset="0"/>
              </a:rPr>
              <a:t>Tiểu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err="1">
                <a:solidFill>
                  <a:srgbClr val="FFFF00"/>
                </a:solidFill>
                <a:latin typeface="Times New Roman" panose="02020603050405020304" pitchFamily="18" charset="0"/>
                <a:cs typeface="Times New Roman" panose="02020603050405020304" pitchFamily="18" charset="0"/>
              </a:rPr>
              <a:t>học</a:t>
            </a:r>
            <a:r>
              <a:rPr lang="en-US" sz="3200" b="1">
                <a:solidFill>
                  <a:srgbClr val="FFFF00"/>
                </a:solidFill>
                <a:latin typeface="Times New Roman" panose="02020603050405020304" pitchFamily="18" charset="0"/>
                <a:cs typeface="Times New Roman" panose="02020603050405020304" pitchFamily="18" charset="0"/>
              </a:rPr>
              <a:t> Ngọc Thụy</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6190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490"/>
          <p:cNvGraphicFramePr>
            <a:graphicFrameLocks noGrp="1"/>
          </p:cNvGraphicFramePr>
          <p:nvPr/>
        </p:nvGraphicFramePr>
        <p:xfrm>
          <a:off x="946483" y="1122946"/>
          <a:ext cx="9914022" cy="5037220"/>
        </p:xfrm>
        <a:graphic>
          <a:graphicData uri="http://schemas.openxmlformats.org/drawingml/2006/table">
            <a:tbl>
              <a:tblPr firstRow="1" bandRow="1">
                <a:tableStyleId>{5C22544A-7EE6-4342-B048-85BDC9FD1C3A}</a:tableStyleId>
              </a:tblPr>
              <a:tblGrid>
                <a:gridCol w="4315328"/>
                <a:gridCol w="3088151"/>
                <a:gridCol w="2510543"/>
              </a:tblGrid>
              <a:tr h="1154419">
                <a:tc>
                  <a:txBody>
                    <a:bodyPr/>
                    <a:lstStyle/>
                    <a:p>
                      <a:pPr algn="ctr"/>
                      <a:r>
                        <a:rPr lang="en-US" sz="2800">
                          <a:solidFill>
                            <a:schemeClr val="tx1"/>
                          </a:solidFill>
                        </a:rPr>
                        <a:t>Yêu cầu</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US" sz="2800">
                          <a:solidFill>
                            <a:schemeClr val="tx1"/>
                          </a:solidFill>
                        </a:rPr>
                        <a:t>Ước lượng</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US" sz="2800">
                          <a:solidFill>
                            <a:schemeClr val="tx1"/>
                          </a:solidFill>
                        </a:rPr>
                        <a:t>Đo bằng thước</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r>
              <a:tr h="1227032">
                <a:tc>
                  <a:txBody>
                    <a:bodyPr/>
                    <a:lstStyle/>
                    <a:p>
                      <a:pPr marL="317500" indent="0" algn="l"/>
                      <a:r>
                        <a:rPr lang="en-US" sz="2800">
                          <a:solidFill>
                            <a:schemeClr val="tx1"/>
                          </a:solidFill>
                        </a:rPr>
                        <a:t>Đo độ dài bảng lớp</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75180">
                <a:tc>
                  <a:txBody>
                    <a:bodyPr/>
                    <a:lstStyle/>
                    <a:p>
                      <a:pPr marL="317500" indent="0" algn="l"/>
                      <a:r>
                        <a:rPr lang="en-US" sz="2800">
                          <a:solidFill>
                            <a:schemeClr val="tx1"/>
                          </a:solidFill>
                        </a:rPr>
                        <a:t>Đo chiều rộng cửa lớp</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80589">
                <a:tc>
                  <a:txBody>
                    <a:bodyPr/>
                    <a:lstStyle/>
                    <a:p>
                      <a:pPr marL="317500" indent="0" algn="l"/>
                      <a:r>
                        <a:rPr lang="en-US" sz="2800">
                          <a:solidFill>
                            <a:schemeClr val="tx1"/>
                          </a:solidFill>
                        </a:rPr>
                        <a:t>Đo chiều cao bàn học</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Box 9"/>
          <p:cNvSpPr txBox="1"/>
          <p:nvPr/>
        </p:nvSpPr>
        <p:spPr>
          <a:xfrm>
            <a:off x="4087277" y="388067"/>
            <a:ext cx="4017446" cy="523220"/>
          </a:xfrm>
          <a:prstGeom prst="rect">
            <a:avLst/>
          </a:prstGeom>
          <a:noFill/>
        </p:spPr>
        <p:txBody>
          <a:bodyPr wrap="none" rtlCol="0">
            <a:spAutoFit/>
          </a:bodyPr>
          <a:lstStyle/>
          <a:p>
            <a:pPr algn="ctr"/>
            <a:r>
              <a:rPr lang="en-US" sz="2800" dirty="0">
                <a:latin typeface="UTM Cooper Black" panose="02040603050506020204" pitchFamily="18" charset="0"/>
              </a:rPr>
              <a:t>PHIẾU THỰC HÀNH </a:t>
            </a:r>
          </a:p>
        </p:txBody>
      </p:sp>
      <p:sp>
        <p:nvSpPr>
          <p:cNvPr id="11" name="Rounded Rectangle 10"/>
          <p:cNvSpPr/>
          <p:nvPr/>
        </p:nvSpPr>
        <p:spPr>
          <a:xfrm>
            <a:off x="6759808" y="2512308"/>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2" name="Rounded Rectangle 11"/>
          <p:cNvSpPr/>
          <p:nvPr/>
        </p:nvSpPr>
        <p:spPr>
          <a:xfrm>
            <a:off x="6759807" y="3771614"/>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3" name="Rounded Rectangle 12"/>
          <p:cNvSpPr/>
          <p:nvPr/>
        </p:nvSpPr>
        <p:spPr>
          <a:xfrm>
            <a:off x="6759806" y="5160976"/>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4" name="Rounded Rectangle 13"/>
          <p:cNvSpPr/>
          <p:nvPr/>
        </p:nvSpPr>
        <p:spPr>
          <a:xfrm>
            <a:off x="8981639" y="2512308"/>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5" name="Rounded Rectangle 14"/>
          <p:cNvSpPr/>
          <p:nvPr/>
        </p:nvSpPr>
        <p:spPr>
          <a:xfrm>
            <a:off x="8981638" y="3771614"/>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6" name="Rounded Rectangle 15"/>
          <p:cNvSpPr/>
          <p:nvPr/>
        </p:nvSpPr>
        <p:spPr>
          <a:xfrm>
            <a:off x="8981637" y="5160976"/>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584531" y="607865"/>
            <a:ext cx="923301"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9" name="Group 8"/>
          <p:cNvGrpSpPr/>
          <p:nvPr/>
        </p:nvGrpSpPr>
        <p:grpSpPr>
          <a:xfrm>
            <a:off x="2957822" y="617724"/>
            <a:ext cx="5945546" cy="570588"/>
            <a:chOff x="1183343" y="1464304"/>
            <a:chExt cx="5945546" cy="570588"/>
          </a:xfrm>
        </p:grpSpPr>
        <p:sp>
          <p:nvSpPr>
            <p:cNvPr id="10" name="TextBox 9"/>
            <p:cNvSpPr txBox="1"/>
            <p:nvPr/>
          </p:nvSpPr>
          <p:spPr>
            <a:xfrm>
              <a:off x="1820069" y="1474175"/>
              <a:ext cx="5308820" cy="523220"/>
            </a:xfrm>
            <a:prstGeom prst="rect">
              <a:avLst/>
            </a:prstGeom>
            <a:noFill/>
            <a:ln w="38100">
              <a:noFill/>
            </a:ln>
          </p:spPr>
          <p:txBody>
            <a:bodyPr wrap="square" rtlCol="0">
              <a:spAutoFit/>
            </a:bodyPr>
            <a:lstStyle/>
            <a:p>
              <a:r>
                <a:rPr lang="en-US" sz="2800" dirty="0" err="1"/>
                <a:t>Số</a:t>
              </a:r>
              <a:r>
                <a:rPr lang="en-US" sz="2800" dirty="0"/>
                <a:t> ?</a:t>
              </a:r>
            </a:p>
          </p:txBody>
        </p:sp>
        <p:sp>
          <p:nvSpPr>
            <p:cNvPr id="11" name="Oval 10"/>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3</a:t>
              </a:r>
            </a:p>
          </p:txBody>
        </p:sp>
      </p:grpSp>
      <p:grpSp>
        <p:nvGrpSpPr>
          <p:cNvPr id="18" name="Group 17"/>
          <p:cNvGrpSpPr/>
          <p:nvPr/>
        </p:nvGrpSpPr>
        <p:grpSpPr>
          <a:xfrm>
            <a:off x="1138988" y="1308346"/>
            <a:ext cx="8454190" cy="5633402"/>
            <a:chOff x="1138988" y="1150815"/>
            <a:chExt cx="8454190" cy="5633402"/>
          </a:xfrm>
        </p:grpSpPr>
        <p:sp>
          <p:nvSpPr>
            <p:cNvPr id="13" name="TextBox 12"/>
            <p:cNvSpPr txBox="1"/>
            <p:nvPr/>
          </p:nvSpPr>
          <p:spPr>
            <a:xfrm>
              <a:off x="1138988" y="1150815"/>
              <a:ext cx="8454190" cy="5633402"/>
            </a:xfrm>
            <a:prstGeom prst="rect">
              <a:avLst/>
            </a:prstGeom>
            <a:noFill/>
          </p:spPr>
          <p:txBody>
            <a:bodyPr wrap="square" rtlCol="0">
              <a:spAutoFit/>
            </a:bodyPr>
            <a:lstStyle/>
            <a:p>
              <a:pPr>
                <a:lnSpc>
                  <a:spcPct val="150000"/>
                </a:lnSpc>
              </a:pPr>
              <a:r>
                <a:rPr lang="en-US" sz="3200" dirty="0"/>
                <a:t>a) </a:t>
              </a:r>
              <a:r>
                <a:rPr lang="en-US" sz="3200" dirty="0" err="1"/>
                <a:t>Em</a:t>
              </a:r>
              <a:r>
                <a:rPr lang="en-US" sz="3200" dirty="0"/>
                <a:t> </a:t>
              </a:r>
              <a:r>
                <a:rPr lang="en-US" sz="3200" dirty="0" err="1"/>
                <a:t>hã</a:t>
              </a:r>
              <a:r>
                <a:rPr lang="vi-VN" sz="3200" dirty="0"/>
                <a:t>y</a:t>
              </a:r>
              <a:r>
                <a:rPr lang="en-US" sz="3200" dirty="0"/>
                <a:t> </a:t>
              </a:r>
              <a:r>
                <a:rPr lang="en-US" sz="3200" dirty="0" err="1"/>
                <a:t>quan</a:t>
              </a:r>
              <a:r>
                <a:rPr lang="en-US" sz="3200" dirty="0"/>
                <a:t> </a:t>
              </a:r>
              <a:r>
                <a:rPr lang="en-US" sz="3200" dirty="0" err="1"/>
                <a:t>sát</a:t>
              </a:r>
              <a:r>
                <a:rPr lang="en-US" sz="3200" dirty="0"/>
                <a:t> </a:t>
              </a:r>
              <a:r>
                <a:rPr lang="en-US" sz="3200" dirty="0" err="1"/>
                <a:t>rồi</a:t>
              </a:r>
              <a:r>
                <a:rPr lang="en-US" sz="3200" dirty="0"/>
                <a:t> </a:t>
              </a:r>
              <a:r>
                <a:rPr lang="en-US" sz="3200" dirty="0" err="1"/>
                <a:t>ước</a:t>
              </a:r>
              <a:r>
                <a:rPr lang="en-US" sz="3200" dirty="0"/>
                <a:t> </a:t>
              </a:r>
              <a:r>
                <a:rPr lang="en-US" sz="3200" dirty="0" err="1"/>
                <a:t>lượng</a:t>
              </a:r>
              <a:r>
                <a:rPr lang="en-US" sz="3200" dirty="0"/>
                <a:t>:</a:t>
              </a:r>
            </a:p>
            <a:p>
              <a:pPr>
                <a:lnSpc>
                  <a:spcPct val="150000"/>
                </a:lnSpc>
              </a:pPr>
              <a:r>
                <a:rPr lang="en-US" sz="3200" dirty="0"/>
                <a:t>- </a:t>
              </a:r>
              <a:r>
                <a:rPr lang="en-US" sz="3200" dirty="0" err="1"/>
                <a:t>Cổng</a:t>
              </a:r>
              <a:r>
                <a:rPr lang="en-US" sz="3200" dirty="0"/>
                <a:t> </a:t>
              </a:r>
              <a:r>
                <a:rPr lang="en-US" sz="3200" dirty="0" err="1"/>
                <a:t>trường</a:t>
              </a:r>
              <a:r>
                <a:rPr lang="en-US" sz="3200" dirty="0"/>
                <a:t> </a:t>
              </a:r>
              <a:r>
                <a:rPr lang="en-US" sz="3200" dirty="0" err="1"/>
                <a:t>em</a:t>
              </a:r>
              <a:r>
                <a:rPr lang="en-US" sz="3200" dirty="0"/>
                <a:t> </a:t>
              </a:r>
              <a:r>
                <a:rPr lang="en-US" sz="3200" dirty="0" err="1"/>
                <a:t>rộng</a:t>
              </a:r>
              <a:r>
                <a:rPr lang="en-US" sz="3200" dirty="0"/>
                <a:t> </a:t>
              </a:r>
              <a:r>
                <a:rPr lang="en-US" sz="3200" dirty="0" err="1"/>
                <a:t>khoảng</a:t>
              </a:r>
              <a:r>
                <a:rPr lang="en-US" sz="3200" dirty="0"/>
                <a:t>           m.</a:t>
              </a:r>
            </a:p>
            <a:p>
              <a:pPr>
                <a:lnSpc>
                  <a:spcPct val="150000"/>
                </a:lnSpc>
              </a:pPr>
              <a:r>
                <a:rPr lang="en-US" sz="3200" dirty="0"/>
                <a:t>- </a:t>
              </a:r>
              <a:r>
                <a:rPr lang="en-US" sz="3200" dirty="0" err="1"/>
                <a:t>Tòa</a:t>
              </a:r>
              <a:r>
                <a:rPr lang="en-US" sz="3200" dirty="0"/>
                <a:t> </a:t>
              </a:r>
              <a:r>
                <a:rPr lang="en-US" sz="3200" dirty="0" err="1"/>
                <a:t>nhà</a:t>
              </a:r>
              <a:r>
                <a:rPr lang="en-US" sz="3200" dirty="0"/>
                <a:t> </a:t>
              </a:r>
              <a:r>
                <a:rPr lang="en-US" sz="3200" dirty="0" err="1"/>
                <a:t>em</a:t>
              </a:r>
              <a:r>
                <a:rPr lang="en-US" sz="3200" dirty="0"/>
                <a:t> </a:t>
              </a:r>
              <a:r>
                <a:rPr lang="en-US" sz="3200" dirty="0" err="1"/>
                <a:t>học</a:t>
              </a:r>
              <a:r>
                <a:rPr lang="en-US" sz="3200" dirty="0"/>
                <a:t> </a:t>
              </a:r>
              <a:r>
                <a:rPr lang="en-US" sz="3200" dirty="0" err="1"/>
                <a:t>cao</a:t>
              </a:r>
              <a:r>
                <a:rPr lang="en-US" sz="3200" dirty="0"/>
                <a:t> </a:t>
              </a:r>
              <a:r>
                <a:rPr lang="en-US" sz="3200" dirty="0" err="1"/>
                <a:t>khoảng</a:t>
              </a:r>
              <a:r>
                <a:rPr lang="en-US" sz="3200" dirty="0"/>
                <a:t>             m.</a:t>
              </a:r>
            </a:p>
            <a:p>
              <a:pPr>
                <a:lnSpc>
                  <a:spcPct val="150000"/>
                </a:lnSpc>
              </a:pPr>
              <a:endParaRPr lang="en-US" sz="2000" dirty="0"/>
            </a:p>
            <a:p>
              <a:pPr>
                <a:lnSpc>
                  <a:spcPct val="150000"/>
                </a:lnSpc>
              </a:pPr>
              <a:r>
                <a:rPr lang="en-US" sz="3200" dirty="0"/>
                <a:t>b) </a:t>
              </a:r>
              <a:r>
                <a:rPr lang="en-US" sz="3200" dirty="0" err="1"/>
                <a:t>Em</a:t>
              </a:r>
              <a:r>
                <a:rPr lang="en-US" sz="3200" dirty="0"/>
                <a:t> </a:t>
              </a:r>
              <a:r>
                <a:rPr lang="en-US" sz="3200" dirty="0" err="1"/>
                <a:t>hãy</a:t>
              </a:r>
              <a:r>
                <a:rPr lang="en-US" sz="3200" dirty="0"/>
                <a:t> </a:t>
              </a:r>
              <a:r>
                <a:rPr lang="en-US" sz="3200" dirty="0" err="1"/>
                <a:t>đo</a:t>
              </a:r>
              <a:r>
                <a:rPr lang="en-US" sz="3200" dirty="0"/>
                <a:t> </a:t>
              </a:r>
              <a:r>
                <a:rPr lang="en-US" sz="3200" dirty="0" err="1"/>
                <a:t>rồi</a:t>
              </a:r>
              <a:r>
                <a:rPr lang="en-US" sz="3200" dirty="0"/>
                <a:t> </a:t>
              </a:r>
              <a:r>
                <a:rPr lang="en-US" sz="3200" dirty="0" err="1"/>
                <a:t>ghi</a:t>
              </a:r>
              <a:r>
                <a:rPr lang="en-US" sz="3200" dirty="0"/>
                <a:t> </a:t>
              </a:r>
              <a:r>
                <a:rPr lang="en-US" sz="3200" dirty="0" err="1"/>
                <a:t>lại</a:t>
              </a:r>
              <a:r>
                <a:rPr lang="en-US" sz="3200" dirty="0"/>
                <a:t>:</a:t>
              </a:r>
            </a:p>
            <a:p>
              <a:pPr>
                <a:lnSpc>
                  <a:spcPct val="150000"/>
                </a:lnSpc>
              </a:pPr>
              <a:r>
                <a:rPr lang="en-US" sz="3200" dirty="0"/>
                <a:t>- </a:t>
              </a:r>
              <a:r>
                <a:rPr lang="en-US" sz="3200" dirty="0" err="1"/>
                <a:t>Cổng</a:t>
              </a:r>
              <a:r>
                <a:rPr lang="en-US" sz="3200" dirty="0"/>
                <a:t> </a:t>
              </a:r>
              <a:r>
                <a:rPr lang="en-US" sz="3200" dirty="0" err="1"/>
                <a:t>trường</a:t>
              </a:r>
              <a:r>
                <a:rPr lang="en-US" sz="3200" dirty="0"/>
                <a:t> </a:t>
              </a:r>
              <a:r>
                <a:rPr lang="en-US" sz="3200" dirty="0" err="1"/>
                <a:t>em</a:t>
              </a:r>
              <a:r>
                <a:rPr lang="en-US" sz="3200" dirty="0"/>
                <a:t> </a:t>
              </a:r>
              <a:r>
                <a:rPr lang="en-US" sz="3200" dirty="0" err="1"/>
                <a:t>rộng</a:t>
              </a:r>
              <a:r>
                <a:rPr lang="en-US" sz="3200" dirty="0"/>
                <a:t>              m.</a:t>
              </a:r>
            </a:p>
            <a:p>
              <a:pPr>
                <a:lnSpc>
                  <a:spcPct val="150000"/>
                </a:lnSpc>
              </a:pPr>
              <a:r>
                <a:rPr lang="en-US" sz="3200" dirty="0"/>
                <a:t>- Hai </a:t>
              </a:r>
              <a:r>
                <a:rPr lang="en-US" sz="3200" dirty="0" err="1"/>
                <a:t>cây</a:t>
              </a:r>
              <a:r>
                <a:rPr lang="en-US" sz="3200" dirty="0"/>
                <a:t> </a:t>
              </a:r>
              <a:r>
                <a:rPr lang="en-US" sz="3200" dirty="0" err="1"/>
                <a:t>ở</a:t>
              </a:r>
              <a:r>
                <a:rPr lang="en-US" sz="3200" dirty="0"/>
                <a:t> </a:t>
              </a:r>
              <a:r>
                <a:rPr lang="en-US" sz="3200" dirty="0" err="1"/>
                <a:t>sân</a:t>
              </a:r>
              <a:r>
                <a:rPr lang="en-US" sz="3200" dirty="0"/>
                <a:t> </a:t>
              </a:r>
              <a:r>
                <a:rPr lang="en-US" sz="3200" dirty="0" err="1"/>
                <a:t>trường</a:t>
              </a:r>
              <a:r>
                <a:rPr lang="en-US" sz="3200" dirty="0"/>
                <a:t> </a:t>
              </a:r>
              <a:r>
                <a:rPr lang="en-US" sz="3200" dirty="0" err="1"/>
                <a:t>cách</a:t>
              </a:r>
              <a:r>
                <a:rPr lang="en-US" sz="3200" dirty="0"/>
                <a:t> </a:t>
              </a:r>
              <a:r>
                <a:rPr lang="en-US" sz="3200" dirty="0" err="1"/>
                <a:t>nhau</a:t>
              </a:r>
              <a:r>
                <a:rPr lang="en-US" sz="3200" dirty="0"/>
                <a:t>           m.</a:t>
              </a:r>
            </a:p>
            <a:p>
              <a:pPr>
                <a:lnSpc>
                  <a:spcPct val="150000"/>
                </a:lnSpc>
              </a:pPr>
              <a:endParaRPr lang="en-US" sz="3200" dirty="0"/>
            </a:p>
          </p:txBody>
        </p:sp>
        <p:sp>
          <p:nvSpPr>
            <p:cNvPr id="14" name="Rounded Rectangle 13"/>
            <p:cNvSpPr/>
            <p:nvPr/>
          </p:nvSpPr>
          <p:spPr>
            <a:xfrm>
              <a:off x="6906379" y="1926772"/>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5" name="Rounded Rectangle 14"/>
            <p:cNvSpPr/>
            <p:nvPr/>
          </p:nvSpPr>
          <p:spPr>
            <a:xfrm>
              <a:off x="6896261" y="2773274"/>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6" name="Rounded Rectangle 15"/>
            <p:cNvSpPr/>
            <p:nvPr/>
          </p:nvSpPr>
          <p:spPr>
            <a:xfrm>
              <a:off x="5773977" y="4581742"/>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7" name="Rounded Rectangle 16"/>
            <p:cNvSpPr/>
            <p:nvPr/>
          </p:nvSpPr>
          <p:spPr>
            <a:xfrm>
              <a:off x="7421662" y="5292098"/>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3911" y="106016"/>
            <a:ext cx="2190751" cy="980661"/>
            <a:chOff x="1523998" y="0"/>
            <a:chExt cx="2190751" cy="980661"/>
          </a:xfrm>
        </p:grpSpPr>
        <p:grpSp>
          <p:nvGrpSpPr>
            <p:cNvPr id="5" name="Group 4"/>
            <p:cNvGrpSpPr/>
            <p:nvPr/>
          </p:nvGrpSpPr>
          <p:grpSpPr>
            <a:xfrm>
              <a:off x="1523998" y="0"/>
              <a:ext cx="2190751" cy="980661"/>
              <a:chOff x="1523999" y="0"/>
              <a:chExt cx="1285462" cy="1828800"/>
            </a:xfrm>
          </p:grpSpPr>
          <p:sp>
            <p:nvSpPr>
              <p:cNvPr id="2" name="Rectangle: Top Corners Rounded 1"/>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p:cNvSpPr txBox="1"/>
            <p:nvPr/>
          </p:nvSpPr>
          <p:spPr>
            <a:xfrm>
              <a:off x="1677724" y="206880"/>
              <a:ext cx="1972089" cy="523220"/>
            </a:xfrm>
            <a:prstGeom prst="rect">
              <a:avLst/>
            </a:prstGeom>
            <a:noFill/>
          </p:spPr>
          <p:txBody>
            <a:bodyPr wrap="square" rtlCol="0">
              <a:spAutoFit/>
            </a:bodyPr>
            <a:lstStyle/>
            <a:p>
              <a:pPr algn="ctr"/>
              <a:r>
                <a:rPr lang="vi-VN" sz="2800">
                  <a:solidFill>
                    <a:schemeClr val="accent6">
                      <a:lumMod val="75000"/>
                    </a:schemeClr>
                  </a:solidFill>
                  <a:latin typeface="+mj-lt"/>
                </a:rPr>
                <a:t>CHỦ ĐỀ 11</a:t>
              </a:r>
            </a:p>
          </p:txBody>
        </p:sp>
      </p:grpSp>
      <p:sp>
        <p:nvSpPr>
          <p:cNvPr id="7" name="TextBox 6"/>
          <p:cNvSpPr txBox="1"/>
          <p:nvPr/>
        </p:nvSpPr>
        <p:spPr>
          <a:xfrm>
            <a:off x="3073402" y="232092"/>
            <a:ext cx="7381674" cy="1323439"/>
          </a:xfrm>
          <a:prstGeom prst="rect">
            <a:avLst/>
          </a:prstGeom>
          <a:noFill/>
        </p:spPr>
        <p:txBody>
          <a:bodyPr wrap="square" rtlCol="0">
            <a:spAutoFit/>
          </a:bodyPr>
          <a:lstStyle/>
          <a:p>
            <a:pPr algn="ctr"/>
            <a:r>
              <a:rPr lang="vi-VN" sz="4000">
                <a:solidFill>
                  <a:schemeClr val="accent6">
                    <a:lumMod val="75000"/>
                  </a:schemeClr>
                </a:solidFill>
                <a:latin typeface="+mj-lt"/>
              </a:rPr>
              <a:t>ĐỘ DÀI VÀ ĐƠN VỊ ĐO ĐỘ DÀI</a:t>
            </a:r>
          </a:p>
          <a:p>
            <a:pPr algn="ctr"/>
            <a:r>
              <a:rPr lang="vi-VN" sz="4000">
                <a:solidFill>
                  <a:schemeClr val="accent6">
                    <a:lumMod val="75000"/>
                  </a:schemeClr>
                </a:solidFill>
                <a:latin typeface="+mj-lt"/>
              </a:rPr>
              <a:t>TIỀN VIỆT NAM</a:t>
            </a:r>
          </a:p>
        </p:txBody>
      </p:sp>
      <p:sp>
        <p:nvSpPr>
          <p:cNvPr id="8" name="TextBox 7"/>
          <p:cNvSpPr txBox="1"/>
          <p:nvPr/>
        </p:nvSpPr>
        <p:spPr>
          <a:xfrm>
            <a:off x="1002778" y="1555531"/>
            <a:ext cx="9769020" cy="3153299"/>
          </a:xfrm>
          <a:prstGeom prst="rect">
            <a:avLst/>
          </a:prstGeom>
          <a:noFill/>
          <a:ln>
            <a:noFill/>
          </a:ln>
        </p:spPr>
        <p:txBody>
          <a:bodyPr wrap="none" rtlCol="0">
            <a:spAutoFit/>
          </a:bodyPr>
          <a:lstStyle/>
          <a:p>
            <a:pPr algn="ctr">
              <a:lnSpc>
                <a:spcPct val="120000"/>
              </a:lnSpc>
            </a:pPr>
            <a:r>
              <a:rPr lang="vi-VN" sz="5400">
                <a:ln>
                  <a:solidFill>
                    <a:schemeClr val="accent6">
                      <a:lumMod val="50000"/>
                    </a:schemeClr>
                  </a:solidFill>
                </a:ln>
                <a:solidFill>
                  <a:schemeClr val="bg1"/>
                </a:solidFill>
                <a:latin typeface="+mj-lt"/>
              </a:rPr>
              <a:t>BÀI 57</a:t>
            </a:r>
          </a:p>
          <a:p>
            <a:pPr algn="ctr">
              <a:lnSpc>
                <a:spcPct val="120000"/>
              </a:lnSpc>
            </a:pPr>
            <a:r>
              <a:rPr lang="vi-VN" sz="6000">
                <a:ln>
                  <a:solidFill>
                    <a:schemeClr val="accent6">
                      <a:lumMod val="50000"/>
                    </a:schemeClr>
                  </a:solidFill>
                </a:ln>
                <a:solidFill>
                  <a:schemeClr val="bg1"/>
                </a:solidFill>
                <a:latin typeface="+mj-lt"/>
              </a:rPr>
              <a:t>THỰC HÀNH VÀ TRẢI NGHIỆM</a:t>
            </a:r>
          </a:p>
          <a:p>
            <a:pPr algn="ctr">
              <a:lnSpc>
                <a:spcPct val="120000"/>
              </a:lnSpc>
            </a:pPr>
            <a:r>
              <a:rPr lang="vi-VN" sz="6000">
                <a:ln>
                  <a:solidFill>
                    <a:schemeClr val="accent6">
                      <a:lumMod val="50000"/>
                    </a:schemeClr>
                  </a:solidFill>
                </a:ln>
                <a:solidFill>
                  <a:schemeClr val="bg1"/>
                </a:solidFill>
                <a:latin typeface="+mj-lt"/>
              </a:rPr>
              <a:t>ĐO ĐỘ DÀI</a:t>
            </a:r>
            <a:endParaRPr lang="vi-VN" sz="7200">
              <a:ln>
                <a:solidFill>
                  <a:schemeClr val="accent6">
                    <a:lumMod val="50000"/>
                  </a:schemeClr>
                </a:solidFill>
              </a:ln>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smtClean="0">
                <a:ln w="0"/>
                <a:solidFill>
                  <a:srgbClr val="FFFF00"/>
                </a:solidFill>
                <a:latin typeface="Times New Roman" panose="02020603050405020304" pitchFamily="18" charset="0"/>
                <a:cs typeface="Times New Roman" panose="02020603050405020304" pitchFamily="18" charset="0"/>
              </a:rPr>
              <a:t>Trò</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Chơi</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Kéo</a:t>
            </a:r>
            <a:r>
              <a:rPr lang="en-US" sz="8000" b="1" dirty="0" smtClean="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076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28370" y="3037840"/>
            <a:ext cx="10467975" cy="1101725"/>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2 </a:t>
            </a:r>
          </a:p>
        </p:txBody>
      </p:sp>
      <p:sp>
        <p:nvSpPr>
          <p:cNvPr id="2" name="Rectangle 1"/>
          <p:cNvSpPr/>
          <p:nvPr/>
        </p:nvSpPr>
        <p:spPr>
          <a:xfrm>
            <a:off x="746125" y="495935"/>
            <a:ext cx="10631170" cy="2799715"/>
          </a:xfrm>
          <a:prstGeom prst="rect">
            <a:avLst/>
          </a:prstGeom>
          <a:noFill/>
        </p:spPr>
        <p:txBody>
          <a:bodyPr wrap="square" lIns="91440" tIns="45720" rIns="91440" bIns="45720">
            <a:spAutoFit/>
          </a:bodyPr>
          <a:lstStyle/>
          <a:p>
            <a:pPr algn="ctr"/>
            <a:r>
              <a:rPr lang="vi-VN" sz="4400" dirty="0">
                <a:sym typeface="+mn-ea"/>
              </a:rPr>
              <a:t>Bạn Mai mua kẹo hết 1000 đồng. </a:t>
            </a:r>
          </a:p>
          <a:p>
            <a:pPr algn="ctr"/>
            <a:r>
              <a:rPr lang="vi-VN" sz="4400" dirty="0">
                <a:sym typeface="+mn-ea"/>
              </a:rPr>
              <a:t>Hỏi bạn Mai chọn </a:t>
            </a:r>
            <a:r>
              <a:rPr lang="en-US" altLang="vi-VN" sz="4400" dirty="0">
                <a:sym typeface="+mn-ea"/>
              </a:rPr>
              <a:t>mấy</a:t>
            </a:r>
            <a:r>
              <a:rPr lang="vi-VN" sz="4400" dirty="0">
                <a:sym typeface="+mn-ea"/>
              </a:rPr>
              <a:t> tờ tiền </a:t>
            </a:r>
            <a:r>
              <a:rPr lang="en-US" altLang="vi-VN" sz="4400" dirty="0">
                <a:sym typeface="+mn-ea"/>
              </a:rPr>
              <a:t>500 đồng</a:t>
            </a:r>
            <a:r>
              <a:rPr lang="vi-VN" sz="4400" dirty="0">
                <a:sym typeface="+mn-ea"/>
              </a:rPr>
              <a:t> để trả người bán hàng? </a:t>
            </a:r>
            <a:endParaRPr lang="en-US" sz="4400" dirty="0"/>
          </a:p>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3</a:t>
            </a:r>
          </a:p>
        </p:txBody>
      </p:sp>
      <p:sp>
        <p:nvSpPr>
          <p:cNvPr id="2" name="Rectangle 1"/>
          <p:cNvSpPr/>
          <p:nvPr/>
        </p:nvSpPr>
        <p:spPr>
          <a:xfrm>
            <a:off x="119970" y="1022385"/>
            <a:ext cx="11916410" cy="1445260"/>
          </a:xfrm>
          <a:prstGeom prst="rect">
            <a:avLst/>
          </a:prstGeom>
          <a:noFill/>
        </p:spPr>
        <p:txBody>
          <a:bodyPr wrap="none" lIns="91440" tIns="45720" rIns="91440" bIns="45720">
            <a:spAutoFit/>
          </a:bodyPr>
          <a:lstStyle/>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Em mua một cái bút hết 3000 đồng. Em cần mấy </a:t>
            </a:r>
          </a:p>
          <a:p>
            <a:pPr algn="ctr"/>
            <a:r>
              <a:rPr lang="en-US" sz="4400" b="1" cap="none" spc="0" dirty="0">
                <a:ln w="0"/>
                <a:solidFill>
                  <a:srgbClr val="00B050"/>
                </a:solidFill>
                <a:latin typeface="Times New Roman" panose="02020603050405020304" pitchFamily="18" charset="0"/>
                <a:cs typeface="Times New Roman" panose="02020603050405020304" pitchFamily="18" charset="0"/>
              </a:rPr>
              <a:t>tờ tiền 1000 đồng để trả người bán hàng?</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85152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5</a:t>
            </a:r>
          </a:p>
        </p:txBody>
      </p:sp>
      <p:sp>
        <p:nvSpPr>
          <p:cNvPr id="2" name="Rectangle 1"/>
          <p:cNvSpPr/>
          <p:nvPr/>
        </p:nvSpPr>
        <p:spPr>
          <a:xfrm>
            <a:off x="306343" y="1022385"/>
            <a:ext cx="11543665" cy="768350"/>
          </a:xfrm>
          <a:prstGeom prst="rect">
            <a:avLst/>
          </a:prstGeom>
          <a:noFill/>
        </p:spPr>
        <p:txBody>
          <a:bodyPr wrap="none" lIns="91440" tIns="45720" rIns="91440" bIns="45720">
            <a:spAutoFit/>
          </a:bodyPr>
          <a:lstStyle/>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Muốn lấy 5000 đồng . Cần .... tờ tiền 1000 đồng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3" cstate="print">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72" name="Group 71"/>
          <p:cNvGrpSpPr/>
          <p:nvPr/>
        </p:nvGrpSpPr>
        <p:grpSpPr>
          <a:xfrm>
            <a:off x="2957822" y="617724"/>
            <a:ext cx="5945546" cy="570588"/>
            <a:chOff x="1183343" y="1464304"/>
            <a:chExt cx="5945546" cy="570588"/>
          </a:xfrm>
        </p:grpSpPr>
        <p:sp>
          <p:nvSpPr>
            <p:cNvPr id="73" name="TextBox 72"/>
            <p:cNvSpPr txBox="1"/>
            <p:nvPr/>
          </p:nvSpPr>
          <p:spPr>
            <a:xfrm>
              <a:off x="1820069" y="1474175"/>
              <a:ext cx="5308820" cy="523220"/>
            </a:xfrm>
            <a:prstGeom prst="rect">
              <a:avLst/>
            </a:prstGeom>
            <a:noFill/>
            <a:ln w="38100">
              <a:noFill/>
            </a:ln>
          </p:spPr>
          <p:txBody>
            <a:bodyPr wrap="square" rtlCol="0">
              <a:spAutoFit/>
            </a:bodyPr>
            <a:lstStyle/>
            <a:p>
              <a:r>
                <a:rPr lang="en-US" sz="2800" dirty="0" err="1"/>
                <a:t>Làm</a:t>
              </a:r>
              <a:r>
                <a:rPr lang="en-US" sz="2800"/>
                <a:t> </a:t>
              </a:r>
              <a:r>
                <a:rPr lang="en-US" sz="2800" err="1"/>
                <a:t>thước</a:t>
              </a:r>
              <a:r>
                <a:rPr lang="en-US" sz="2800"/>
                <a:t> </a:t>
              </a:r>
              <a:r>
                <a:rPr lang="en-US" sz="2800" err="1"/>
                <a:t>dây</a:t>
              </a:r>
              <a:r>
                <a:rPr lang="en-US" sz="2800"/>
                <a:t>:</a:t>
              </a:r>
            </a:p>
          </p:txBody>
        </p:sp>
        <p:sp>
          <p:nvSpPr>
            <p:cNvPr id="74" name="Oval 73"/>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grpSp>
      <p:pic>
        <p:nvPicPr>
          <p:cNvPr id="68" name="Picture 67"/>
          <p:cNvPicPr>
            <a:picLocks noChangeAspect="1"/>
          </p:cNvPicPr>
          <p:nvPr/>
        </p:nvPicPr>
        <p:blipFill rotWithShape="1">
          <a:blip r:embed="rId5">
            <a:extLst>
              <a:ext uri="{28A0092B-C50C-407E-A947-70E740481C1C}">
                <a14:useLocalDpi xmlns:a14="http://schemas.microsoft.com/office/drawing/2010/main" val="0"/>
              </a:ext>
            </a:extLst>
          </a:blip>
          <a:srcRect l="2377"/>
          <a:stretch>
            <a:fillRect/>
          </a:stretch>
        </p:blipFill>
        <p:spPr>
          <a:xfrm>
            <a:off x="6337339" y="2305921"/>
            <a:ext cx="4966270" cy="2246157"/>
          </a:xfrm>
          <a:prstGeom prst="rect">
            <a:avLst/>
          </a:prstGeom>
        </p:spPr>
      </p:pic>
      <p:sp>
        <p:nvSpPr>
          <p:cNvPr id="77" name="TextBox 76"/>
          <p:cNvSpPr txBox="1"/>
          <p:nvPr/>
        </p:nvSpPr>
        <p:spPr>
          <a:xfrm>
            <a:off x="803936" y="2205474"/>
            <a:ext cx="5448948" cy="3890424"/>
          </a:xfrm>
          <a:prstGeom prst="rect">
            <a:avLst/>
          </a:prstGeom>
          <a:noFill/>
          <a:ln w="38100">
            <a:noFill/>
          </a:ln>
        </p:spPr>
        <p:txBody>
          <a:bodyPr wrap="square" rtlCol="0">
            <a:spAutoFit/>
          </a:bodyPr>
          <a:lstStyle/>
          <a:p>
            <a:pPr algn="just">
              <a:lnSpc>
                <a:spcPct val="150000"/>
              </a:lnSpc>
            </a:pPr>
            <a:r>
              <a:rPr lang="vi-VN" sz="2800"/>
              <a:t>- Dùng thước 1 m. từ đầu dây, cứ 1 m em hãy vạch một vạch đỏ</a:t>
            </a:r>
          </a:p>
          <a:p>
            <a:pPr algn="just">
              <a:lnSpc>
                <a:spcPct val="150000"/>
              </a:lnSpc>
            </a:pPr>
            <a:r>
              <a:rPr lang="vi-VN" sz="2800"/>
              <a:t>- Dùng thước kẻ có vạch chia đề-xi-mét. Từ đầu dây cứ 1 dm em hãy vạch một vạch xanh (trừ chỗ đã có vạch đỏ)</a:t>
            </a:r>
          </a:p>
        </p:txBody>
      </p:sp>
      <p:sp>
        <p:nvSpPr>
          <p:cNvPr id="69" name="Rectangle 68"/>
          <p:cNvSpPr/>
          <p:nvPr/>
        </p:nvSpPr>
        <p:spPr>
          <a:xfrm>
            <a:off x="803936" y="1455783"/>
            <a:ext cx="5719836" cy="658770"/>
          </a:xfrm>
          <a:prstGeom prst="rect">
            <a:avLst/>
          </a:prstGeom>
        </p:spPr>
        <p:txBody>
          <a:bodyPr wrap="none">
            <a:spAutoFit/>
          </a:bodyPr>
          <a:lstStyle/>
          <a:p>
            <a:pPr lvl="0" algn="just">
              <a:lnSpc>
                <a:spcPct val="150000"/>
              </a:lnSpc>
            </a:pPr>
            <a:r>
              <a:rPr lang="vi-VN" sz="2800">
                <a:solidFill>
                  <a:prstClr val="black"/>
                </a:solidFill>
              </a:rPr>
              <a:t>- Chuẩn bị một dải dây dài hơn 3m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16" name="Group 15"/>
          <p:cNvGrpSpPr/>
          <p:nvPr/>
        </p:nvGrpSpPr>
        <p:grpSpPr>
          <a:xfrm>
            <a:off x="2957822" y="617724"/>
            <a:ext cx="5945546" cy="570588"/>
            <a:chOff x="1183343" y="1464304"/>
            <a:chExt cx="5945546" cy="570588"/>
          </a:xfrm>
        </p:grpSpPr>
        <p:sp>
          <p:nvSpPr>
            <p:cNvPr id="17" name="TextBox 16"/>
            <p:cNvSpPr txBox="1"/>
            <p:nvPr/>
          </p:nvSpPr>
          <p:spPr>
            <a:xfrm>
              <a:off x="1820069" y="1474175"/>
              <a:ext cx="5308820" cy="523220"/>
            </a:xfrm>
            <a:prstGeom prst="rect">
              <a:avLst/>
            </a:prstGeom>
            <a:noFill/>
            <a:ln w="38100">
              <a:noFill/>
            </a:ln>
          </p:spPr>
          <p:txBody>
            <a:bodyPr wrap="square" rtlCol="0">
              <a:spAutoFit/>
            </a:bodyPr>
            <a:lstStyle/>
            <a:p>
              <a:r>
                <a:rPr lang="en-US" sz="2800" err="1"/>
                <a:t>Thực</a:t>
              </a:r>
              <a:r>
                <a:rPr lang="en-US" sz="2800"/>
                <a:t> </a:t>
              </a:r>
              <a:r>
                <a:rPr lang="en-US" sz="2800" err="1"/>
                <a:t>hành</a:t>
              </a:r>
              <a:r>
                <a:rPr lang="en-US" sz="2800"/>
                <a:t> </a:t>
              </a:r>
              <a:r>
                <a:rPr lang="en-US" sz="2800" err="1"/>
                <a:t>đo</a:t>
              </a:r>
              <a:r>
                <a:rPr lang="en-US" sz="2800"/>
                <a:t>:</a:t>
              </a:r>
            </a:p>
          </p:txBody>
        </p:sp>
        <p:sp>
          <p:nvSpPr>
            <p:cNvPr id="18" name="Oval 17"/>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gr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sharpenSoften amount="57000"/>
                    </a14:imgEffect>
                  </a14:imgLayer>
                </a14:imgProps>
              </a:ext>
              <a:ext uri="{28A0092B-C50C-407E-A947-70E740481C1C}">
                <a14:useLocalDpi xmlns:a14="http://schemas.microsoft.com/office/drawing/2010/main" val="0"/>
              </a:ext>
            </a:extLst>
          </a:blip>
          <a:stretch>
            <a:fillRect/>
          </a:stretch>
        </p:blipFill>
        <p:spPr>
          <a:xfrm>
            <a:off x="4855669" y="2022095"/>
            <a:ext cx="6378818" cy="2813810"/>
          </a:xfrm>
          <a:prstGeom prst="rect">
            <a:avLst/>
          </a:prstGeom>
        </p:spPr>
      </p:pic>
      <p:sp>
        <p:nvSpPr>
          <p:cNvPr id="25" name="TextBox 24"/>
          <p:cNvSpPr txBox="1"/>
          <p:nvPr/>
        </p:nvSpPr>
        <p:spPr>
          <a:xfrm>
            <a:off x="819264" y="1829589"/>
            <a:ext cx="3865031" cy="3664208"/>
          </a:xfrm>
          <a:prstGeom prst="rect">
            <a:avLst/>
          </a:prstGeom>
          <a:noFill/>
          <a:ln w="38100">
            <a:noFill/>
          </a:ln>
        </p:spPr>
        <p:txBody>
          <a:bodyPr wrap="square" rtlCol="0">
            <a:spAutoFit/>
          </a:bodyPr>
          <a:lstStyle/>
          <a:p>
            <a:pPr algn="just">
              <a:lnSpc>
                <a:spcPct val="120000"/>
              </a:lnSpc>
            </a:pPr>
            <a:r>
              <a:rPr lang="vi-VN" sz="2800"/>
              <a:t>Em hãy ước lượng độ dài của một số đồ vật trong lớp theo yêu cầu, rồi dùng thước dây đã làm đo lại. Sau đó ghi kết quả vào phiếu thực hành.</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Words>
  <Application>Microsoft Office PowerPoint</Application>
  <PresentationFormat>Widescreen</PresentationFormat>
  <Paragraphs>119</Paragraphs>
  <Slides>12</Slides>
  <Notes>2</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.VnBlack</vt:lpstr>
      <vt:lpstr>Arial</vt:lpstr>
      <vt:lpstr>Arial-Rounded</vt:lpstr>
      <vt:lpstr>Calibri</vt:lpstr>
      <vt:lpstr>Tahoma</vt:lpstr>
      <vt:lpstr>Times New Roman</vt:lpstr>
      <vt:lpstr>UTM Cookies</vt:lpstr>
      <vt:lpstr>UTM Cooper Black</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HongHa</cp:lastModifiedBy>
  <cp:revision>281</cp:revision>
  <dcterms:created xsi:type="dcterms:W3CDTF">2021-06-02T01:34:00Z</dcterms:created>
  <dcterms:modified xsi:type="dcterms:W3CDTF">2022-06-06T16:48:15Z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30D595DE474543198E3E694DC63AB26C</vt:lpwstr>
  </property>
</Properties>
</file>