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8"/>
  </p:notesMasterIdLst>
  <p:sldIdLst>
    <p:sldId id="256" r:id="rId4"/>
    <p:sldId id="257" r:id="rId5"/>
    <p:sldId id="259" r:id="rId6"/>
    <p:sldId id="276" r:id="rId7"/>
    <p:sldId id="267" r:id="rId8"/>
    <p:sldId id="260" r:id="rId9"/>
    <p:sldId id="275" r:id="rId10"/>
    <p:sldId id="269" r:id="rId11"/>
    <p:sldId id="270" r:id="rId12"/>
    <p:sldId id="271" r:id="rId13"/>
    <p:sldId id="272" r:id="rId14"/>
    <p:sldId id="273" r:id="rId15"/>
    <p:sldId id="261"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423"/>
    <a:srgbClr val="FF5D5D"/>
    <a:srgbClr val="F79B8E"/>
    <a:srgbClr val="8DC73D"/>
    <a:srgbClr val="81C240"/>
    <a:srgbClr val="FFF9E7"/>
    <a:srgbClr val="FFE4A9"/>
    <a:srgbClr val="9148C8"/>
    <a:srgbClr val="40BFB6"/>
    <a:srgbClr val="F58D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70" autoAdjust="0"/>
    <p:restoredTop sz="94660"/>
  </p:normalViewPr>
  <p:slideViewPr>
    <p:cSldViewPr snapToGrid="0">
      <p:cViewPr varScale="1">
        <p:scale>
          <a:sx n="73" d="100"/>
          <a:sy n="73"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424543-034D-42BD-92CF-1ECDD8AEA10F}" type="doc">
      <dgm:prSet loTypeId="urn:microsoft.com/office/officeart/2005/8/layout/process2" loCatId="process" qsTypeId="urn:microsoft.com/office/officeart/2005/8/quickstyle/simple1" qsCatId="simple" csTypeId="urn:microsoft.com/office/officeart/2005/8/colors/colorful4" csCatId="colorful" phldr="1"/>
      <dgm:spPr/>
    </dgm:pt>
    <dgm:pt modelId="{C8ECD2A1-3FD9-4193-909B-DF12513C6E82}">
      <dgm:prSet phldrT="[Text]"/>
      <dgm:spPr/>
      <dgm:t>
        <a:bodyPr/>
        <a:lstStyle/>
        <a:p>
          <a:r>
            <a:rPr lang="en-US" dirty="0" err="1"/>
            <a:t>Thận</a:t>
          </a:r>
          <a:endParaRPr lang="en-US" dirty="0"/>
        </a:p>
      </dgm:t>
    </dgm:pt>
    <dgm:pt modelId="{F649FF0E-1137-48F9-8A90-5D3009EBD51E}" type="parTrans" cxnId="{4518EB6F-DC5F-4EA9-A56A-932CEAB18131}">
      <dgm:prSet/>
      <dgm:spPr/>
      <dgm:t>
        <a:bodyPr/>
        <a:lstStyle/>
        <a:p>
          <a:endParaRPr lang="en-US"/>
        </a:p>
      </dgm:t>
    </dgm:pt>
    <dgm:pt modelId="{B3CDE2A6-3465-4371-BD13-E390009E3B6D}" type="sibTrans" cxnId="{4518EB6F-DC5F-4EA9-A56A-932CEAB18131}">
      <dgm:prSet/>
      <dgm:spPr/>
      <dgm:t>
        <a:bodyPr/>
        <a:lstStyle/>
        <a:p>
          <a:endParaRPr lang="en-US"/>
        </a:p>
      </dgm:t>
    </dgm:pt>
    <dgm:pt modelId="{259EFBAA-F1FE-4389-937B-AEC5F34C6478}">
      <dgm:prSet phldrT="[Text]"/>
      <dgm:spPr/>
      <dgm:t>
        <a:bodyPr/>
        <a:lstStyle/>
        <a:p>
          <a:r>
            <a:rPr lang="en-US" dirty="0" err="1"/>
            <a:t>Bóng</a:t>
          </a:r>
          <a:r>
            <a:rPr lang="en-US" dirty="0"/>
            <a:t> </a:t>
          </a:r>
          <a:r>
            <a:rPr lang="en-US" dirty="0" err="1"/>
            <a:t>đái</a:t>
          </a:r>
          <a:endParaRPr lang="en-US" dirty="0"/>
        </a:p>
      </dgm:t>
    </dgm:pt>
    <dgm:pt modelId="{5F375C7E-F7AA-4133-BEB8-6ED92D48D654}" type="parTrans" cxnId="{B663358E-E875-4447-8EBF-73AA0A570C67}">
      <dgm:prSet/>
      <dgm:spPr/>
      <dgm:t>
        <a:bodyPr/>
        <a:lstStyle/>
        <a:p>
          <a:endParaRPr lang="en-US"/>
        </a:p>
      </dgm:t>
    </dgm:pt>
    <dgm:pt modelId="{F6C70966-7671-4EB3-A86C-4CC45A71170C}" type="sibTrans" cxnId="{B663358E-E875-4447-8EBF-73AA0A570C67}">
      <dgm:prSet/>
      <dgm:spPr/>
      <dgm:t>
        <a:bodyPr/>
        <a:lstStyle/>
        <a:p>
          <a:endParaRPr lang="en-US"/>
        </a:p>
      </dgm:t>
    </dgm:pt>
    <dgm:pt modelId="{59A97AA8-8C7B-4100-BE13-E10C5C0307F3}">
      <dgm:prSet phldrT="[Text]"/>
      <dgm:spPr/>
      <dgm:t>
        <a:bodyPr/>
        <a:lstStyle/>
        <a:p>
          <a:r>
            <a:rPr lang="en-US" dirty="0" err="1"/>
            <a:t>Ống</a:t>
          </a:r>
          <a:r>
            <a:rPr lang="en-US" dirty="0"/>
            <a:t> </a:t>
          </a:r>
          <a:r>
            <a:rPr lang="en-US" dirty="0" err="1"/>
            <a:t>đái</a:t>
          </a:r>
          <a:endParaRPr lang="en-US" dirty="0"/>
        </a:p>
      </dgm:t>
    </dgm:pt>
    <dgm:pt modelId="{05B77EEF-7BCF-4B6E-820C-2C96732720BE}" type="parTrans" cxnId="{DCD21617-DB7E-4AFA-ACD9-5005A9FF1F10}">
      <dgm:prSet/>
      <dgm:spPr/>
      <dgm:t>
        <a:bodyPr/>
        <a:lstStyle/>
        <a:p>
          <a:endParaRPr lang="en-US"/>
        </a:p>
      </dgm:t>
    </dgm:pt>
    <dgm:pt modelId="{59675A98-1779-4F9D-939B-DAFBC610C147}" type="sibTrans" cxnId="{DCD21617-DB7E-4AFA-ACD9-5005A9FF1F10}">
      <dgm:prSet/>
      <dgm:spPr/>
      <dgm:t>
        <a:bodyPr/>
        <a:lstStyle/>
        <a:p>
          <a:endParaRPr lang="en-US"/>
        </a:p>
      </dgm:t>
    </dgm:pt>
    <dgm:pt modelId="{7B399EA5-7169-47EF-BA98-3F238A6E0CD7}" type="pres">
      <dgm:prSet presAssocID="{F4424543-034D-42BD-92CF-1ECDD8AEA10F}" presName="linearFlow" presStyleCnt="0">
        <dgm:presLayoutVars>
          <dgm:resizeHandles val="exact"/>
        </dgm:presLayoutVars>
      </dgm:prSet>
      <dgm:spPr/>
    </dgm:pt>
    <dgm:pt modelId="{AAB5C4B1-2234-464C-A2AA-22A92666E3B1}" type="pres">
      <dgm:prSet presAssocID="{C8ECD2A1-3FD9-4193-909B-DF12513C6E82}" presName="node" presStyleLbl="node1" presStyleIdx="0" presStyleCnt="3">
        <dgm:presLayoutVars>
          <dgm:bulletEnabled val="1"/>
        </dgm:presLayoutVars>
      </dgm:prSet>
      <dgm:spPr/>
      <dgm:t>
        <a:bodyPr/>
        <a:lstStyle/>
        <a:p>
          <a:endParaRPr lang="en-US"/>
        </a:p>
      </dgm:t>
    </dgm:pt>
    <dgm:pt modelId="{58FDDADB-39EF-4A53-8C35-34D724B9865D}" type="pres">
      <dgm:prSet presAssocID="{B3CDE2A6-3465-4371-BD13-E390009E3B6D}" presName="sibTrans" presStyleLbl="sibTrans2D1" presStyleIdx="0" presStyleCnt="2"/>
      <dgm:spPr/>
      <dgm:t>
        <a:bodyPr/>
        <a:lstStyle/>
        <a:p>
          <a:endParaRPr lang="en-US"/>
        </a:p>
      </dgm:t>
    </dgm:pt>
    <dgm:pt modelId="{282B1E57-83B4-4E3C-B62D-A2D388BDFB01}" type="pres">
      <dgm:prSet presAssocID="{B3CDE2A6-3465-4371-BD13-E390009E3B6D}" presName="connectorText" presStyleLbl="sibTrans2D1" presStyleIdx="0" presStyleCnt="2"/>
      <dgm:spPr/>
      <dgm:t>
        <a:bodyPr/>
        <a:lstStyle/>
        <a:p>
          <a:endParaRPr lang="en-US"/>
        </a:p>
      </dgm:t>
    </dgm:pt>
    <dgm:pt modelId="{0290AD66-B3AA-4A0E-B4EB-F8C388F0D163}" type="pres">
      <dgm:prSet presAssocID="{259EFBAA-F1FE-4389-937B-AEC5F34C6478}" presName="node" presStyleLbl="node1" presStyleIdx="1" presStyleCnt="3">
        <dgm:presLayoutVars>
          <dgm:bulletEnabled val="1"/>
        </dgm:presLayoutVars>
      </dgm:prSet>
      <dgm:spPr/>
      <dgm:t>
        <a:bodyPr/>
        <a:lstStyle/>
        <a:p>
          <a:endParaRPr lang="en-US"/>
        </a:p>
      </dgm:t>
    </dgm:pt>
    <dgm:pt modelId="{B7113144-DBEC-4962-96A1-FCA7D3566587}" type="pres">
      <dgm:prSet presAssocID="{F6C70966-7671-4EB3-A86C-4CC45A71170C}" presName="sibTrans" presStyleLbl="sibTrans2D1" presStyleIdx="1" presStyleCnt="2"/>
      <dgm:spPr/>
      <dgm:t>
        <a:bodyPr/>
        <a:lstStyle/>
        <a:p>
          <a:endParaRPr lang="en-US"/>
        </a:p>
      </dgm:t>
    </dgm:pt>
    <dgm:pt modelId="{531F5EDA-EEB6-4544-8529-23C05F70A71A}" type="pres">
      <dgm:prSet presAssocID="{F6C70966-7671-4EB3-A86C-4CC45A71170C}" presName="connectorText" presStyleLbl="sibTrans2D1" presStyleIdx="1" presStyleCnt="2"/>
      <dgm:spPr/>
      <dgm:t>
        <a:bodyPr/>
        <a:lstStyle/>
        <a:p>
          <a:endParaRPr lang="en-US"/>
        </a:p>
      </dgm:t>
    </dgm:pt>
    <dgm:pt modelId="{148064A9-3648-486F-9600-ABB067AD7379}" type="pres">
      <dgm:prSet presAssocID="{59A97AA8-8C7B-4100-BE13-E10C5C0307F3}" presName="node" presStyleLbl="node1" presStyleIdx="2" presStyleCnt="3">
        <dgm:presLayoutVars>
          <dgm:bulletEnabled val="1"/>
        </dgm:presLayoutVars>
      </dgm:prSet>
      <dgm:spPr/>
      <dgm:t>
        <a:bodyPr/>
        <a:lstStyle/>
        <a:p>
          <a:endParaRPr lang="en-US"/>
        </a:p>
      </dgm:t>
    </dgm:pt>
  </dgm:ptLst>
  <dgm:cxnLst>
    <dgm:cxn modelId="{C3928526-B6D5-4AB4-9631-34648DB86230}" type="presOf" srcId="{C8ECD2A1-3FD9-4193-909B-DF12513C6E82}" destId="{AAB5C4B1-2234-464C-A2AA-22A92666E3B1}" srcOrd="0" destOrd="0" presId="urn:microsoft.com/office/officeart/2005/8/layout/process2"/>
    <dgm:cxn modelId="{4518EB6F-DC5F-4EA9-A56A-932CEAB18131}" srcId="{F4424543-034D-42BD-92CF-1ECDD8AEA10F}" destId="{C8ECD2A1-3FD9-4193-909B-DF12513C6E82}" srcOrd="0" destOrd="0" parTransId="{F649FF0E-1137-48F9-8A90-5D3009EBD51E}" sibTransId="{B3CDE2A6-3465-4371-BD13-E390009E3B6D}"/>
    <dgm:cxn modelId="{38F7E1D8-D7EA-491B-9160-F2E9CD0ABE12}" type="presOf" srcId="{F6C70966-7671-4EB3-A86C-4CC45A71170C}" destId="{B7113144-DBEC-4962-96A1-FCA7D3566587}" srcOrd="0" destOrd="0" presId="urn:microsoft.com/office/officeart/2005/8/layout/process2"/>
    <dgm:cxn modelId="{DCD21617-DB7E-4AFA-ACD9-5005A9FF1F10}" srcId="{F4424543-034D-42BD-92CF-1ECDD8AEA10F}" destId="{59A97AA8-8C7B-4100-BE13-E10C5C0307F3}" srcOrd="2" destOrd="0" parTransId="{05B77EEF-7BCF-4B6E-820C-2C96732720BE}" sibTransId="{59675A98-1779-4F9D-939B-DAFBC610C147}"/>
    <dgm:cxn modelId="{A1677884-2906-437C-B74B-FC228D9E042E}" type="presOf" srcId="{F4424543-034D-42BD-92CF-1ECDD8AEA10F}" destId="{7B399EA5-7169-47EF-BA98-3F238A6E0CD7}" srcOrd="0" destOrd="0" presId="urn:microsoft.com/office/officeart/2005/8/layout/process2"/>
    <dgm:cxn modelId="{B663358E-E875-4447-8EBF-73AA0A570C67}" srcId="{F4424543-034D-42BD-92CF-1ECDD8AEA10F}" destId="{259EFBAA-F1FE-4389-937B-AEC5F34C6478}" srcOrd="1" destOrd="0" parTransId="{5F375C7E-F7AA-4133-BEB8-6ED92D48D654}" sibTransId="{F6C70966-7671-4EB3-A86C-4CC45A71170C}"/>
    <dgm:cxn modelId="{4E859E1F-355D-4F12-B414-2439FB79565C}" type="presOf" srcId="{F6C70966-7671-4EB3-A86C-4CC45A71170C}" destId="{531F5EDA-EEB6-4544-8529-23C05F70A71A}" srcOrd="1" destOrd="0" presId="urn:microsoft.com/office/officeart/2005/8/layout/process2"/>
    <dgm:cxn modelId="{1292127D-EA12-4B69-BE00-07B1760C67AF}" type="presOf" srcId="{259EFBAA-F1FE-4389-937B-AEC5F34C6478}" destId="{0290AD66-B3AA-4A0E-B4EB-F8C388F0D163}" srcOrd="0" destOrd="0" presId="urn:microsoft.com/office/officeart/2005/8/layout/process2"/>
    <dgm:cxn modelId="{AF913B32-5FA4-4882-A21D-E4EBE834234C}" type="presOf" srcId="{B3CDE2A6-3465-4371-BD13-E390009E3B6D}" destId="{58FDDADB-39EF-4A53-8C35-34D724B9865D}" srcOrd="0" destOrd="0" presId="urn:microsoft.com/office/officeart/2005/8/layout/process2"/>
    <dgm:cxn modelId="{BD780B26-2AA2-4175-AA8C-25CBD194E61C}" type="presOf" srcId="{59A97AA8-8C7B-4100-BE13-E10C5C0307F3}" destId="{148064A9-3648-486F-9600-ABB067AD7379}" srcOrd="0" destOrd="0" presId="urn:microsoft.com/office/officeart/2005/8/layout/process2"/>
    <dgm:cxn modelId="{DDD1A323-E6CF-430C-BAAD-EB12E66CADB2}" type="presOf" srcId="{B3CDE2A6-3465-4371-BD13-E390009E3B6D}" destId="{282B1E57-83B4-4E3C-B62D-A2D388BDFB01}" srcOrd="1" destOrd="0" presId="urn:microsoft.com/office/officeart/2005/8/layout/process2"/>
    <dgm:cxn modelId="{E28539C7-337E-4FF4-80DF-3C4B688E4777}" type="presParOf" srcId="{7B399EA5-7169-47EF-BA98-3F238A6E0CD7}" destId="{AAB5C4B1-2234-464C-A2AA-22A92666E3B1}" srcOrd="0" destOrd="0" presId="urn:microsoft.com/office/officeart/2005/8/layout/process2"/>
    <dgm:cxn modelId="{CC0F703C-B774-40B6-BE2B-927881405EC2}" type="presParOf" srcId="{7B399EA5-7169-47EF-BA98-3F238A6E0CD7}" destId="{58FDDADB-39EF-4A53-8C35-34D724B9865D}" srcOrd="1" destOrd="0" presId="urn:microsoft.com/office/officeart/2005/8/layout/process2"/>
    <dgm:cxn modelId="{AFE897D6-EF30-4407-8EA4-04A044F03216}" type="presParOf" srcId="{58FDDADB-39EF-4A53-8C35-34D724B9865D}" destId="{282B1E57-83B4-4E3C-B62D-A2D388BDFB01}" srcOrd="0" destOrd="0" presId="urn:microsoft.com/office/officeart/2005/8/layout/process2"/>
    <dgm:cxn modelId="{605169B6-7C58-40BB-AC01-054C49031018}" type="presParOf" srcId="{7B399EA5-7169-47EF-BA98-3F238A6E0CD7}" destId="{0290AD66-B3AA-4A0E-B4EB-F8C388F0D163}" srcOrd="2" destOrd="0" presId="urn:microsoft.com/office/officeart/2005/8/layout/process2"/>
    <dgm:cxn modelId="{F850FE35-586D-4E15-91B3-5C111125A07F}" type="presParOf" srcId="{7B399EA5-7169-47EF-BA98-3F238A6E0CD7}" destId="{B7113144-DBEC-4962-96A1-FCA7D3566587}" srcOrd="3" destOrd="0" presId="urn:microsoft.com/office/officeart/2005/8/layout/process2"/>
    <dgm:cxn modelId="{82F2F781-A58A-4255-BDB2-41CBA5813AF7}" type="presParOf" srcId="{B7113144-DBEC-4962-96A1-FCA7D3566587}" destId="{531F5EDA-EEB6-4544-8529-23C05F70A71A}" srcOrd="0" destOrd="0" presId="urn:microsoft.com/office/officeart/2005/8/layout/process2"/>
    <dgm:cxn modelId="{C9B1D448-B3D6-4D17-8CBF-3FA58AA510A9}" type="presParOf" srcId="{7B399EA5-7169-47EF-BA98-3F238A6E0CD7}" destId="{148064A9-3648-486F-9600-ABB067AD737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5C4B1-2234-464C-A2AA-22A92666E3B1}">
      <dsp:nvSpPr>
        <dsp:cNvPr id="0" name=""/>
        <dsp:cNvSpPr/>
      </dsp:nvSpPr>
      <dsp:spPr>
        <a:xfrm>
          <a:off x="2410198" y="0"/>
          <a:ext cx="1455579" cy="8086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Thận</a:t>
          </a:r>
          <a:endParaRPr lang="en-US" sz="2200" kern="1200" dirty="0"/>
        </a:p>
      </dsp:txBody>
      <dsp:txXfrm>
        <a:off x="2433883" y="23685"/>
        <a:ext cx="1408209" cy="761285"/>
      </dsp:txXfrm>
    </dsp:sp>
    <dsp:sp modelId="{58FDDADB-39EF-4A53-8C35-34D724B9865D}">
      <dsp:nvSpPr>
        <dsp:cNvPr id="0" name=""/>
        <dsp:cNvSpPr/>
      </dsp:nvSpPr>
      <dsp:spPr>
        <a:xfrm rot="5400000">
          <a:off x="2986365" y="828871"/>
          <a:ext cx="303245" cy="3638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3028820" y="859196"/>
        <a:ext cx="218336" cy="212272"/>
      </dsp:txXfrm>
    </dsp:sp>
    <dsp:sp modelId="{0290AD66-B3AA-4A0E-B4EB-F8C388F0D163}">
      <dsp:nvSpPr>
        <dsp:cNvPr id="0" name=""/>
        <dsp:cNvSpPr/>
      </dsp:nvSpPr>
      <dsp:spPr>
        <a:xfrm>
          <a:off x="2410198" y="1212983"/>
          <a:ext cx="1455579" cy="808655"/>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Bóng</a:t>
          </a:r>
          <a:r>
            <a:rPr lang="en-US" sz="2200" kern="1200" dirty="0"/>
            <a:t> </a:t>
          </a:r>
          <a:r>
            <a:rPr lang="en-US" sz="2200" kern="1200" dirty="0" err="1"/>
            <a:t>đái</a:t>
          </a:r>
          <a:endParaRPr lang="en-US" sz="2200" kern="1200" dirty="0"/>
        </a:p>
      </dsp:txBody>
      <dsp:txXfrm>
        <a:off x="2433883" y="1236668"/>
        <a:ext cx="1408209" cy="761285"/>
      </dsp:txXfrm>
    </dsp:sp>
    <dsp:sp modelId="{B7113144-DBEC-4962-96A1-FCA7D3566587}">
      <dsp:nvSpPr>
        <dsp:cNvPr id="0" name=""/>
        <dsp:cNvSpPr/>
      </dsp:nvSpPr>
      <dsp:spPr>
        <a:xfrm rot="5400000">
          <a:off x="2986365" y="2041855"/>
          <a:ext cx="303245" cy="36389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3028820" y="2072180"/>
        <a:ext cx="218336" cy="212272"/>
      </dsp:txXfrm>
    </dsp:sp>
    <dsp:sp modelId="{148064A9-3648-486F-9600-ABB067AD7379}">
      <dsp:nvSpPr>
        <dsp:cNvPr id="0" name=""/>
        <dsp:cNvSpPr/>
      </dsp:nvSpPr>
      <dsp:spPr>
        <a:xfrm>
          <a:off x="2410198" y="2425966"/>
          <a:ext cx="1455579" cy="808655"/>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Ống</a:t>
          </a:r>
          <a:r>
            <a:rPr lang="en-US" sz="2200" kern="1200" dirty="0"/>
            <a:t> </a:t>
          </a:r>
          <a:r>
            <a:rPr lang="en-US" sz="2200" kern="1200" dirty="0" err="1"/>
            <a:t>đái</a:t>
          </a:r>
          <a:endParaRPr lang="en-US" sz="2200" kern="1200" dirty="0"/>
        </a:p>
      </dsp:txBody>
      <dsp:txXfrm>
        <a:off x="2433883" y="2449651"/>
        <a:ext cx="1408209" cy="7612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C10C5-A996-4294-A5DC-ADB676D31A88}" type="datetimeFigureOut">
              <a:rPr lang="vi-VN" smtClean="0"/>
              <a:t>30/03/2023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F9847-D3ED-41C9-8C11-9CF0F70FDD6E}" type="slidenum">
              <a:rPr lang="vi-VN" smtClean="0"/>
              <a:t>‹#›</a:t>
            </a:fld>
            <a:endParaRPr lang="vi-VN"/>
          </a:p>
        </p:txBody>
      </p:sp>
    </p:spTree>
    <p:extLst>
      <p:ext uri="{BB962C8B-B14F-4D97-AF65-F5344CB8AC3E}">
        <p14:creationId xmlns:p14="http://schemas.microsoft.com/office/powerpoint/2010/main" val="79520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776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727756"/>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414719"/>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076563"/>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515326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944249"/>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8741711"/>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4132045"/>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10829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215324"/>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758703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05105"/>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5016969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7271364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0816682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7300055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1118788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4667078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1461356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704938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8094197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1604551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727245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39730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18809305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1.xml"/><Relationship Id="rId7" Type="http://schemas.openxmlformats.org/officeDocument/2006/relationships/audio" Target="../media/audio4.wav"/><Relationship Id="rId12"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jpe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1.xml"/><Relationship Id="rId7" Type="http://schemas.openxmlformats.org/officeDocument/2006/relationships/audio" Target="../media/audio4.wav"/><Relationship Id="rId12"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jpe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1.xml"/><Relationship Id="rId7" Type="http://schemas.openxmlformats.org/officeDocument/2006/relationships/audio" Target="../media/audio4.wav"/><Relationship Id="rId12"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jpe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337065" y="1259837"/>
            <a:ext cx="3777726" cy="1323440"/>
            <a:chOff x="682171" y="1233712"/>
            <a:chExt cx="2883416" cy="1323440"/>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25</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741200" y="1233712"/>
              <a:ext cx="2765358" cy="1323439"/>
            </a:xfrm>
            <a:prstGeom prst="rect">
              <a:avLst/>
            </a:prstGeom>
            <a:noFill/>
          </p:spPr>
          <p:txBody>
            <a:bodyPr wrap="square" rtlCol="0">
              <a:spAutoFit/>
            </a:bodyPr>
            <a:lstStyle/>
            <a:p>
              <a:pPr algn="ctr"/>
              <a:r>
                <a:rPr lang="vi-VN" sz="8000" dirty="0">
                  <a:solidFill>
                    <a:schemeClr val="accent4">
                      <a:lumMod val="60000"/>
                      <a:lumOff val="40000"/>
                    </a:schemeClr>
                  </a:solidFill>
                  <a:latin typeface="+mj-lt"/>
                </a:rPr>
                <a:t>BÀI </a:t>
              </a:r>
              <a:r>
                <a:rPr lang="en-US" sz="8000" dirty="0">
                  <a:solidFill>
                    <a:schemeClr val="accent4">
                      <a:lumMod val="60000"/>
                      <a:lumOff val="40000"/>
                    </a:schemeClr>
                  </a:solidFill>
                  <a:latin typeface="+mj-lt"/>
                </a:rPr>
                <a:t>25</a:t>
              </a:r>
              <a:endParaRPr lang="vi-VN" sz="8000" dirty="0">
                <a:solidFill>
                  <a:schemeClr val="accent4">
                    <a:lumMod val="60000"/>
                    <a:lumOff val="40000"/>
                  </a:schemeClr>
                </a:solidFill>
                <a:latin typeface="+mj-lt"/>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337066" y="4281714"/>
            <a:ext cx="9447014" cy="2123658"/>
          </a:xfrm>
          <a:prstGeom prst="rect">
            <a:avLst/>
          </a:prstGeom>
          <a:noFill/>
        </p:spPr>
        <p:txBody>
          <a:bodyPr wrap="square" rtlCol="0">
            <a:spAutoFit/>
          </a:bodyPr>
          <a:lstStyle/>
          <a:p>
            <a:r>
              <a:rPr lang="en-US" sz="6600" dirty="0">
                <a:ln>
                  <a:solidFill>
                    <a:schemeClr val="accent2"/>
                  </a:solidFill>
                </a:ln>
                <a:solidFill>
                  <a:schemeClr val="accent2">
                    <a:lumMod val="75000"/>
                  </a:schemeClr>
                </a:solidFill>
                <a:latin typeface="+mj-lt"/>
              </a:rPr>
              <a:t>TÌM HIỂU CƠ QUAN BÀI TIẾT NƯỚC TIỂU</a:t>
            </a:r>
            <a:endParaRPr lang="vi-VN" sz="6600" dirty="0">
              <a:ln>
                <a:solidFill>
                  <a:schemeClr val="accent2"/>
                </a:solidFill>
              </a:ln>
              <a:solidFill>
                <a:schemeClr val="accent2">
                  <a:lumMod val="75000"/>
                </a:schemeClr>
              </a:solidFill>
              <a:latin typeface="+mj-lt"/>
            </a:endParaRPr>
          </a:p>
        </p:txBody>
      </p:sp>
      <p:pic>
        <p:nvPicPr>
          <p:cNvPr id="2" name="Picture 2" descr="834 Human excretory system Vectors, Royalty-free Vector Human excretory  system Images - Page 2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336" y="918921"/>
            <a:ext cx="3453179" cy="2998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9D93FDDA-DCDC-A3C1-61CB-D06CD5F3FFF4}"/>
              </a:ext>
            </a:extLst>
          </p:cNvPr>
          <p:cNvSpPr txBox="1"/>
          <p:nvPr/>
        </p:nvSpPr>
        <p:spPr>
          <a:xfrm>
            <a:off x="3014133" y="92974"/>
            <a:ext cx="5130800" cy="461665"/>
          </a:xfrm>
          <a:prstGeom prst="rect">
            <a:avLst/>
          </a:prstGeom>
          <a:noFill/>
        </p:spPr>
        <p:txBody>
          <a:bodyPr wrap="square" rtlCol="0">
            <a:spAutoFit/>
          </a:bodyPr>
          <a:lstStyle/>
          <a:p>
            <a:r>
              <a:rPr lang="en-US" sz="2400" b="1" dirty="0"/>
              <a:t>TRƯỜNG TIỂU HỌC NGỌC THỤY</a:t>
            </a:r>
          </a:p>
        </p:txBody>
      </p:sp>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12927" y="2425445"/>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lang="en-US" sz="3600" b="1" dirty="0">
                <a:solidFill>
                  <a:srgbClr val="FFFF00"/>
                </a:solidFill>
                <a:latin typeface="Times New Roman" panose="02020603050405020304" pitchFamily="18" charset="0"/>
                <a:cs typeface="Times New Roman" panose="02020603050405020304" pitchFamily="18" charset="0"/>
              </a:rPr>
              <a:t> Thận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C.Mắt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Mũi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ạ dày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490283" y="748577"/>
            <a:ext cx="972093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0"/>
                <a:solidFill>
                  <a:srgbClr val="002060"/>
                </a:solidFill>
                <a:latin typeface="Times New Roman" panose="02020603050405020304" pitchFamily="18" charset="0"/>
                <a:cs typeface="Times New Roman" panose="02020603050405020304" pitchFamily="18" charset="0"/>
              </a:rPr>
              <a:t>Đâu là bộ phận của cơ quan bài tiết nước tiểu</a:t>
            </a:r>
            <a:r>
              <a:rPr kumimoji="0" lang="en-US" sz="40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419893452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lang="en-US" sz="3600" b="1" noProof="0" dirty="0">
                <a:solidFill>
                  <a:srgbClr val="FFFF00"/>
                </a:solidFill>
                <a:latin typeface="Times New Roman" panose="02020603050405020304" pitchFamily="18" charset="0"/>
                <a:cs typeface="Times New Roman" panose="02020603050405020304" pitchFamily="18" charset="0"/>
              </a:rPr>
              <a:t>Cả A và 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Loại bỏ chất thải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Lọc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máu</a:t>
            </a:r>
            <a:r>
              <a:rPr lang="en-US" sz="3600" b="1" dirty="0">
                <a:solidFill>
                  <a:srgbClr val="FFFF00"/>
                </a:solidFill>
                <a:latin typeface="Times New Roman" panose="02020603050405020304" pitchFamily="18" charset="0"/>
                <a:cs typeface="Times New Roman" panose="02020603050405020304" pitchFamily="18" charset="0"/>
                <a:sym typeface="+mn-ea"/>
              </a:rPr>
              <a:t> </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D.Chứa</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nước tiểu</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3052353" y="764249"/>
            <a:ext cx="605165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năng của thận là gì</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62779307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159277" y="15287"/>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171107" y="2447204"/>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Thận</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-&gt; Bóng đái -&gt; Ống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5" y="3431826"/>
            <a:ext cx="5351393"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Thận -&gt; Ống đái -&gt; Bóng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Ống</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đái -&gt; Thận -&gt; Bóng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584350" y="3406771"/>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Bóng đái -&gt; Thận -&gt; Ống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549350" y="794763"/>
            <a:ext cx="937147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0"/>
                <a:solidFill>
                  <a:srgbClr val="002060"/>
                </a:solidFill>
                <a:latin typeface="Times New Roman" panose="02020603050405020304" pitchFamily="18" charset="0"/>
                <a:cs typeface="Times New Roman" panose="02020603050405020304" pitchFamily="18" charset="0"/>
              </a:rPr>
              <a:t>Nước tiểu được thải ra ngoài bằng cách nào?</a:t>
            </a:r>
            <a:endParaRPr kumimoji="0" lang="en-US" sz="40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65388808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3909" y="390433"/>
            <a:ext cx="9065623" cy="2144177"/>
          </a:xfrm>
          <a:prstGeom prst="rect">
            <a:avLst/>
          </a:prstGeom>
          <a:noFill/>
        </p:spPr>
        <p:txBody>
          <a:bodyPr wrap="square" rtlCol="0">
            <a:spAutoFit/>
          </a:bodyPr>
          <a:lstStyle/>
          <a:p>
            <a:pPr algn="ctr">
              <a:lnSpc>
                <a:spcPts val="4000"/>
              </a:lnSpc>
            </a:pPr>
            <a:r>
              <a:rPr lang="en-US" sz="2800" dirty="0"/>
              <a:t>         </a:t>
            </a:r>
            <a:r>
              <a:rPr lang="en-US" sz="2800" b="1" dirty="0">
                <a:solidFill>
                  <a:srgbClr val="FF0000"/>
                </a:solidFill>
                <a:latin typeface="Times New Roman" panose="02020603050405020304" pitchFamily="18" charset="0"/>
                <a:cs typeface="Times New Roman" panose="02020603050405020304" pitchFamily="18" charset="0"/>
              </a:rPr>
              <a:t>Thảo luận nhóm 2: </a:t>
            </a:r>
          </a:p>
          <a:p>
            <a:pPr>
              <a:lnSpc>
                <a:spcPts val="4000"/>
              </a:lnSpc>
            </a:pPr>
            <a:r>
              <a:rPr lang="en-US" sz="2800" b="1" dirty="0">
                <a:latin typeface="Times New Roman" panose="02020603050405020304" pitchFamily="18" charset="0"/>
                <a:cs typeface="Times New Roman" panose="02020603050405020304" pitchFamily="18" charset="0"/>
              </a:rPr>
              <a:t>     Điều gì xảy ra nếu:</a:t>
            </a:r>
          </a:p>
          <a:p>
            <a:pPr marL="514350" indent="-514350">
              <a:lnSpc>
                <a:spcPts val="4000"/>
              </a:lnSpc>
              <a:buAutoNum type="arabicPeriod"/>
            </a:pPr>
            <a:r>
              <a:rPr lang="en-US" sz="2800" b="1" dirty="0" err="1">
                <a:latin typeface="Times New Roman" panose="02020603050405020304" pitchFamily="18" charset="0"/>
                <a:cs typeface="Times New Roman" panose="02020603050405020304" pitchFamily="18" charset="0"/>
              </a:rPr>
              <a:t>Bóng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endParaRPr lang="en-US" sz="2800" b="1" dirty="0">
              <a:latin typeface="Times New Roman" panose="02020603050405020304" pitchFamily="18" charset="0"/>
              <a:cs typeface="Times New Roman" panose="02020603050405020304" pitchFamily="18" charset="0"/>
            </a:endParaRPr>
          </a:p>
          <a:p>
            <a:pPr marL="514350" indent="-514350">
              <a:lnSpc>
                <a:spcPts val="4000"/>
              </a:lnSpc>
              <a:buAutoNum type="arabicPeriod"/>
            </a:pP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a:t>
            </a:r>
          </a:p>
        </p:txBody>
      </p:sp>
      <p:grpSp>
        <p:nvGrpSpPr>
          <p:cNvPr id="8" name="Group 7"/>
          <p:cNvGrpSpPr/>
          <p:nvPr/>
        </p:nvGrpSpPr>
        <p:grpSpPr>
          <a:xfrm>
            <a:off x="3798116" y="2664824"/>
            <a:ext cx="8968651" cy="4193176"/>
            <a:chOff x="3223349" y="2664824"/>
            <a:chExt cx="8968651" cy="4193176"/>
          </a:xfrm>
        </p:grpSpPr>
        <p:grpSp>
          <p:nvGrpSpPr>
            <p:cNvPr id="6" name="Group 5"/>
            <p:cNvGrpSpPr/>
            <p:nvPr/>
          </p:nvGrpSpPr>
          <p:grpSpPr>
            <a:xfrm>
              <a:off x="3223349" y="2664824"/>
              <a:ext cx="7165975" cy="4193176"/>
              <a:chOff x="5026025" y="2664824"/>
              <a:chExt cx="7165975" cy="4193176"/>
            </a:xfrm>
          </p:grpSpPr>
          <p:pic>
            <p:nvPicPr>
              <p:cNvPr id="6146"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25936" t="11250" r="8070" b="62000"/>
              <a:stretch/>
            </p:blipFill>
            <p:spPr bwMode="auto">
              <a:xfrm>
                <a:off x="5026025" y="2781300"/>
                <a:ext cx="7165975" cy="407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26025" y="2664824"/>
                <a:ext cx="367383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p:cNvSpPr/>
            <p:nvPr/>
          </p:nvSpPr>
          <p:spPr>
            <a:xfrm>
              <a:off x="9771017" y="5812971"/>
              <a:ext cx="2420983" cy="104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867681" y="2781300"/>
            <a:ext cx="4187645" cy="2241368"/>
            <a:chOff x="867681" y="2781300"/>
            <a:chExt cx="4187645" cy="2241368"/>
          </a:xfrm>
        </p:grpSpPr>
        <p:sp>
          <p:nvSpPr>
            <p:cNvPr id="9" name="Oval 8"/>
            <p:cNvSpPr/>
            <p:nvPr/>
          </p:nvSpPr>
          <p:spPr>
            <a:xfrm>
              <a:off x="867681" y="2781300"/>
              <a:ext cx="4187645" cy="2241368"/>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Premium Vector | Set of man peeing"/>
            <p:cNvPicPr>
              <a:picLocks noChangeAspect="1" noChangeArrowheads="1"/>
            </p:cNvPicPr>
            <p:nvPr/>
          </p:nvPicPr>
          <p:blipFill rotWithShape="1">
            <a:blip r:embed="rId3">
              <a:extLst>
                <a:ext uri="{28A0092B-C50C-407E-A947-70E740481C1C}">
                  <a14:useLocalDpi xmlns:a14="http://schemas.microsoft.com/office/drawing/2010/main" val="0"/>
                </a:ext>
              </a:extLst>
            </a:blip>
            <a:srcRect l="3525" t="17100" r="3588" b="28902"/>
            <a:stretch/>
          </p:blipFill>
          <p:spPr bwMode="auto">
            <a:xfrm>
              <a:off x="1142614" y="3122024"/>
              <a:ext cx="3648028" cy="1541420"/>
            </a:xfrm>
            <a:prstGeom prst="roundRect">
              <a:avLst>
                <a:gd name="adj" fmla="val 39548"/>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634751" y="3122024"/>
            <a:ext cx="881275" cy="552282"/>
            <a:chOff x="4479561" y="3009900"/>
            <a:chExt cx="881275" cy="552282"/>
          </a:xfrm>
        </p:grpSpPr>
        <p:sp>
          <p:nvSpPr>
            <p:cNvPr id="13" name="Oval 12"/>
            <p:cNvSpPr/>
            <p:nvPr/>
          </p:nvSpPr>
          <p:spPr>
            <a:xfrm>
              <a:off x="4479561" y="3009900"/>
              <a:ext cx="295188" cy="308435"/>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07732" y="3162292"/>
              <a:ext cx="220528" cy="230425"/>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18789" y="3413760"/>
              <a:ext cx="142047" cy="148422"/>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651374" y="5363392"/>
            <a:ext cx="2146742" cy="830997"/>
          </a:xfrm>
          <a:prstGeom prst="rect">
            <a:avLst/>
          </a:prstGeom>
          <a:noFill/>
        </p:spPr>
        <p:txBody>
          <a:bodyPr wrap="none" rtlCol="0">
            <a:spAutoFit/>
          </a:bodyPr>
          <a:lstStyle/>
          <a:p>
            <a:r>
              <a:rPr lang="en-US" sz="2400" b="1" dirty="0" err="1">
                <a:solidFill>
                  <a:srgbClr val="FF5D5D"/>
                </a:solidFill>
              </a:rPr>
              <a:t>Vỡ</a:t>
            </a:r>
            <a:r>
              <a:rPr lang="en-US" sz="2400" b="1" dirty="0">
                <a:solidFill>
                  <a:srgbClr val="FF5D5D"/>
                </a:solidFill>
              </a:rPr>
              <a:t> </a:t>
            </a:r>
            <a:r>
              <a:rPr lang="en-US" sz="2400" b="1" dirty="0" err="1">
                <a:solidFill>
                  <a:srgbClr val="FF5D5D"/>
                </a:solidFill>
              </a:rPr>
              <a:t>bóng</a:t>
            </a:r>
            <a:r>
              <a:rPr lang="en-US" sz="2400" b="1" dirty="0">
                <a:solidFill>
                  <a:srgbClr val="FF5D5D"/>
                </a:solidFill>
              </a:rPr>
              <a:t> </a:t>
            </a:r>
            <a:r>
              <a:rPr lang="en-US" sz="2400" b="1" dirty="0" err="1">
                <a:solidFill>
                  <a:srgbClr val="FF5D5D"/>
                </a:solidFill>
              </a:rPr>
              <a:t>đái</a:t>
            </a:r>
            <a:endParaRPr lang="en-US" sz="2400" b="1" dirty="0">
              <a:solidFill>
                <a:srgbClr val="FF5D5D"/>
              </a:solidFill>
            </a:endParaRPr>
          </a:p>
          <a:p>
            <a:endParaRPr lang="en-US" sz="2400" b="1" dirty="0">
              <a:solidFill>
                <a:srgbClr val="FF5D5D"/>
              </a:solidFill>
            </a:endParaRPr>
          </a:p>
        </p:txBody>
      </p:sp>
      <p:sp>
        <p:nvSpPr>
          <p:cNvPr id="20" name="TextBox 19"/>
          <p:cNvSpPr txBox="1"/>
          <p:nvPr/>
        </p:nvSpPr>
        <p:spPr>
          <a:xfrm>
            <a:off x="8339557" y="5507083"/>
            <a:ext cx="3695561" cy="830997"/>
          </a:xfrm>
          <a:prstGeom prst="rect">
            <a:avLst/>
          </a:prstGeom>
          <a:noFill/>
        </p:spPr>
        <p:txBody>
          <a:bodyPr wrap="square" rtlCol="0">
            <a:spAutoFit/>
          </a:bodyPr>
          <a:lstStyle/>
          <a:p>
            <a:r>
              <a:rPr lang="en-US" sz="2400" b="1" dirty="0" err="1">
                <a:solidFill>
                  <a:srgbClr val="FF5D5D"/>
                </a:solidFill>
              </a:rPr>
              <a:t>Nước</a:t>
            </a:r>
            <a:r>
              <a:rPr lang="en-US" sz="2400" b="1" dirty="0">
                <a:solidFill>
                  <a:srgbClr val="FF5D5D"/>
                </a:solidFill>
              </a:rPr>
              <a:t> </a:t>
            </a:r>
            <a:r>
              <a:rPr lang="en-US" sz="2400" b="1" dirty="0" err="1">
                <a:solidFill>
                  <a:srgbClr val="FF5D5D"/>
                </a:solidFill>
              </a:rPr>
              <a:t>tiểu</a:t>
            </a:r>
            <a:r>
              <a:rPr lang="en-US" sz="2400" b="1" dirty="0">
                <a:solidFill>
                  <a:srgbClr val="FF5D5D"/>
                </a:solidFill>
              </a:rPr>
              <a:t> </a:t>
            </a:r>
            <a:r>
              <a:rPr lang="en-US" sz="2400" b="1" dirty="0" err="1">
                <a:solidFill>
                  <a:srgbClr val="FF5D5D"/>
                </a:solidFill>
              </a:rPr>
              <a:t>không</a:t>
            </a:r>
            <a:r>
              <a:rPr lang="en-US" sz="2400" b="1" dirty="0">
                <a:solidFill>
                  <a:srgbClr val="FF5D5D"/>
                </a:solidFill>
              </a:rPr>
              <a:t> </a:t>
            </a:r>
            <a:r>
              <a:rPr lang="en-US" sz="2400" b="1" dirty="0" err="1">
                <a:solidFill>
                  <a:srgbClr val="FF5D5D"/>
                </a:solidFill>
              </a:rPr>
              <a:t>xuống</a:t>
            </a:r>
            <a:r>
              <a:rPr lang="en-US" sz="2400" b="1" dirty="0">
                <a:solidFill>
                  <a:srgbClr val="FF5D5D"/>
                </a:solidFill>
              </a:rPr>
              <a:t> </a:t>
            </a:r>
            <a:r>
              <a:rPr lang="en-US" sz="2400" b="1" dirty="0" err="1">
                <a:solidFill>
                  <a:srgbClr val="FF5D5D"/>
                </a:solidFill>
              </a:rPr>
              <a:t>được</a:t>
            </a:r>
            <a:r>
              <a:rPr lang="en-US" sz="2400" b="1" dirty="0">
                <a:solidFill>
                  <a:srgbClr val="FF5D5D"/>
                </a:solidFill>
              </a:rPr>
              <a:t> </a:t>
            </a:r>
            <a:r>
              <a:rPr lang="en-US" sz="2400" b="1" dirty="0" err="1">
                <a:solidFill>
                  <a:srgbClr val="FF5D5D"/>
                </a:solidFill>
              </a:rPr>
              <a:t>bóng</a:t>
            </a:r>
            <a:r>
              <a:rPr lang="en-US" sz="2400" b="1" dirty="0">
                <a:solidFill>
                  <a:srgbClr val="FF5D5D"/>
                </a:solidFill>
              </a:rPr>
              <a:t> </a:t>
            </a:r>
            <a:r>
              <a:rPr lang="en-US" sz="2400" b="1" dirty="0" err="1">
                <a:solidFill>
                  <a:srgbClr val="FF5D5D"/>
                </a:solidFill>
              </a:rPr>
              <a:t>đái</a:t>
            </a:r>
            <a:endParaRPr lang="en-US" sz="2400" b="1" dirty="0">
              <a:solidFill>
                <a:srgbClr val="FF5D5D"/>
              </a:solidFill>
            </a:endParaRP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build="p"/>
      <p:bldP spid="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t="56516" b="2258"/>
          <a:stretch/>
        </p:blipFill>
        <p:spPr bwMode="auto">
          <a:xfrm>
            <a:off x="0" y="-196387"/>
            <a:ext cx="12192000" cy="705438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743200" y="390065"/>
            <a:ext cx="3352800" cy="10843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3199" y="346949"/>
            <a:ext cx="3439081" cy="1200329"/>
          </a:xfrm>
          <a:prstGeom prst="rect">
            <a:avLst/>
          </a:prstGeom>
          <a:noFill/>
        </p:spPr>
        <p:txBody>
          <a:bodyPr wrap="square" rtlCol="0">
            <a:spAutoFit/>
          </a:bodyPr>
          <a:lstStyle/>
          <a:p>
            <a:r>
              <a:rPr lang="en-US" dirty="0" err="1"/>
              <a:t>Mình</a:t>
            </a:r>
            <a:r>
              <a:rPr lang="en-US" dirty="0"/>
              <a:t> </a:t>
            </a:r>
            <a:r>
              <a:rPr lang="en-US" dirty="0" err="1"/>
              <a:t>đã</a:t>
            </a:r>
            <a:r>
              <a:rPr lang="en-US" dirty="0"/>
              <a:t> </a:t>
            </a:r>
            <a:r>
              <a:rPr lang="en-US" dirty="0" err="1"/>
              <a:t>hiểu</a:t>
            </a:r>
            <a:r>
              <a:rPr lang="en-US" dirty="0"/>
              <a:t> </a:t>
            </a:r>
            <a:r>
              <a:rPr lang="en-US" dirty="0" err="1"/>
              <a:t>vì</a:t>
            </a:r>
            <a:r>
              <a:rPr lang="en-US" dirty="0"/>
              <a:t> </a:t>
            </a:r>
            <a:r>
              <a:rPr lang="en-US" dirty="0" err="1"/>
              <a:t>sao</a:t>
            </a:r>
            <a:r>
              <a:rPr lang="en-US" dirty="0"/>
              <a:t> </a:t>
            </a:r>
            <a:r>
              <a:rPr lang="en-US" dirty="0" err="1"/>
              <a:t>khi</a:t>
            </a:r>
            <a:r>
              <a:rPr lang="en-US" dirty="0"/>
              <a:t> </a:t>
            </a:r>
            <a:r>
              <a:rPr lang="en-US" dirty="0" err="1"/>
              <a:t>có</a:t>
            </a:r>
            <a:r>
              <a:rPr lang="en-US" dirty="0"/>
              <a:t> </a:t>
            </a:r>
            <a:r>
              <a:rPr lang="en-US" dirty="0" err="1"/>
              <a:t>vật</a:t>
            </a:r>
            <a:r>
              <a:rPr lang="en-US" dirty="0"/>
              <a:t> </a:t>
            </a:r>
            <a:r>
              <a:rPr lang="en-US" dirty="0" err="1"/>
              <a:t>cản</a:t>
            </a:r>
            <a:r>
              <a:rPr lang="en-US" dirty="0"/>
              <a:t> </a:t>
            </a:r>
            <a:r>
              <a:rPr lang="en-US" dirty="0" err="1"/>
              <a:t>trong</a:t>
            </a:r>
            <a:r>
              <a:rPr lang="en-US" dirty="0"/>
              <a:t> </a:t>
            </a:r>
            <a:r>
              <a:rPr lang="en-US" dirty="0" err="1"/>
              <a:t>ống</a:t>
            </a:r>
            <a:r>
              <a:rPr lang="en-US" dirty="0"/>
              <a:t> </a:t>
            </a:r>
            <a:r>
              <a:rPr lang="en-US" dirty="0" err="1"/>
              <a:t>dẫn</a:t>
            </a:r>
            <a:r>
              <a:rPr lang="en-US" dirty="0"/>
              <a:t> </a:t>
            </a:r>
            <a:r>
              <a:rPr lang="en-US" dirty="0" err="1"/>
              <a:t>nước</a:t>
            </a:r>
            <a:r>
              <a:rPr lang="en-US" dirty="0"/>
              <a:t> </a:t>
            </a:r>
            <a:r>
              <a:rPr lang="en-US" dirty="0" err="1"/>
              <a:t>tiểu</a:t>
            </a:r>
            <a:r>
              <a:rPr lang="en-US" dirty="0"/>
              <a:t> </a:t>
            </a:r>
            <a:r>
              <a:rPr lang="en-US" dirty="0" err="1"/>
              <a:t>sẽ</a:t>
            </a:r>
            <a:r>
              <a:rPr lang="en-US" dirty="0"/>
              <a:t> </a:t>
            </a:r>
            <a:r>
              <a:rPr lang="en-US" dirty="0" err="1"/>
              <a:t>gây</a:t>
            </a:r>
            <a:r>
              <a:rPr lang="en-US" dirty="0"/>
              <a:t> </a:t>
            </a:r>
            <a:r>
              <a:rPr lang="en-US" dirty="0" err="1"/>
              <a:t>khó</a:t>
            </a:r>
            <a:r>
              <a:rPr lang="en-US" dirty="0"/>
              <a:t> </a:t>
            </a:r>
            <a:r>
              <a:rPr lang="en-US" dirty="0" err="1"/>
              <a:t>khăn</a:t>
            </a:r>
            <a:r>
              <a:rPr lang="en-US" dirty="0"/>
              <a:t> </a:t>
            </a:r>
            <a:r>
              <a:rPr lang="en-US" dirty="0" err="1"/>
              <a:t>cho</a:t>
            </a:r>
            <a:r>
              <a:rPr lang="en-US" dirty="0"/>
              <a:t> </a:t>
            </a:r>
            <a:r>
              <a:rPr lang="en-US" dirty="0" err="1"/>
              <a:t>việc</a:t>
            </a:r>
            <a:r>
              <a:rPr lang="en-US" dirty="0"/>
              <a:t> </a:t>
            </a:r>
            <a:r>
              <a:rPr lang="en-US" dirty="0" err="1"/>
              <a:t>thải</a:t>
            </a:r>
            <a:r>
              <a:rPr lang="en-US" dirty="0"/>
              <a:t> </a:t>
            </a:r>
            <a:r>
              <a:rPr lang="en-US" dirty="0" err="1"/>
              <a:t>nước</a:t>
            </a:r>
            <a:r>
              <a:rPr lang="en-US" dirty="0"/>
              <a:t> </a:t>
            </a:r>
            <a:r>
              <a:rPr lang="en-US" dirty="0" err="1"/>
              <a:t>tiểu</a:t>
            </a:r>
            <a:endParaRPr lang="en-US" dirty="0"/>
          </a:p>
        </p:txBody>
      </p:sp>
      <p:grpSp>
        <p:nvGrpSpPr>
          <p:cNvPr id="30" name="Group 29"/>
          <p:cNvGrpSpPr/>
          <p:nvPr/>
        </p:nvGrpSpPr>
        <p:grpSpPr>
          <a:xfrm>
            <a:off x="214485" y="2056742"/>
            <a:ext cx="5967795" cy="3140330"/>
            <a:chOff x="13115098" y="1088770"/>
            <a:chExt cx="5967795" cy="3140330"/>
          </a:xfrm>
        </p:grpSpPr>
        <p:grpSp>
          <p:nvGrpSpPr>
            <p:cNvPr id="29" name="Group 28"/>
            <p:cNvGrpSpPr/>
            <p:nvPr/>
          </p:nvGrpSpPr>
          <p:grpSpPr>
            <a:xfrm>
              <a:off x="13115098" y="1088770"/>
              <a:ext cx="5967795" cy="3140330"/>
              <a:chOff x="13008418" y="974470"/>
              <a:chExt cx="5967795" cy="3140330"/>
            </a:xfrm>
          </p:grpSpPr>
          <p:sp>
            <p:nvSpPr>
              <p:cNvPr id="26" name="Rectangle 25"/>
              <p:cNvSpPr/>
              <p:nvPr/>
            </p:nvSpPr>
            <p:spPr>
              <a:xfrm>
                <a:off x="13072735" y="1399802"/>
                <a:ext cx="5777760" cy="2704648"/>
              </a:xfrm>
              <a:custGeom>
                <a:avLst/>
                <a:gdLst>
                  <a:gd name="connsiteX0" fmla="*/ 0 w 5711059"/>
                  <a:gd name="connsiteY0" fmla="*/ 0 h 2658470"/>
                  <a:gd name="connsiteX1" fmla="*/ 5711059 w 5711059"/>
                  <a:gd name="connsiteY1" fmla="*/ 0 h 2658470"/>
                  <a:gd name="connsiteX2" fmla="*/ 5711059 w 5711059"/>
                  <a:gd name="connsiteY2" fmla="*/ 2658470 h 2658470"/>
                  <a:gd name="connsiteX3" fmla="*/ 0 w 5711059"/>
                  <a:gd name="connsiteY3" fmla="*/ 2658470 h 2658470"/>
                  <a:gd name="connsiteX4" fmla="*/ 0 w 5711059"/>
                  <a:gd name="connsiteY4" fmla="*/ 0 h 2658470"/>
                  <a:gd name="connsiteX0" fmla="*/ 266700 w 5711059"/>
                  <a:gd name="connsiteY0" fmla="*/ 19050 h 2658470"/>
                  <a:gd name="connsiteX1" fmla="*/ 5711059 w 5711059"/>
                  <a:gd name="connsiteY1" fmla="*/ 0 h 2658470"/>
                  <a:gd name="connsiteX2" fmla="*/ 5711059 w 5711059"/>
                  <a:gd name="connsiteY2" fmla="*/ 2658470 h 2658470"/>
                  <a:gd name="connsiteX3" fmla="*/ 0 w 5711059"/>
                  <a:gd name="connsiteY3" fmla="*/ 2658470 h 2658470"/>
                  <a:gd name="connsiteX4" fmla="*/ 266700 w 5711059"/>
                  <a:gd name="connsiteY4" fmla="*/ 19050 h 2658470"/>
                  <a:gd name="connsiteX0" fmla="*/ 137160 w 5711059"/>
                  <a:gd name="connsiteY0" fmla="*/ 0 h 2669900"/>
                  <a:gd name="connsiteX1" fmla="*/ 5711059 w 5711059"/>
                  <a:gd name="connsiteY1" fmla="*/ 11430 h 2669900"/>
                  <a:gd name="connsiteX2" fmla="*/ 5711059 w 5711059"/>
                  <a:gd name="connsiteY2" fmla="*/ 2669900 h 2669900"/>
                  <a:gd name="connsiteX3" fmla="*/ 0 w 5711059"/>
                  <a:gd name="connsiteY3" fmla="*/ 2669900 h 2669900"/>
                  <a:gd name="connsiteX4" fmla="*/ 137160 w 5711059"/>
                  <a:gd name="connsiteY4" fmla="*/ 0 h 2669900"/>
                  <a:gd name="connsiteX0" fmla="*/ 30480 w 5604379"/>
                  <a:gd name="connsiteY0" fmla="*/ 0 h 2669900"/>
                  <a:gd name="connsiteX1" fmla="*/ 5604379 w 5604379"/>
                  <a:gd name="connsiteY1" fmla="*/ 11430 h 2669900"/>
                  <a:gd name="connsiteX2" fmla="*/ 5604379 w 5604379"/>
                  <a:gd name="connsiteY2" fmla="*/ 2669900 h 2669900"/>
                  <a:gd name="connsiteX3" fmla="*/ 0 w 5604379"/>
                  <a:gd name="connsiteY3" fmla="*/ 2662280 h 2669900"/>
                  <a:gd name="connsiteX4" fmla="*/ 30480 w 5604379"/>
                  <a:gd name="connsiteY4" fmla="*/ 0 h 2669900"/>
                  <a:gd name="connsiteX0" fmla="*/ 45720 w 5619619"/>
                  <a:gd name="connsiteY0" fmla="*/ 0 h 2669900"/>
                  <a:gd name="connsiteX1" fmla="*/ 5619619 w 5619619"/>
                  <a:gd name="connsiteY1" fmla="*/ 11430 h 2669900"/>
                  <a:gd name="connsiteX2" fmla="*/ 5619619 w 5619619"/>
                  <a:gd name="connsiteY2" fmla="*/ 2669900 h 2669900"/>
                  <a:gd name="connsiteX3" fmla="*/ 0 w 5619619"/>
                  <a:gd name="connsiteY3" fmla="*/ 2593700 h 2669900"/>
                  <a:gd name="connsiteX4" fmla="*/ 45720 w 5619619"/>
                  <a:gd name="connsiteY4" fmla="*/ 0 h 2669900"/>
                  <a:gd name="connsiteX0" fmla="*/ 7620 w 5581519"/>
                  <a:gd name="connsiteY0" fmla="*/ 0 h 2669900"/>
                  <a:gd name="connsiteX1" fmla="*/ 5581519 w 5581519"/>
                  <a:gd name="connsiteY1" fmla="*/ 11430 h 2669900"/>
                  <a:gd name="connsiteX2" fmla="*/ 5581519 w 5581519"/>
                  <a:gd name="connsiteY2" fmla="*/ 2669900 h 2669900"/>
                  <a:gd name="connsiteX3" fmla="*/ 0 w 5581519"/>
                  <a:gd name="connsiteY3" fmla="*/ 2639420 h 2669900"/>
                  <a:gd name="connsiteX4" fmla="*/ 7620 w 5581519"/>
                  <a:gd name="connsiteY4" fmla="*/ 0 h 2669900"/>
                  <a:gd name="connsiteX0" fmla="*/ 72844 w 5646743"/>
                  <a:gd name="connsiteY0" fmla="*/ 0 h 2669900"/>
                  <a:gd name="connsiteX1" fmla="*/ 5646743 w 5646743"/>
                  <a:gd name="connsiteY1" fmla="*/ 11430 h 2669900"/>
                  <a:gd name="connsiteX2" fmla="*/ 5646743 w 5646743"/>
                  <a:gd name="connsiteY2" fmla="*/ 2669900 h 2669900"/>
                  <a:gd name="connsiteX3" fmla="*/ 65224 w 5646743"/>
                  <a:gd name="connsiteY3" fmla="*/ 2639420 h 2669900"/>
                  <a:gd name="connsiteX4" fmla="*/ 72844 w 5646743"/>
                  <a:gd name="connsiteY4" fmla="*/ 0 h 2669900"/>
                  <a:gd name="connsiteX0" fmla="*/ 72844 w 5646743"/>
                  <a:gd name="connsiteY0" fmla="*/ 0 h 2669900"/>
                  <a:gd name="connsiteX1" fmla="*/ 5646743 w 5646743"/>
                  <a:gd name="connsiteY1" fmla="*/ 11430 h 2669900"/>
                  <a:gd name="connsiteX2" fmla="*/ 5646743 w 5646743"/>
                  <a:gd name="connsiteY2" fmla="*/ 2669900 h 2669900"/>
                  <a:gd name="connsiteX3" fmla="*/ 65224 w 5646743"/>
                  <a:gd name="connsiteY3" fmla="*/ 2639420 h 2669900"/>
                  <a:gd name="connsiteX4" fmla="*/ 72844 w 5646743"/>
                  <a:gd name="connsiteY4" fmla="*/ 0 h 2669900"/>
                  <a:gd name="connsiteX0" fmla="*/ 72844 w 5646743"/>
                  <a:gd name="connsiteY0" fmla="*/ 0 h 2694433"/>
                  <a:gd name="connsiteX1" fmla="*/ 5646743 w 5646743"/>
                  <a:gd name="connsiteY1" fmla="*/ 11430 h 2694433"/>
                  <a:gd name="connsiteX2" fmla="*/ 5646743 w 5646743"/>
                  <a:gd name="connsiteY2" fmla="*/ 2669900 h 2694433"/>
                  <a:gd name="connsiteX3" fmla="*/ 65224 w 5646743"/>
                  <a:gd name="connsiteY3" fmla="*/ 2639420 h 2694433"/>
                  <a:gd name="connsiteX4" fmla="*/ 72844 w 5646743"/>
                  <a:gd name="connsiteY4" fmla="*/ 0 h 2694433"/>
                  <a:gd name="connsiteX0" fmla="*/ 72844 w 5661983"/>
                  <a:gd name="connsiteY0" fmla="*/ 0 h 2673652"/>
                  <a:gd name="connsiteX1" fmla="*/ 5646743 w 5661983"/>
                  <a:gd name="connsiteY1" fmla="*/ 11430 h 2673652"/>
                  <a:gd name="connsiteX2" fmla="*/ 5661983 w 5661983"/>
                  <a:gd name="connsiteY2" fmla="*/ 2570840 h 2673652"/>
                  <a:gd name="connsiteX3" fmla="*/ 65224 w 5661983"/>
                  <a:gd name="connsiteY3" fmla="*/ 2639420 h 2673652"/>
                  <a:gd name="connsiteX4" fmla="*/ 72844 w 5661983"/>
                  <a:gd name="connsiteY4" fmla="*/ 0 h 2673652"/>
                  <a:gd name="connsiteX0" fmla="*/ 72844 w 5646743"/>
                  <a:gd name="connsiteY0" fmla="*/ 0 h 2671769"/>
                  <a:gd name="connsiteX1" fmla="*/ 5646743 w 5646743"/>
                  <a:gd name="connsiteY1" fmla="*/ 11430 h 2671769"/>
                  <a:gd name="connsiteX2" fmla="*/ 5639123 w 5646743"/>
                  <a:gd name="connsiteY2" fmla="*/ 2555600 h 2671769"/>
                  <a:gd name="connsiteX3" fmla="*/ 65224 w 5646743"/>
                  <a:gd name="connsiteY3" fmla="*/ 2639420 h 2671769"/>
                  <a:gd name="connsiteX4" fmla="*/ 72844 w 5646743"/>
                  <a:gd name="connsiteY4" fmla="*/ 0 h 2671769"/>
                  <a:gd name="connsiteX0" fmla="*/ 72844 w 5646743"/>
                  <a:gd name="connsiteY0" fmla="*/ 0 h 2704648"/>
                  <a:gd name="connsiteX1" fmla="*/ 5646743 w 5646743"/>
                  <a:gd name="connsiteY1" fmla="*/ 11430 h 2704648"/>
                  <a:gd name="connsiteX2" fmla="*/ 5639123 w 5646743"/>
                  <a:gd name="connsiteY2" fmla="*/ 2555600 h 2704648"/>
                  <a:gd name="connsiteX3" fmla="*/ 65224 w 5646743"/>
                  <a:gd name="connsiteY3" fmla="*/ 2639420 h 2704648"/>
                  <a:gd name="connsiteX4" fmla="*/ 72844 w 5646743"/>
                  <a:gd name="connsiteY4" fmla="*/ 0 h 2704648"/>
                  <a:gd name="connsiteX0" fmla="*/ 72844 w 5716198"/>
                  <a:gd name="connsiteY0" fmla="*/ 0 h 2704648"/>
                  <a:gd name="connsiteX1" fmla="*/ 5646743 w 5716198"/>
                  <a:gd name="connsiteY1" fmla="*/ 11430 h 2704648"/>
                  <a:gd name="connsiteX2" fmla="*/ 5639123 w 5716198"/>
                  <a:gd name="connsiteY2" fmla="*/ 2555600 h 2704648"/>
                  <a:gd name="connsiteX3" fmla="*/ 65224 w 5716198"/>
                  <a:gd name="connsiteY3" fmla="*/ 2639420 h 2704648"/>
                  <a:gd name="connsiteX4" fmla="*/ 72844 w 5716198"/>
                  <a:gd name="connsiteY4" fmla="*/ 0 h 2704648"/>
                  <a:gd name="connsiteX0" fmla="*/ 72844 w 5777760"/>
                  <a:gd name="connsiteY0" fmla="*/ 0 h 2704648"/>
                  <a:gd name="connsiteX1" fmla="*/ 5776283 w 5777760"/>
                  <a:gd name="connsiteY1" fmla="*/ 19050 h 2704648"/>
                  <a:gd name="connsiteX2" fmla="*/ 5639123 w 5777760"/>
                  <a:gd name="connsiteY2" fmla="*/ 2555600 h 2704648"/>
                  <a:gd name="connsiteX3" fmla="*/ 65224 w 5777760"/>
                  <a:gd name="connsiteY3" fmla="*/ 2639420 h 2704648"/>
                  <a:gd name="connsiteX4" fmla="*/ 72844 w 5777760"/>
                  <a:gd name="connsiteY4" fmla="*/ 0 h 270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760" h="2704648">
                    <a:moveTo>
                      <a:pt x="72844" y="0"/>
                    </a:moveTo>
                    <a:lnTo>
                      <a:pt x="5776283" y="19050"/>
                    </a:lnTo>
                    <a:cubicBezTo>
                      <a:pt x="5773743" y="867107"/>
                      <a:pt x="5809303" y="991263"/>
                      <a:pt x="5639123" y="2555600"/>
                    </a:cubicBezTo>
                    <a:cubicBezTo>
                      <a:pt x="5188317" y="2720700"/>
                      <a:pt x="1925730" y="2748640"/>
                      <a:pt x="65224" y="2639420"/>
                    </a:cubicBezTo>
                    <a:cubicBezTo>
                      <a:pt x="-84636" y="1782473"/>
                      <a:pt x="70304" y="879807"/>
                      <a:pt x="7284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3008418" y="974470"/>
                <a:ext cx="5967795" cy="3140330"/>
                <a:chOff x="768927" y="1641595"/>
                <a:chExt cx="5340928" cy="2511698"/>
              </a:xfrm>
            </p:grpSpPr>
            <p:grpSp>
              <p:nvGrpSpPr>
                <p:cNvPr id="11" name="Group 10"/>
                <p:cNvGrpSpPr/>
                <p:nvPr/>
              </p:nvGrpSpPr>
              <p:grpSpPr>
                <a:xfrm>
                  <a:off x="768927" y="1641595"/>
                  <a:ext cx="5340928" cy="2511698"/>
                  <a:chOff x="768927" y="1641595"/>
                  <a:chExt cx="5340928" cy="2511698"/>
                </a:xfrm>
              </p:grpSpPr>
              <p:sp>
                <p:nvSpPr>
                  <p:cNvPr id="13"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79B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oogle Shape;1251;p47"/>
                  <p:cNvGrpSpPr/>
                  <p:nvPr/>
                </p:nvGrpSpPr>
                <p:grpSpPr>
                  <a:xfrm>
                    <a:off x="768927" y="1641595"/>
                    <a:ext cx="5340928" cy="2511698"/>
                    <a:chOff x="4875791" y="946666"/>
                    <a:chExt cx="1252993" cy="1443671"/>
                  </a:xfrm>
                </p:grpSpPr>
                <p:sp>
                  <p:nvSpPr>
                    <p:cNvPr id="16"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79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897915" y="1817956"/>
                  <a:ext cx="1377798" cy="257972"/>
                </a:xfrm>
                <a:prstGeom prst="rect">
                  <a:avLst/>
                </a:prstGeom>
                <a:noFill/>
              </p:spPr>
              <p:txBody>
                <a:bodyPr wrap="square" rtlCol="0">
                  <a:spAutoFit/>
                </a:bodyPr>
                <a:lstStyle/>
                <a:p>
                  <a:r>
                    <a:rPr lang="en-US" sz="2000" b="1" dirty="0" err="1">
                      <a:latin typeface="UTM Avo" panose="02040603050506020204" pitchFamily="18" charset="0"/>
                    </a:rPr>
                    <a:t>Ghi</a:t>
                  </a:r>
                  <a:r>
                    <a:rPr lang="en-US" sz="2000" b="1" dirty="0">
                      <a:latin typeface="UTM Avo" panose="02040603050506020204" pitchFamily="18" charset="0"/>
                    </a:rPr>
                    <a:t> </a:t>
                  </a:r>
                  <a:r>
                    <a:rPr lang="en-US" sz="2000" b="1" dirty="0" err="1">
                      <a:latin typeface="UTM Avo" panose="02040603050506020204" pitchFamily="18" charset="0"/>
                    </a:rPr>
                    <a:t>nhớ</a:t>
                  </a:r>
                  <a:endParaRPr lang="en-US" sz="2000" b="1" dirty="0">
                    <a:latin typeface="UTM Avo" panose="02040603050506020204" pitchFamily="18" charset="0"/>
                  </a:endParaRPr>
                </a:p>
              </p:txBody>
            </p:sp>
          </p:grpSp>
        </p:grpSp>
        <p:sp>
          <p:nvSpPr>
            <p:cNvPr id="27" name="TextBox 26"/>
            <p:cNvSpPr txBox="1"/>
            <p:nvPr/>
          </p:nvSpPr>
          <p:spPr>
            <a:xfrm>
              <a:off x="13355894" y="1694218"/>
              <a:ext cx="5517255" cy="2308324"/>
            </a:xfrm>
            <a:prstGeom prst="rect">
              <a:avLst/>
            </a:prstGeom>
            <a:noFill/>
          </p:spPr>
          <p:txBody>
            <a:bodyPr wrap="square" rtlCol="0">
              <a:spAutoFit/>
            </a:bodyPr>
            <a:lstStyle/>
            <a:p>
              <a:pPr algn="just">
                <a:lnSpc>
                  <a:spcPct val="150000"/>
                </a:lnSpc>
              </a:pPr>
              <a:r>
                <a:rPr lang="en-US" sz="2400" dirty="0" err="1"/>
                <a:t>Thận</a:t>
              </a:r>
              <a:r>
                <a:rPr lang="en-US" sz="2400" dirty="0"/>
                <a:t> </a:t>
              </a:r>
              <a:r>
                <a:rPr lang="en-US" sz="2400" dirty="0" err="1"/>
                <a:t>có</a:t>
              </a:r>
              <a:r>
                <a:rPr lang="en-US" sz="2400" dirty="0"/>
                <a:t> </a:t>
              </a:r>
              <a:r>
                <a:rPr lang="en-US" sz="2400" dirty="0" err="1"/>
                <a:t>chức</a:t>
              </a:r>
              <a:r>
                <a:rPr lang="en-US" sz="2400" dirty="0"/>
                <a:t> </a:t>
              </a:r>
              <a:r>
                <a:rPr lang="en-US" sz="2400" dirty="0" err="1"/>
                <a:t>năng</a:t>
              </a:r>
              <a:r>
                <a:rPr lang="en-US" sz="2400" dirty="0"/>
                <a:t> </a:t>
              </a:r>
              <a:r>
                <a:rPr lang="en-US" sz="2400" dirty="0" err="1"/>
                <a:t>lọc</a:t>
              </a:r>
              <a:r>
                <a:rPr lang="en-US" sz="2400" dirty="0"/>
                <a:t> </a:t>
              </a:r>
              <a:r>
                <a:rPr lang="en-US" sz="2400" dirty="0" err="1"/>
                <a:t>máu</a:t>
              </a:r>
              <a:r>
                <a:rPr lang="en-US" sz="2400" dirty="0"/>
                <a:t>, </a:t>
              </a:r>
              <a:r>
                <a:rPr lang="en-US" sz="2400" dirty="0" err="1"/>
                <a:t>tạo</a:t>
              </a:r>
              <a:r>
                <a:rPr lang="en-US" sz="2400" dirty="0"/>
                <a:t> </a:t>
              </a:r>
              <a:r>
                <a:rPr lang="en-US" sz="2400" dirty="0" err="1"/>
                <a:t>thành</a:t>
              </a:r>
              <a:r>
                <a:rPr lang="en-US" sz="2400" dirty="0"/>
                <a:t> </a:t>
              </a:r>
              <a:r>
                <a:rPr lang="en-US" sz="2400" dirty="0" err="1"/>
                <a:t>nước</a:t>
              </a:r>
              <a:r>
                <a:rPr lang="en-US" sz="2400" dirty="0"/>
                <a:t> </a:t>
              </a:r>
              <a:r>
                <a:rPr lang="en-US" sz="2400" dirty="0" err="1"/>
                <a:t>tiểu</a:t>
              </a:r>
              <a:r>
                <a:rPr lang="en-US" sz="2400" dirty="0"/>
                <a:t>. </a:t>
              </a:r>
              <a:r>
                <a:rPr lang="en-US" sz="2400" dirty="0" err="1"/>
                <a:t>Nước</a:t>
              </a:r>
              <a:r>
                <a:rPr lang="en-US" sz="2400" dirty="0"/>
                <a:t> </a:t>
              </a:r>
              <a:r>
                <a:rPr lang="en-US" sz="2400" dirty="0" err="1"/>
                <a:t>tiểu</a:t>
              </a:r>
              <a:r>
                <a:rPr lang="en-US" sz="2400" dirty="0"/>
                <a:t> </a:t>
              </a:r>
              <a:r>
                <a:rPr lang="en-US" sz="2400" dirty="0" err="1"/>
                <a:t>xuống</a:t>
              </a:r>
              <a:r>
                <a:rPr lang="en-US" sz="2400" dirty="0"/>
                <a:t> </a:t>
              </a:r>
              <a:r>
                <a:rPr lang="en-US" sz="2400" dirty="0" err="1"/>
                <a:t>bóng</a:t>
              </a:r>
              <a:r>
                <a:rPr lang="en-US" sz="2400" dirty="0"/>
                <a:t> </a:t>
              </a:r>
              <a:r>
                <a:rPr lang="en-US" sz="2400" dirty="0" err="1"/>
                <a:t>đái</a:t>
              </a:r>
              <a:r>
                <a:rPr lang="en-US" sz="2400" dirty="0"/>
                <a:t> qua </a:t>
              </a:r>
              <a:r>
                <a:rPr lang="en-US" sz="2400" dirty="0" err="1"/>
                <a:t>ống</a:t>
              </a:r>
              <a:r>
                <a:rPr lang="en-US" sz="2400" dirty="0"/>
                <a:t> </a:t>
              </a:r>
              <a:r>
                <a:rPr lang="en-US" sz="2400" dirty="0" err="1"/>
                <a:t>dẫn</a:t>
              </a:r>
              <a:r>
                <a:rPr lang="en-US" sz="2400" dirty="0"/>
                <a:t> </a:t>
              </a:r>
              <a:r>
                <a:rPr lang="en-US" sz="2400" dirty="0" err="1"/>
                <a:t>nước</a:t>
              </a:r>
              <a:r>
                <a:rPr lang="en-US" sz="2400" dirty="0"/>
                <a:t> </a:t>
              </a:r>
              <a:r>
                <a:rPr lang="en-US" sz="2400" dirty="0" err="1"/>
                <a:t>tiểu</a:t>
              </a:r>
              <a:r>
                <a:rPr lang="en-US" sz="2400" dirty="0"/>
                <a:t> </a:t>
              </a:r>
              <a:r>
                <a:rPr lang="en-US" sz="2400" dirty="0" err="1"/>
                <a:t>và</a:t>
              </a:r>
              <a:r>
                <a:rPr lang="en-US" sz="2400" dirty="0"/>
                <a:t> </a:t>
              </a:r>
              <a:r>
                <a:rPr lang="en-US" sz="2400" dirty="0" err="1"/>
                <a:t>thải</a:t>
              </a:r>
              <a:r>
                <a:rPr lang="en-US" sz="2400" dirty="0"/>
                <a:t> </a:t>
              </a:r>
              <a:r>
                <a:rPr lang="en-US" sz="2400" dirty="0" err="1"/>
                <a:t>ra</a:t>
              </a:r>
              <a:r>
                <a:rPr lang="en-US" sz="2400" dirty="0"/>
                <a:t> </a:t>
              </a:r>
              <a:r>
                <a:rPr lang="en-US" sz="2400" dirty="0" err="1"/>
                <a:t>ngoài</a:t>
              </a:r>
              <a:r>
                <a:rPr lang="en-US" sz="2400" dirty="0"/>
                <a:t> qua </a:t>
              </a:r>
              <a:r>
                <a:rPr lang="en-US" sz="2400" dirty="0" err="1"/>
                <a:t>ống</a:t>
              </a:r>
              <a:r>
                <a:rPr lang="en-US" sz="2400" dirty="0"/>
                <a:t> </a:t>
              </a:r>
              <a:r>
                <a:rPr lang="en-US" sz="2400" dirty="0" err="1"/>
                <a:t>đái</a:t>
              </a:r>
              <a:r>
                <a:rPr lang="en-US" sz="2400" dirty="0"/>
                <a:t>.</a:t>
              </a:r>
            </a:p>
          </p:txBody>
        </p:sp>
      </p:grpSp>
    </p:spTree>
    <p:extLst>
      <p:ext uri="{BB962C8B-B14F-4D97-AF65-F5344CB8AC3E}">
        <p14:creationId xmlns:p14="http://schemas.microsoft.com/office/powerpoint/2010/main" val="10651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719" y="1397725"/>
            <a:ext cx="10045338" cy="954107"/>
          </a:xfrm>
          <a:prstGeom prst="rect">
            <a:avLst/>
          </a:prstGeom>
          <a:noFill/>
        </p:spPr>
        <p:txBody>
          <a:bodyPr wrap="square" rtlCol="0">
            <a:spAutoFit/>
          </a:bodyPr>
          <a:lstStyle/>
          <a:p>
            <a:r>
              <a:rPr lang="en-US" sz="2800" dirty="0" err="1"/>
              <a:t>Hãy</a:t>
            </a:r>
            <a:r>
              <a:rPr lang="en-US" sz="2800" dirty="0"/>
              <a:t> </a:t>
            </a:r>
            <a:r>
              <a:rPr lang="en-US" sz="2800" dirty="0" err="1"/>
              <a:t>nói</a:t>
            </a:r>
            <a:r>
              <a:rPr lang="en-US" sz="2800" dirty="0"/>
              <a:t> </a:t>
            </a:r>
            <a:r>
              <a:rPr lang="en-US" sz="2800" dirty="0" err="1"/>
              <a:t>cho</a:t>
            </a:r>
            <a:r>
              <a:rPr lang="en-US" sz="2800" dirty="0"/>
              <a:t> </a:t>
            </a:r>
            <a:r>
              <a:rPr lang="en-US" sz="2800" dirty="0" err="1"/>
              <a:t>các</a:t>
            </a:r>
            <a:r>
              <a:rPr lang="en-US" sz="2800" dirty="0"/>
              <a:t> </a:t>
            </a:r>
            <a:r>
              <a:rPr lang="en-US" sz="2800" dirty="0" err="1"/>
              <a:t>bạn</a:t>
            </a:r>
            <a:r>
              <a:rPr lang="en-US" sz="2800" dirty="0"/>
              <a:t> </a:t>
            </a:r>
            <a:r>
              <a:rPr lang="en-US" sz="2800" dirty="0" err="1"/>
              <a:t>thói</a:t>
            </a:r>
            <a:r>
              <a:rPr lang="en-US" sz="2800" dirty="0"/>
              <a:t> </a:t>
            </a:r>
            <a:r>
              <a:rPr lang="en-US" sz="2800" dirty="0" err="1"/>
              <a:t>quen</a:t>
            </a:r>
            <a:r>
              <a:rPr lang="en-US" sz="2800" dirty="0"/>
              <a:t> </a:t>
            </a:r>
            <a:r>
              <a:rPr lang="en-US" sz="2800" dirty="0" err="1"/>
              <a:t>uống</a:t>
            </a:r>
            <a:r>
              <a:rPr lang="en-US" sz="2800" dirty="0"/>
              <a:t> </a:t>
            </a:r>
            <a:r>
              <a:rPr lang="en-US" sz="2800" dirty="0" err="1"/>
              <a:t>nước</a:t>
            </a:r>
            <a:r>
              <a:rPr lang="en-US" sz="2800" dirty="0"/>
              <a:t> </a:t>
            </a:r>
            <a:r>
              <a:rPr lang="en-US" sz="2800" dirty="0" err="1"/>
              <a:t>và</a:t>
            </a:r>
            <a:r>
              <a:rPr lang="en-US" sz="2800" dirty="0"/>
              <a:t> </a:t>
            </a:r>
            <a:r>
              <a:rPr lang="en-US" sz="2800" dirty="0" err="1"/>
              <a:t>đi</a:t>
            </a:r>
            <a:r>
              <a:rPr lang="en-US" sz="2800" dirty="0"/>
              <a:t> </a:t>
            </a:r>
            <a:r>
              <a:rPr lang="en-US" sz="2800" dirty="0" err="1"/>
              <a:t>tiểu</a:t>
            </a:r>
            <a:r>
              <a:rPr lang="en-US" sz="2800" dirty="0"/>
              <a:t> </a:t>
            </a:r>
            <a:r>
              <a:rPr lang="en-US" sz="2800" dirty="0" err="1"/>
              <a:t>hàng</a:t>
            </a:r>
            <a:r>
              <a:rPr lang="en-US" sz="2800" dirty="0"/>
              <a:t> </a:t>
            </a:r>
            <a:r>
              <a:rPr lang="en-US" sz="2800" dirty="0" err="1"/>
              <a:t>ngày</a:t>
            </a:r>
            <a:r>
              <a:rPr lang="en-US" sz="2800" dirty="0"/>
              <a:t> </a:t>
            </a:r>
            <a:r>
              <a:rPr lang="en-US" sz="2800" dirty="0" err="1"/>
              <a:t>của</a:t>
            </a:r>
            <a:r>
              <a:rPr lang="en-US" sz="2800" dirty="0"/>
              <a:t> </a:t>
            </a:r>
            <a:r>
              <a:rPr lang="en-US" sz="2800" dirty="0" err="1"/>
              <a:t>em</a:t>
            </a:r>
            <a:endParaRPr lang="en-US" sz="2800" dirty="0"/>
          </a:p>
        </p:txBody>
      </p:sp>
      <p:pic>
        <p:nvPicPr>
          <p:cNvPr id="2050" name="Picture 2" descr="Premium Vector | Illustration cartoon of a little boy holding glass of water  and showing thumb up sign with girl drinking water."/>
          <p:cNvPicPr>
            <a:picLocks noChangeAspect="1" noChangeArrowheads="1"/>
          </p:cNvPicPr>
          <p:nvPr/>
        </p:nvPicPr>
        <p:blipFill rotWithShape="1">
          <a:blip r:embed="rId2">
            <a:extLst>
              <a:ext uri="{28A0092B-C50C-407E-A947-70E740481C1C}">
                <a14:useLocalDpi xmlns:a14="http://schemas.microsoft.com/office/drawing/2010/main" val="0"/>
              </a:ext>
            </a:extLst>
          </a:blip>
          <a:srcRect t="12353" b="10117"/>
          <a:stretch/>
        </p:blipFill>
        <p:spPr bwMode="auto">
          <a:xfrm>
            <a:off x="0" y="3149600"/>
            <a:ext cx="4783225" cy="370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oy going to toilet 296020 Vector Art at Vecteezy"/>
          <p:cNvPicPr>
            <a:picLocks noChangeAspect="1" noChangeArrowheads="1"/>
          </p:cNvPicPr>
          <p:nvPr/>
        </p:nvPicPr>
        <p:blipFill rotWithShape="1">
          <a:blip r:embed="rId3">
            <a:extLst>
              <a:ext uri="{28A0092B-C50C-407E-A947-70E740481C1C}">
                <a14:useLocalDpi xmlns:a14="http://schemas.microsoft.com/office/drawing/2010/main" val="0"/>
              </a:ext>
            </a:extLst>
          </a:blip>
          <a:srcRect t="14922" b="15644"/>
          <a:stretch/>
        </p:blipFill>
        <p:spPr bwMode="auto">
          <a:xfrm>
            <a:off x="4826000" y="3022168"/>
            <a:ext cx="7366000" cy="383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853" y="1599783"/>
            <a:ext cx="3506800" cy="1569660"/>
          </a:xfrm>
          <a:prstGeom prst="rect">
            <a:avLst/>
          </a:prstGeom>
          <a:noFill/>
        </p:spPr>
        <p:txBody>
          <a:bodyPr wrap="square" rtlCol="0">
            <a:spAutoFit/>
          </a:bodyPr>
          <a:lstStyle/>
          <a:p>
            <a:pPr algn="just"/>
            <a:r>
              <a:rPr lang="en-US" sz="2400" dirty="0" err="1"/>
              <a:t>Quan</a:t>
            </a:r>
            <a:r>
              <a:rPr lang="en-US" sz="2400" dirty="0"/>
              <a:t> </a:t>
            </a:r>
            <a:r>
              <a:rPr lang="en-US" sz="2400" dirty="0" err="1"/>
              <a:t>sát</a:t>
            </a:r>
            <a:r>
              <a:rPr lang="en-US" sz="2400" dirty="0"/>
              <a:t> </a:t>
            </a:r>
            <a:r>
              <a:rPr lang="en-US" sz="2400" dirty="0" err="1"/>
              <a:t>hình</a:t>
            </a:r>
            <a:r>
              <a:rPr lang="en-US" sz="2400" dirty="0"/>
              <a:t>, </a:t>
            </a:r>
            <a:r>
              <a:rPr lang="en-US" sz="2400" dirty="0" err="1"/>
              <a:t>chỉ</a:t>
            </a:r>
            <a:r>
              <a:rPr lang="en-US" sz="2400" dirty="0"/>
              <a:t> </a:t>
            </a:r>
            <a:r>
              <a:rPr lang="en-US" sz="2400" dirty="0" err="1"/>
              <a:t>và</a:t>
            </a:r>
            <a:r>
              <a:rPr lang="en-US" sz="2400" dirty="0"/>
              <a:t> </a:t>
            </a:r>
            <a:r>
              <a:rPr lang="en-US" sz="2400" dirty="0" err="1"/>
              <a:t>nói</a:t>
            </a:r>
            <a:r>
              <a:rPr lang="en-US" sz="2400" dirty="0"/>
              <a:t> </a:t>
            </a:r>
            <a:r>
              <a:rPr lang="en-US" sz="2400" dirty="0" err="1"/>
              <a:t>tên</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của</a:t>
            </a:r>
            <a:r>
              <a:rPr lang="en-US" sz="2400" dirty="0"/>
              <a:t> </a:t>
            </a:r>
            <a:r>
              <a:rPr lang="en-US" sz="2400" dirty="0" err="1"/>
              <a:t>cơ</a:t>
            </a:r>
            <a:r>
              <a:rPr lang="en-US" sz="2400" dirty="0"/>
              <a:t> </a:t>
            </a:r>
            <a:r>
              <a:rPr lang="en-US" sz="2400" dirty="0" err="1"/>
              <a:t>quan</a:t>
            </a:r>
            <a:r>
              <a:rPr lang="en-US" sz="2400" dirty="0"/>
              <a:t> </a:t>
            </a:r>
            <a:r>
              <a:rPr lang="en-US" sz="2400" dirty="0" err="1"/>
              <a:t>bài</a:t>
            </a:r>
            <a:r>
              <a:rPr lang="en-US" sz="2400" dirty="0"/>
              <a:t> </a:t>
            </a:r>
            <a:r>
              <a:rPr lang="en-US" sz="2400" dirty="0" err="1"/>
              <a:t>tiết</a:t>
            </a:r>
            <a:r>
              <a:rPr lang="en-US" sz="2400" dirty="0"/>
              <a:t> </a:t>
            </a:r>
            <a:r>
              <a:rPr lang="en-US" sz="2400" dirty="0" err="1"/>
              <a:t>nước</a:t>
            </a:r>
            <a:r>
              <a:rPr lang="en-US" sz="2400" dirty="0"/>
              <a:t> </a:t>
            </a:r>
            <a:r>
              <a:rPr lang="en-US" sz="2400" dirty="0" err="1"/>
              <a:t>tiểu</a:t>
            </a:r>
            <a:r>
              <a:rPr lang="en-US" sz="2400" dirty="0"/>
              <a:t>.</a:t>
            </a:r>
          </a:p>
        </p:txBody>
      </p:sp>
      <p:grpSp>
        <p:nvGrpSpPr>
          <p:cNvPr id="41" name="Group 40"/>
          <p:cNvGrpSpPr/>
          <p:nvPr/>
        </p:nvGrpSpPr>
        <p:grpSpPr>
          <a:xfrm>
            <a:off x="3969419" y="78377"/>
            <a:ext cx="6348548" cy="6858000"/>
            <a:chOff x="3955342" y="143691"/>
            <a:chExt cx="6348548" cy="6858000"/>
          </a:xfrm>
        </p:grpSpPr>
        <p:sp>
          <p:nvSpPr>
            <p:cNvPr id="32" name="Rectangle 31"/>
            <p:cNvSpPr/>
            <p:nvPr/>
          </p:nvSpPr>
          <p:spPr>
            <a:xfrm>
              <a:off x="3955342" y="143691"/>
              <a:ext cx="6348548" cy="6858000"/>
            </a:xfrm>
            <a:prstGeom prst="rect">
              <a:avLst/>
            </a:prstGeom>
            <a:solidFill>
              <a:srgbClr val="FFF9E7"/>
            </a:solidFill>
            <a:ln>
              <a:solidFill>
                <a:srgbClr val="FFF9E7"/>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52" t="45714" r="908"/>
            <a:stretch/>
          </p:blipFill>
          <p:spPr>
            <a:xfrm>
              <a:off x="4551444" y="855140"/>
              <a:ext cx="5123655" cy="5542298"/>
            </a:xfrm>
            <a:prstGeom prst="rect">
              <a:avLst/>
            </a:prstGeom>
          </p:spPr>
        </p:pic>
      </p:grpSp>
      <p:sp>
        <p:nvSpPr>
          <p:cNvPr id="33" name="Rounded Rectangle 32"/>
          <p:cNvSpPr/>
          <p:nvPr/>
        </p:nvSpPr>
        <p:spPr>
          <a:xfrm>
            <a:off x="2855280" y="3208727"/>
            <a:ext cx="1398494" cy="793376"/>
          </a:xfrm>
          <a:prstGeom prst="roundRect">
            <a:avLst/>
          </a:prstGeom>
          <a:solidFill>
            <a:srgbClr val="81C2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Thận</a:t>
            </a:r>
            <a:endParaRPr lang="en-US" sz="2400" dirty="0">
              <a:solidFill>
                <a:schemeClr val="tx1"/>
              </a:solidFill>
            </a:endParaRPr>
          </a:p>
        </p:txBody>
      </p:sp>
      <p:cxnSp>
        <p:nvCxnSpPr>
          <p:cNvPr id="35" name="Straight Connector 34"/>
          <p:cNvCxnSpPr/>
          <p:nvPr/>
        </p:nvCxnSpPr>
        <p:spPr>
          <a:xfrm flipH="1">
            <a:off x="5901397" y="3159741"/>
            <a:ext cx="521492" cy="6790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901397" y="3208727"/>
            <a:ext cx="2075448" cy="630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3" idx="3"/>
          </p:cNvCxnSpPr>
          <p:nvPr/>
        </p:nvCxnSpPr>
        <p:spPr>
          <a:xfrm flipH="1" flipV="1">
            <a:off x="4253774" y="3605415"/>
            <a:ext cx="1627543" cy="222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9682336" y="3063149"/>
            <a:ext cx="1728195" cy="793376"/>
          </a:xfrm>
          <a:prstGeom prst="roundRect">
            <a:avLst/>
          </a:prstGeom>
          <a:solidFill>
            <a:srgbClr val="81C2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Ống</a:t>
            </a:r>
            <a:r>
              <a:rPr lang="en-US" sz="2400" dirty="0">
                <a:solidFill>
                  <a:schemeClr val="tx1"/>
                </a:solidFill>
              </a:rPr>
              <a:t> </a:t>
            </a:r>
            <a:r>
              <a:rPr lang="en-US" sz="2400" dirty="0" err="1">
                <a:solidFill>
                  <a:schemeClr val="tx1"/>
                </a:solidFill>
              </a:rPr>
              <a:t>dẫn</a:t>
            </a:r>
            <a:r>
              <a:rPr lang="en-US" sz="2400" dirty="0">
                <a:solidFill>
                  <a:schemeClr val="tx1"/>
                </a:solidFill>
              </a:rPr>
              <a:t> </a:t>
            </a:r>
            <a:r>
              <a:rPr lang="en-US" sz="2400" dirty="0" err="1">
                <a:solidFill>
                  <a:schemeClr val="tx1"/>
                </a:solidFill>
              </a:rPr>
              <a:t>nước</a:t>
            </a:r>
            <a:r>
              <a:rPr lang="en-US" sz="2400" dirty="0">
                <a:solidFill>
                  <a:schemeClr val="tx1"/>
                </a:solidFill>
              </a:rPr>
              <a:t> </a:t>
            </a:r>
            <a:r>
              <a:rPr lang="en-US" sz="2400" dirty="0" err="1">
                <a:solidFill>
                  <a:schemeClr val="tx1"/>
                </a:solidFill>
              </a:rPr>
              <a:t>tiểu</a:t>
            </a:r>
            <a:endParaRPr lang="en-US" sz="2400" dirty="0">
              <a:solidFill>
                <a:schemeClr val="tx1"/>
              </a:solidFill>
            </a:endParaRPr>
          </a:p>
        </p:txBody>
      </p:sp>
      <p:cxnSp>
        <p:nvCxnSpPr>
          <p:cNvPr id="45" name="Straight Connector 44"/>
          <p:cNvCxnSpPr/>
          <p:nvPr/>
        </p:nvCxnSpPr>
        <p:spPr>
          <a:xfrm flipV="1">
            <a:off x="6766320" y="3838756"/>
            <a:ext cx="1055606" cy="5550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650216" y="3838756"/>
            <a:ext cx="171710" cy="5148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4" idx="1"/>
          </p:cNvCxnSpPr>
          <p:nvPr/>
        </p:nvCxnSpPr>
        <p:spPr>
          <a:xfrm flipV="1">
            <a:off x="7821926" y="3459837"/>
            <a:ext cx="1860410" cy="36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2784092" y="4588938"/>
            <a:ext cx="1649828" cy="793376"/>
          </a:xfrm>
          <a:prstGeom prst="roundRect">
            <a:avLst/>
          </a:prstGeom>
          <a:solidFill>
            <a:srgbClr val="81C2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Bóng</a:t>
            </a:r>
            <a:r>
              <a:rPr lang="en-US" sz="2400" dirty="0">
                <a:solidFill>
                  <a:schemeClr val="tx1"/>
                </a:solidFill>
              </a:rPr>
              <a:t> </a:t>
            </a:r>
            <a:r>
              <a:rPr lang="en-US" sz="2400" dirty="0" err="1">
                <a:solidFill>
                  <a:schemeClr val="tx1"/>
                </a:solidFill>
              </a:rPr>
              <a:t>đái</a:t>
            </a:r>
            <a:endParaRPr lang="en-US" sz="2400" dirty="0">
              <a:solidFill>
                <a:schemeClr val="tx1"/>
              </a:solidFill>
            </a:endParaRPr>
          </a:p>
        </p:txBody>
      </p:sp>
      <p:cxnSp>
        <p:nvCxnSpPr>
          <p:cNvPr id="56" name="Straight Connector 55"/>
          <p:cNvCxnSpPr>
            <a:endCxn id="55" idx="3"/>
          </p:cNvCxnSpPr>
          <p:nvPr/>
        </p:nvCxnSpPr>
        <p:spPr>
          <a:xfrm flipH="1">
            <a:off x="4433920" y="4790514"/>
            <a:ext cx="2633086" cy="195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756152" y="4681308"/>
            <a:ext cx="1728195" cy="793376"/>
          </a:xfrm>
          <a:prstGeom prst="roundRect">
            <a:avLst/>
          </a:prstGeom>
          <a:solidFill>
            <a:srgbClr val="81C2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Ống</a:t>
            </a:r>
            <a:r>
              <a:rPr lang="en-US" sz="2400" dirty="0">
                <a:solidFill>
                  <a:schemeClr val="tx1"/>
                </a:solidFill>
              </a:rPr>
              <a:t> </a:t>
            </a:r>
            <a:r>
              <a:rPr lang="en-US" sz="2400" dirty="0" err="1">
                <a:solidFill>
                  <a:schemeClr val="tx1"/>
                </a:solidFill>
              </a:rPr>
              <a:t>đái</a:t>
            </a:r>
            <a:endParaRPr lang="en-US" sz="2400" dirty="0">
              <a:solidFill>
                <a:schemeClr val="tx1"/>
              </a:solidFill>
            </a:endParaRPr>
          </a:p>
        </p:txBody>
      </p:sp>
      <p:cxnSp>
        <p:nvCxnSpPr>
          <p:cNvPr id="60" name="Straight Connector 59"/>
          <p:cNvCxnSpPr>
            <a:endCxn id="59" idx="1"/>
          </p:cNvCxnSpPr>
          <p:nvPr/>
        </p:nvCxnSpPr>
        <p:spPr>
          <a:xfrm flipV="1">
            <a:off x="7165624" y="5077996"/>
            <a:ext cx="2590528" cy="754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right)">
                                      <p:cBhvr>
                                        <p:cTn id="24" dur="500"/>
                                        <p:tgtEl>
                                          <p:spTgt spid="4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par>
                                <p:cTn id="34" presetID="2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right)">
                                      <p:cBhvr>
                                        <p:cTn id="49" dur="500"/>
                                        <p:tgtEl>
                                          <p:spTgt spid="5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animBg="1"/>
      <p:bldP spid="44" grpId="0" animBg="1"/>
      <p:bldP spid="55"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132938" cy="6876884"/>
          </a:xfrm>
          <a:prstGeom prst="rect">
            <a:avLst/>
          </a:prstGeom>
        </p:spPr>
      </p:pic>
      <p:sp>
        <p:nvSpPr>
          <p:cNvPr id="3" name="Cloud 2"/>
          <p:cNvSpPr/>
          <p:nvPr/>
        </p:nvSpPr>
        <p:spPr>
          <a:xfrm>
            <a:off x="5908766" y="2037807"/>
            <a:ext cx="6984274" cy="45981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Thảo luận nhóm 4</a:t>
            </a:r>
          </a:p>
          <a:p>
            <a:pPr marL="342900" indent="-342900">
              <a:buAutoNum type="arabicPeriod"/>
            </a:pPr>
            <a:r>
              <a:rPr lang="vi-VN" sz="3200" b="1" dirty="0">
                <a:latin typeface="Times New Roman" panose="02020603050405020304" pitchFamily="18" charset="0"/>
                <a:cs typeface="Times New Roman" panose="02020603050405020304" pitchFamily="18" charset="0"/>
              </a:rPr>
              <a:t>Thận có chức năng gì?</a:t>
            </a:r>
          </a:p>
          <a:p>
            <a:pPr marL="342900" indent="-342900">
              <a:buAutoNum type="arabicPeriod"/>
            </a:pPr>
            <a:r>
              <a:rPr lang="vi-VN" sz="3200" b="1" dirty="0">
                <a:latin typeface="Times New Roman" panose="02020603050405020304" pitchFamily="18" charset="0"/>
                <a:cs typeface="Times New Roman" panose="02020603050405020304" pitchFamily="18" charset="0"/>
              </a:rPr>
              <a:t> Nước tiểu được thải ra ngoài như thế nào?</a:t>
            </a:r>
          </a:p>
        </p:txBody>
      </p:sp>
    </p:spTree>
    <p:extLst>
      <p:ext uri="{BB962C8B-B14F-4D97-AF65-F5344CB8AC3E}">
        <p14:creationId xmlns:p14="http://schemas.microsoft.com/office/powerpoint/2010/main" val="350458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t="18001" b="13290"/>
          <a:stretch/>
        </p:blipFill>
        <p:spPr bwMode="auto">
          <a:xfrm>
            <a:off x="0" y="0"/>
            <a:ext cx="7130128" cy="6875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41771" y="431075"/>
            <a:ext cx="4004622" cy="3462486"/>
          </a:xfrm>
          <a:prstGeom prst="rect">
            <a:avLst/>
          </a:prstGeom>
          <a:noFill/>
        </p:spPr>
        <p:txBody>
          <a:bodyPr wrap="none" rtlCol="0">
            <a:spAutoFit/>
          </a:bodyPr>
          <a:lstStyle/>
          <a:p>
            <a:r>
              <a:rPr lang="en-US" sz="2400" b="1" dirty="0" err="1">
                <a:solidFill>
                  <a:srgbClr val="FF5D5D"/>
                </a:solidFill>
              </a:rPr>
              <a:t>Chức</a:t>
            </a:r>
            <a:r>
              <a:rPr lang="en-US" sz="2400" b="1" dirty="0">
                <a:solidFill>
                  <a:srgbClr val="FF5D5D"/>
                </a:solidFill>
              </a:rPr>
              <a:t> </a:t>
            </a:r>
            <a:r>
              <a:rPr lang="en-US" sz="2400" b="1" dirty="0" err="1">
                <a:solidFill>
                  <a:srgbClr val="FF5D5D"/>
                </a:solidFill>
              </a:rPr>
              <a:t>năng</a:t>
            </a:r>
            <a:r>
              <a:rPr lang="en-US" sz="2400" b="1" dirty="0">
                <a:solidFill>
                  <a:srgbClr val="FF5D5D"/>
                </a:solidFill>
              </a:rPr>
              <a:t> </a:t>
            </a:r>
            <a:r>
              <a:rPr lang="en-US" sz="2400" b="1" dirty="0" err="1">
                <a:solidFill>
                  <a:srgbClr val="FF5D5D"/>
                </a:solidFill>
              </a:rPr>
              <a:t>của</a:t>
            </a:r>
            <a:r>
              <a:rPr lang="en-US" sz="2400" b="1" dirty="0">
                <a:solidFill>
                  <a:srgbClr val="FF5D5D"/>
                </a:solidFill>
              </a:rPr>
              <a:t> </a:t>
            </a:r>
            <a:r>
              <a:rPr lang="en-US" sz="2400" b="1" dirty="0" err="1">
                <a:solidFill>
                  <a:srgbClr val="FF5D5D"/>
                </a:solidFill>
              </a:rPr>
              <a:t>thận</a:t>
            </a:r>
            <a:r>
              <a:rPr lang="en-US" sz="2400" b="1" dirty="0">
                <a:solidFill>
                  <a:srgbClr val="FF5D5D"/>
                </a:solidFill>
              </a:rPr>
              <a:t>:</a:t>
            </a:r>
          </a:p>
          <a:p>
            <a:pPr marL="342900" indent="-342900">
              <a:lnSpc>
                <a:spcPct val="150000"/>
              </a:lnSpc>
              <a:buFontTx/>
              <a:buChar char="-"/>
            </a:pPr>
            <a:r>
              <a:rPr lang="en-US" sz="2400" dirty="0" err="1"/>
              <a:t>Lọc</a:t>
            </a:r>
            <a:r>
              <a:rPr lang="en-US" sz="2400" dirty="0"/>
              <a:t> </a:t>
            </a:r>
            <a:r>
              <a:rPr lang="en-US" sz="2400" dirty="0" err="1"/>
              <a:t>máu</a:t>
            </a:r>
            <a:endParaRPr lang="en-US" sz="2400" dirty="0"/>
          </a:p>
          <a:p>
            <a:pPr marL="342900" indent="-342900">
              <a:lnSpc>
                <a:spcPct val="150000"/>
              </a:lnSpc>
              <a:buFontTx/>
              <a:buChar char="-"/>
            </a:pPr>
            <a:r>
              <a:rPr lang="en-US" sz="2400" dirty="0" err="1"/>
              <a:t>Loại</a:t>
            </a:r>
            <a:r>
              <a:rPr lang="en-US" sz="2400" dirty="0"/>
              <a:t> </a:t>
            </a:r>
            <a:r>
              <a:rPr lang="en-US" sz="2400" dirty="0" err="1"/>
              <a:t>bỏ</a:t>
            </a:r>
            <a:r>
              <a:rPr lang="en-US" sz="2400" dirty="0"/>
              <a:t> </a:t>
            </a:r>
            <a:r>
              <a:rPr lang="en-US" sz="2400" dirty="0" err="1"/>
              <a:t>chất</a:t>
            </a:r>
            <a:r>
              <a:rPr lang="en-US" sz="2400" dirty="0"/>
              <a:t> </a:t>
            </a:r>
            <a:r>
              <a:rPr lang="en-US" sz="2400" dirty="0" err="1"/>
              <a:t>thải</a:t>
            </a:r>
            <a:endParaRPr lang="en-US" sz="2400" dirty="0"/>
          </a:p>
          <a:p>
            <a:pPr marL="342900" indent="-342900">
              <a:lnSpc>
                <a:spcPct val="150000"/>
              </a:lnSpc>
              <a:buFontTx/>
              <a:buChar char="-"/>
            </a:pPr>
            <a:r>
              <a:rPr lang="en-US" sz="2400" dirty="0" err="1"/>
              <a:t>Tạo</a:t>
            </a:r>
            <a:r>
              <a:rPr lang="en-US" sz="2400" dirty="0"/>
              <a:t> </a:t>
            </a:r>
            <a:r>
              <a:rPr lang="en-US" sz="2400" dirty="0" err="1"/>
              <a:t>nước</a:t>
            </a:r>
            <a:r>
              <a:rPr lang="en-US" sz="2400" dirty="0"/>
              <a:t> </a:t>
            </a:r>
            <a:r>
              <a:rPr lang="en-US" sz="2400" dirty="0" err="1"/>
              <a:t>tiểu</a:t>
            </a:r>
            <a:endParaRPr lang="en-US" sz="2400" dirty="0"/>
          </a:p>
          <a:p>
            <a:pPr>
              <a:lnSpc>
                <a:spcPct val="150000"/>
              </a:lnSpc>
            </a:pPr>
            <a:endParaRPr lang="en-US" sz="1400" dirty="0"/>
          </a:p>
          <a:p>
            <a:pPr>
              <a:lnSpc>
                <a:spcPct val="150000"/>
              </a:lnSpc>
            </a:pPr>
            <a:r>
              <a:rPr lang="en-US" sz="2400" b="1" dirty="0" err="1">
                <a:solidFill>
                  <a:srgbClr val="FF5D5D"/>
                </a:solidFill>
              </a:rPr>
              <a:t>Đường</a:t>
            </a:r>
            <a:r>
              <a:rPr lang="en-US" sz="2400" b="1" dirty="0">
                <a:solidFill>
                  <a:srgbClr val="FF5D5D"/>
                </a:solidFill>
              </a:rPr>
              <a:t> </a:t>
            </a:r>
            <a:r>
              <a:rPr lang="en-US" sz="2400" b="1" dirty="0" err="1">
                <a:solidFill>
                  <a:srgbClr val="FF5D5D"/>
                </a:solidFill>
              </a:rPr>
              <a:t>đi</a:t>
            </a:r>
            <a:r>
              <a:rPr lang="en-US" sz="2400" b="1" dirty="0">
                <a:solidFill>
                  <a:srgbClr val="FF5D5D"/>
                </a:solidFill>
              </a:rPr>
              <a:t> </a:t>
            </a:r>
            <a:r>
              <a:rPr lang="en-US" sz="2400" b="1" dirty="0" err="1">
                <a:solidFill>
                  <a:srgbClr val="FF5D5D"/>
                </a:solidFill>
              </a:rPr>
              <a:t>của</a:t>
            </a:r>
            <a:r>
              <a:rPr lang="en-US" sz="2400" b="1" dirty="0">
                <a:solidFill>
                  <a:srgbClr val="FF5D5D"/>
                </a:solidFill>
              </a:rPr>
              <a:t> </a:t>
            </a:r>
            <a:r>
              <a:rPr lang="en-US" sz="2400" b="1" dirty="0" err="1">
                <a:solidFill>
                  <a:srgbClr val="FF5D5D"/>
                </a:solidFill>
              </a:rPr>
              <a:t>nước</a:t>
            </a:r>
            <a:r>
              <a:rPr lang="en-US" sz="2400" b="1" dirty="0">
                <a:solidFill>
                  <a:srgbClr val="FF5D5D"/>
                </a:solidFill>
              </a:rPr>
              <a:t> </a:t>
            </a:r>
            <a:r>
              <a:rPr lang="en-US" sz="2400" b="1" dirty="0" err="1">
                <a:solidFill>
                  <a:srgbClr val="FF5D5D"/>
                </a:solidFill>
              </a:rPr>
              <a:t>tiểu</a:t>
            </a:r>
            <a:r>
              <a:rPr lang="en-US" sz="2400" b="1" dirty="0">
                <a:solidFill>
                  <a:srgbClr val="FF5D5D"/>
                </a:solidFill>
              </a:rPr>
              <a:t>:</a:t>
            </a:r>
          </a:p>
          <a:p>
            <a:endParaRPr lang="en-US" sz="2400" b="1" dirty="0">
              <a:solidFill>
                <a:srgbClr val="FF5D5D"/>
              </a:solidFill>
            </a:endParaRPr>
          </a:p>
        </p:txBody>
      </p:sp>
      <p:graphicFrame>
        <p:nvGraphicFramePr>
          <p:cNvPr id="2" name="Diagram 1"/>
          <p:cNvGraphicFramePr/>
          <p:nvPr>
            <p:extLst>
              <p:ext uri="{D42A27DB-BD31-4B8C-83A1-F6EECF244321}">
                <p14:modId xmlns:p14="http://schemas.microsoft.com/office/powerpoint/2010/main" val="331012662"/>
              </p:ext>
            </p:extLst>
          </p:nvPr>
        </p:nvGraphicFramePr>
        <p:xfrm>
          <a:off x="6355806" y="3437956"/>
          <a:ext cx="6275977" cy="323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38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
                                            <p:graphicEl>
                                              <a:dgm id="{AAB5C4B1-2234-464C-A2AA-22A92666E3B1}"/>
                                            </p:graphicEl>
                                          </p:spTgt>
                                        </p:tgtEl>
                                        <p:attrNameLst>
                                          <p:attrName>style.visibility</p:attrName>
                                        </p:attrNameLst>
                                      </p:cBhvr>
                                      <p:to>
                                        <p:strVal val="visible"/>
                                      </p:to>
                                    </p:set>
                                    <p:animEffect transition="in" filter="wipe(up)">
                                      <p:cBhvr>
                                        <p:cTn id="32" dur="500"/>
                                        <p:tgtEl>
                                          <p:spTgt spid="2">
                                            <p:graphicEl>
                                              <a:dgm id="{AAB5C4B1-2234-464C-A2AA-22A92666E3B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graphicEl>
                                              <a:dgm id="{58FDDADB-39EF-4A53-8C35-34D724B9865D}"/>
                                            </p:graphicEl>
                                          </p:spTgt>
                                        </p:tgtEl>
                                        <p:attrNameLst>
                                          <p:attrName>style.visibility</p:attrName>
                                        </p:attrNameLst>
                                      </p:cBhvr>
                                      <p:to>
                                        <p:strVal val="visible"/>
                                      </p:to>
                                    </p:set>
                                    <p:animEffect transition="in" filter="wipe(up)">
                                      <p:cBhvr>
                                        <p:cTn id="37" dur="500"/>
                                        <p:tgtEl>
                                          <p:spTgt spid="2">
                                            <p:graphicEl>
                                              <a:dgm id="{58FDDADB-39EF-4A53-8C35-34D724B9865D}"/>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
                                            <p:graphicEl>
                                              <a:dgm id="{0290AD66-B3AA-4A0E-B4EB-F8C388F0D163}"/>
                                            </p:graphicEl>
                                          </p:spTgt>
                                        </p:tgtEl>
                                        <p:attrNameLst>
                                          <p:attrName>style.visibility</p:attrName>
                                        </p:attrNameLst>
                                      </p:cBhvr>
                                      <p:to>
                                        <p:strVal val="visible"/>
                                      </p:to>
                                    </p:set>
                                    <p:animEffect transition="in" filter="wipe(up)">
                                      <p:cBhvr>
                                        <p:cTn id="40" dur="500"/>
                                        <p:tgtEl>
                                          <p:spTgt spid="2">
                                            <p:graphicEl>
                                              <a:dgm id="{0290AD66-B3AA-4A0E-B4EB-F8C388F0D163}"/>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
                                            <p:graphicEl>
                                              <a:dgm id="{B7113144-DBEC-4962-96A1-FCA7D3566587}"/>
                                            </p:graphicEl>
                                          </p:spTgt>
                                        </p:tgtEl>
                                        <p:attrNameLst>
                                          <p:attrName>style.visibility</p:attrName>
                                        </p:attrNameLst>
                                      </p:cBhvr>
                                      <p:to>
                                        <p:strVal val="visible"/>
                                      </p:to>
                                    </p:set>
                                    <p:animEffect transition="in" filter="wipe(up)">
                                      <p:cBhvr>
                                        <p:cTn id="45" dur="500"/>
                                        <p:tgtEl>
                                          <p:spTgt spid="2">
                                            <p:graphicEl>
                                              <a:dgm id="{B7113144-DBEC-4962-96A1-FCA7D3566587}"/>
                                            </p:graphic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
                                            <p:graphicEl>
                                              <a:dgm id="{148064A9-3648-486F-9600-ABB067AD7379}"/>
                                            </p:graphicEl>
                                          </p:spTgt>
                                        </p:tgtEl>
                                        <p:attrNameLst>
                                          <p:attrName>style.visibility</p:attrName>
                                        </p:attrNameLst>
                                      </p:cBhvr>
                                      <p:to>
                                        <p:strVal val="visible"/>
                                      </p:to>
                                    </p:set>
                                    <p:animEffect transition="in" filter="wipe(up)">
                                      <p:cBhvr>
                                        <p:cTn id="48" dur="500"/>
                                        <p:tgtEl>
                                          <p:spTgt spid="2">
                                            <p:graphicEl>
                                              <a:dgm id="{148064A9-3648-486F-9600-ABB067AD73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59382" y="313509"/>
            <a:ext cx="5747657" cy="523220"/>
          </a:xfrm>
          <a:prstGeom prst="rect">
            <a:avLst/>
          </a:prstGeom>
          <a:noFill/>
        </p:spPr>
        <p:txBody>
          <a:bodyPr wrap="square" rtlCol="0">
            <a:spAutoFit/>
          </a:bodyPr>
          <a:lstStyle/>
          <a:p>
            <a:r>
              <a:rPr lang="en-US" sz="2800" b="1" dirty="0">
                <a:ln>
                  <a:solidFill>
                    <a:schemeClr val="accent2">
                      <a:lumMod val="75000"/>
                    </a:schemeClr>
                  </a:solidFill>
                </a:ln>
                <a:solidFill>
                  <a:srgbClr val="FA7E26"/>
                </a:solidFill>
              </a:rPr>
              <a:t>Bộ phận nào? Chức năng gì?</a:t>
            </a:r>
          </a:p>
        </p:txBody>
      </p:sp>
      <p:sp>
        <p:nvSpPr>
          <p:cNvPr id="2" name="Rectangle 1"/>
          <p:cNvSpPr/>
          <p:nvPr/>
        </p:nvSpPr>
        <p:spPr>
          <a:xfrm>
            <a:off x="0" y="5722374"/>
            <a:ext cx="12192000" cy="1135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t="38368" b="12660"/>
          <a:stretch/>
        </p:blipFill>
        <p:spPr bwMode="auto">
          <a:xfrm>
            <a:off x="3317787" y="1120506"/>
            <a:ext cx="8315413" cy="57374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386" y="2106613"/>
            <a:ext cx="2576514" cy="762000"/>
            <a:chOff x="2171700" y="2603500"/>
            <a:chExt cx="1333500" cy="762000"/>
          </a:xfrm>
        </p:grpSpPr>
        <p:sp>
          <p:nvSpPr>
            <p:cNvPr id="3" name="Rounded Rectangle 2"/>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Chứa</a:t>
              </a:r>
              <a:r>
                <a:rPr lang="en-US" sz="2400" dirty="0"/>
                <a:t> </a:t>
              </a:r>
              <a:r>
                <a:rPr lang="en-US" sz="2400" dirty="0" err="1"/>
                <a:t>nước</a:t>
              </a:r>
              <a:r>
                <a:rPr lang="en-US" sz="2400" dirty="0"/>
                <a:t> </a:t>
              </a:r>
              <a:r>
                <a:rPr lang="en-US" sz="2400" dirty="0" err="1"/>
                <a:t>tiểu</a:t>
              </a:r>
              <a:endParaRPr lang="en-US" sz="2400" dirty="0"/>
            </a:p>
          </p:txBody>
        </p:sp>
        <p:sp>
          <p:nvSpPr>
            <p:cNvPr id="5" name="Rounded Rectangle 4"/>
            <p:cNvSpPr/>
            <p:nvPr/>
          </p:nvSpPr>
          <p:spPr>
            <a:xfrm>
              <a:off x="2198813" y="2638425"/>
              <a:ext cx="1274857"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2" name="Group 11"/>
          <p:cNvGrpSpPr/>
          <p:nvPr/>
        </p:nvGrpSpPr>
        <p:grpSpPr>
          <a:xfrm>
            <a:off x="52385" y="3040440"/>
            <a:ext cx="2846301" cy="998160"/>
            <a:chOff x="2171700" y="2603500"/>
            <a:chExt cx="1333500" cy="762000"/>
          </a:xfrm>
        </p:grpSpPr>
        <p:sp>
          <p:nvSpPr>
            <p:cNvPr id="13" name="Rounded Rectangle 12"/>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Lọc</a:t>
              </a:r>
              <a:r>
                <a:rPr lang="en-US" sz="2400" dirty="0"/>
                <a:t> </a:t>
              </a:r>
              <a:r>
                <a:rPr lang="en-US" sz="2400" dirty="0" err="1"/>
                <a:t>máu</a:t>
              </a:r>
              <a:r>
                <a:rPr lang="en-US" sz="2400" dirty="0"/>
                <a:t> </a:t>
              </a:r>
              <a:r>
                <a:rPr lang="en-US" sz="2400" dirty="0" err="1"/>
                <a:t>tạo</a:t>
              </a:r>
              <a:r>
                <a:rPr lang="en-US" sz="2400" dirty="0"/>
                <a:t> </a:t>
              </a:r>
              <a:r>
                <a:rPr lang="en-US" sz="2400" dirty="0" err="1"/>
                <a:t>thành</a:t>
              </a:r>
              <a:r>
                <a:rPr lang="en-US" sz="2400" dirty="0"/>
                <a:t> </a:t>
              </a:r>
              <a:r>
                <a:rPr lang="en-US" sz="2400" dirty="0" err="1"/>
                <a:t>nước</a:t>
              </a:r>
              <a:r>
                <a:rPr lang="en-US" sz="2400" dirty="0"/>
                <a:t> </a:t>
              </a:r>
              <a:r>
                <a:rPr lang="en-US" sz="2400" dirty="0" err="1"/>
                <a:t>tiểu</a:t>
              </a:r>
              <a:endParaRPr lang="en-US" sz="2400" dirty="0"/>
            </a:p>
          </p:txBody>
        </p:sp>
        <p:sp>
          <p:nvSpPr>
            <p:cNvPr id="14" name="Rounded Rectangle 13"/>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p:cNvGrpSpPr/>
          <p:nvPr/>
        </p:nvGrpSpPr>
        <p:grpSpPr>
          <a:xfrm>
            <a:off x="52385" y="4259640"/>
            <a:ext cx="2846301" cy="998160"/>
            <a:chOff x="2171700" y="2603500"/>
            <a:chExt cx="1333500" cy="762000"/>
          </a:xfrm>
        </p:grpSpPr>
        <p:sp>
          <p:nvSpPr>
            <p:cNvPr id="16" name="Rounded Rectangle 15"/>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Thải</a:t>
              </a:r>
              <a:r>
                <a:rPr lang="en-US" sz="2400" dirty="0"/>
                <a:t> </a:t>
              </a:r>
              <a:r>
                <a:rPr lang="en-US" sz="2400" dirty="0" err="1"/>
                <a:t>nước</a:t>
              </a:r>
              <a:r>
                <a:rPr lang="en-US" sz="2400" dirty="0"/>
                <a:t> </a:t>
              </a:r>
              <a:r>
                <a:rPr lang="en-US" sz="2400" dirty="0" err="1"/>
                <a:t>tiểu</a:t>
              </a:r>
              <a:r>
                <a:rPr lang="en-US" sz="2400" dirty="0"/>
                <a:t> </a:t>
              </a:r>
              <a:r>
                <a:rPr lang="en-US" sz="2400" dirty="0" err="1"/>
                <a:t>ra</a:t>
              </a:r>
              <a:r>
                <a:rPr lang="en-US" sz="2400" dirty="0"/>
                <a:t> </a:t>
              </a:r>
              <a:r>
                <a:rPr lang="en-US" sz="2400" dirty="0" err="1"/>
                <a:t>ngoài</a:t>
              </a:r>
              <a:endParaRPr lang="en-US" sz="2400" dirty="0"/>
            </a:p>
          </p:txBody>
        </p:sp>
        <p:sp>
          <p:nvSpPr>
            <p:cNvPr id="17" name="Rounded Rectangle 16"/>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8" name="Group 17"/>
          <p:cNvGrpSpPr/>
          <p:nvPr/>
        </p:nvGrpSpPr>
        <p:grpSpPr>
          <a:xfrm>
            <a:off x="52385" y="5459454"/>
            <a:ext cx="2846301" cy="998160"/>
            <a:chOff x="2171700" y="2603500"/>
            <a:chExt cx="1333500" cy="762000"/>
          </a:xfrm>
        </p:grpSpPr>
        <p:sp>
          <p:nvSpPr>
            <p:cNvPr id="19" name="Rounded Rectangle 18"/>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Dẫn</a:t>
              </a:r>
              <a:r>
                <a:rPr lang="en-US" sz="2400" dirty="0"/>
                <a:t> </a:t>
              </a:r>
              <a:r>
                <a:rPr lang="en-US" sz="2400" dirty="0" err="1"/>
                <a:t>nước</a:t>
              </a:r>
              <a:r>
                <a:rPr lang="en-US" sz="2400" dirty="0"/>
                <a:t> </a:t>
              </a:r>
              <a:r>
                <a:rPr lang="en-US" sz="2400" dirty="0" err="1"/>
                <a:t>tiểu</a:t>
              </a:r>
              <a:r>
                <a:rPr lang="en-US" sz="2400" dirty="0"/>
                <a:t> </a:t>
              </a:r>
              <a:r>
                <a:rPr lang="en-US" sz="2400" dirty="0" err="1"/>
                <a:t>xuống</a:t>
              </a:r>
              <a:r>
                <a:rPr lang="en-US" sz="2400" dirty="0"/>
                <a:t> </a:t>
              </a:r>
              <a:r>
                <a:rPr lang="en-US" sz="2400" dirty="0" err="1"/>
                <a:t>bóng</a:t>
              </a:r>
              <a:r>
                <a:rPr lang="en-US" sz="2400" dirty="0"/>
                <a:t> </a:t>
              </a:r>
              <a:r>
                <a:rPr lang="en-US" sz="2400" dirty="0" err="1"/>
                <a:t>đái</a:t>
              </a:r>
              <a:endParaRPr lang="en-US" sz="2400" dirty="0"/>
            </a:p>
          </p:txBody>
        </p:sp>
        <p:sp>
          <p:nvSpPr>
            <p:cNvPr id="20" name="Rounded Rectangle 19"/>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Rectangle 9"/>
          <p:cNvSpPr/>
          <p:nvPr/>
        </p:nvSpPr>
        <p:spPr>
          <a:xfrm>
            <a:off x="361773" y="3582262"/>
            <a:ext cx="3829227" cy="1244600"/>
          </a:xfrm>
          <a:prstGeom prst="rect">
            <a:avLst/>
          </a:prstGeom>
          <a:solidFill>
            <a:schemeClr val="bg1"/>
          </a:solidFill>
          <a:ln w="76200" cmpd="thickThin">
            <a:solidFill>
              <a:srgbClr val="F79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Chức</a:t>
            </a:r>
            <a:r>
              <a:rPr lang="en-US" sz="2400" b="1" dirty="0">
                <a:solidFill>
                  <a:schemeClr val="tx1"/>
                </a:solidFill>
              </a:rPr>
              <a:t> </a:t>
            </a:r>
            <a:r>
              <a:rPr lang="en-US" sz="2400" b="1" dirty="0" err="1">
                <a:solidFill>
                  <a:schemeClr val="tx1"/>
                </a:solidFill>
              </a:rPr>
              <a:t>năng</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các</a:t>
            </a:r>
            <a:r>
              <a:rPr lang="en-US" sz="2400" b="1" dirty="0">
                <a:solidFill>
                  <a:schemeClr val="tx1"/>
                </a:solidFill>
              </a:rPr>
              <a:t> </a:t>
            </a:r>
            <a:r>
              <a:rPr lang="en-US" sz="2400" b="1" dirty="0" err="1">
                <a:solidFill>
                  <a:schemeClr val="tx1"/>
                </a:solidFill>
              </a:rPr>
              <a:t>cơ</a:t>
            </a:r>
            <a:r>
              <a:rPr lang="en-US" sz="2400" b="1" dirty="0">
                <a:solidFill>
                  <a:schemeClr val="tx1"/>
                </a:solidFill>
              </a:rPr>
              <a:t> </a:t>
            </a:r>
            <a:r>
              <a:rPr lang="en-US" sz="2400" b="1" dirty="0" err="1">
                <a:solidFill>
                  <a:schemeClr val="tx1"/>
                </a:solidFill>
              </a:rPr>
              <a:t>quan</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tiết</a:t>
            </a:r>
            <a:r>
              <a:rPr lang="en-US" sz="2400" b="1" dirty="0">
                <a:solidFill>
                  <a:schemeClr val="tx1"/>
                </a:solidFill>
              </a:rPr>
              <a:t> </a:t>
            </a:r>
            <a:r>
              <a:rPr lang="en-US" sz="2400" b="1" dirty="0" err="1">
                <a:solidFill>
                  <a:schemeClr val="tx1"/>
                </a:solidFill>
              </a:rPr>
              <a:t>nước</a:t>
            </a:r>
            <a:r>
              <a:rPr lang="en-US" sz="2400" b="1" dirty="0">
                <a:solidFill>
                  <a:schemeClr val="tx1"/>
                </a:solidFill>
              </a:rPr>
              <a:t> </a:t>
            </a:r>
            <a:r>
              <a:rPr lang="en-US" sz="2400" b="1" dirty="0" err="1">
                <a:solidFill>
                  <a:schemeClr val="tx1"/>
                </a:solidFill>
              </a:rPr>
              <a:t>tiểu</a:t>
            </a:r>
            <a:endParaRPr lang="en-US" sz="2400" b="1" dirty="0">
              <a:solidFill>
                <a:schemeClr val="tx1"/>
              </a:solidFill>
            </a:endParaRPr>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5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16667E-6 -1.48148E-6 L 0.23593 0.5206 " pathEditMode="relative" rAng="0" ptsTypes="AA">
                                      <p:cBhvr>
                                        <p:cTn id="33" dur="2000" fill="hold"/>
                                        <p:tgtEl>
                                          <p:spTgt spid="9"/>
                                        </p:tgtEl>
                                        <p:attrNameLst>
                                          <p:attrName>ppt_x</p:attrName>
                                          <p:attrName>ppt_y</p:attrName>
                                        </p:attrNameLst>
                                      </p:cBhvr>
                                      <p:rCtr x="11797" y="26019"/>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22222E-6 L 0.21237 -0.13102 " pathEditMode="relative" rAng="0" ptsTypes="AA">
                                      <p:cBhvr>
                                        <p:cTn id="37" dur="2000" fill="hold"/>
                                        <p:tgtEl>
                                          <p:spTgt spid="12"/>
                                        </p:tgtEl>
                                        <p:attrNameLst>
                                          <p:attrName>ppt_x</p:attrName>
                                          <p:attrName>ppt_y</p:attrName>
                                        </p:attrNameLst>
                                      </p:cBhvr>
                                      <p:rCtr x="10612" y="-655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54167E-6 2.22045E-16 L 0.75092 0.22106 " pathEditMode="relative" rAng="0" ptsTypes="AA">
                                      <p:cBhvr>
                                        <p:cTn id="41" dur="2000" fill="hold"/>
                                        <p:tgtEl>
                                          <p:spTgt spid="15"/>
                                        </p:tgtEl>
                                        <p:attrNameLst>
                                          <p:attrName>ppt_x</p:attrName>
                                          <p:attrName>ppt_y</p:attrName>
                                        </p:attrNameLst>
                                      </p:cBhvr>
                                      <p:rCtr x="37539" y="11042"/>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54167E-6 1.11022E-16 L 0.75821 -0.28866 " pathEditMode="relative" rAng="0" ptsTypes="AA">
                                      <p:cBhvr>
                                        <p:cTn id="45" dur="2000" fill="hold"/>
                                        <p:tgtEl>
                                          <p:spTgt spid="18"/>
                                        </p:tgtEl>
                                        <p:attrNameLst>
                                          <p:attrName>ppt_x</p:attrName>
                                          <p:attrName>ppt_y</p:attrName>
                                        </p:attrNameLst>
                                      </p:cBhvr>
                                      <p:rCtr x="37904" y="-14444"/>
                                    </p:animMotion>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28246640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7134898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Các em học sinh sẽ trả lời câu hỏi để giúp đội mình kéo thắng đội bạn. Mỗi câu trả lời đúng trong thời gian quy định sẽ giúp đội mình thắng 1 hiệp.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Trường hợp cả hai đội không trả lời đúng sẽ coi như hòa. Hiệp đó không tính vào số hiệp thắng.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Kết thúc trò chơi đội nào có số hiệp thắng nhiều hơn (tương đương với trả lời đúng nhiều câu hỏi hơn) sẽ là đội chiến thắng.</a:t>
            </a:r>
          </a:p>
        </p:txBody>
      </p:sp>
    </p:spTree>
    <p:extLst>
      <p:ext uri="{BB962C8B-B14F-4D97-AF65-F5344CB8AC3E}">
        <p14:creationId xmlns:p14="http://schemas.microsoft.com/office/powerpoint/2010/main" val="220196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493</Words>
  <Application>Microsoft Office PowerPoint</Application>
  <PresentationFormat>Widescreen</PresentationFormat>
  <Paragraphs>111</Paragraphs>
  <Slides>14</Slides>
  <Notes>1</Notes>
  <HiddenSlides>0</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.VnBlack</vt:lpstr>
      <vt:lpstr>Arial</vt:lpstr>
      <vt:lpstr>Calibri</vt:lpstr>
      <vt:lpstr>Calibri Light</vt:lpstr>
      <vt:lpstr>等线</vt:lpstr>
      <vt:lpstr>Times New Roman</vt:lpstr>
      <vt:lpstr>UTM Avo</vt:lpstr>
      <vt:lpstr>UTM Cookies</vt:lpstr>
      <vt:lpstr>Wingdings</vt:lpstr>
      <vt:lpstr>Office Theme</vt:lpstr>
      <vt:lpstr>1_Tema de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45</cp:revision>
  <dcterms:created xsi:type="dcterms:W3CDTF">2021-06-02T02:35:09Z</dcterms:created>
  <dcterms:modified xsi:type="dcterms:W3CDTF">2023-03-30T02:12:12Z</dcterms:modified>
</cp:coreProperties>
</file>