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heme/theme2.xml" ContentType="application/vnd.openxmlformats-officedocument.them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.xml" ContentType="application/vnd.openxmlformats-officedocument.presentationml.notesSlide+xml"/>
  <Override PartName="/ppt/tags/tag18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9.xml" ContentType="application/vnd.openxmlformats-officedocument.presentationml.tags+xml"/>
  <Override PartName="/ppt/notesSlides/notesSlide4.xml" ContentType="application/vnd.openxmlformats-officedocument.presentationml.notesSlide+xml"/>
  <Override PartName="/ppt/tags/tag20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heme/themeOverride1.xml" ContentType="application/vnd.openxmlformats-officedocument.themeOverride+xml"/>
  <Override PartName="/ppt/tags/tag21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1" r:id="rId4"/>
    <p:sldId id="293" r:id="rId5"/>
    <p:sldId id="294" r:id="rId6"/>
    <p:sldId id="286" r:id="rId7"/>
    <p:sldId id="290" r:id="rId8"/>
    <p:sldId id="306" r:id="rId9"/>
    <p:sldId id="307" r:id="rId10"/>
    <p:sldId id="308" r:id="rId11"/>
    <p:sldId id="309" r:id="rId12"/>
    <p:sldId id="310" r:id="rId13"/>
    <p:sldId id="287" r:id="rId14"/>
    <p:sldId id="292" r:id="rId15"/>
    <p:sldId id="302" r:id="rId16"/>
    <p:sldId id="288" r:id="rId17"/>
    <p:sldId id="303" r:id="rId18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60D3"/>
    <a:srgbClr val="E6E6E6"/>
    <a:srgbClr val="6BAE45"/>
    <a:srgbClr val="A1D6C8"/>
    <a:srgbClr val="97CCBF"/>
    <a:srgbClr val="4C786C"/>
    <a:srgbClr val="84B1A5"/>
    <a:srgbClr val="FF6E04"/>
    <a:srgbClr val="B5E7DB"/>
    <a:srgbClr val="E3EF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3" autoAdjust="0"/>
    <p:restoredTop sz="94660"/>
  </p:normalViewPr>
  <p:slideViewPr>
    <p:cSldViewPr snapToGrid="0">
      <p:cViewPr>
        <p:scale>
          <a:sx n="50" d="100"/>
          <a:sy n="50" d="100"/>
        </p:scale>
        <p:origin x="1416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BBFD79-A138-4C70-956E-3637DA74734D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7BCF87-0EDD-4AEF-B9F6-DB6067A699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1554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BCF87-0EDD-4AEF-B9F6-DB6067A6990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96903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BCF87-0EDD-4AEF-B9F6-DB6067A6990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17825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BCF87-0EDD-4AEF-B9F6-DB6067A6990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52778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BCF87-0EDD-4AEF-B9F6-DB6067A6990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91173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BCF87-0EDD-4AEF-B9F6-DB6067A6990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64292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BCF87-0EDD-4AEF-B9F6-DB6067A6990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94940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BCF87-0EDD-4AEF-B9F6-DB6067A69903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55132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BCF87-0EDD-4AEF-B9F6-DB6067A69903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76093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BCF87-0EDD-4AEF-B9F6-DB6067A69903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0019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BCF87-0EDD-4AEF-B9F6-DB6067A6990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2728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BCF87-0EDD-4AEF-B9F6-DB6067A6990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069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BCF87-0EDD-4AEF-B9F6-DB6067A6990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08822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BCF87-0EDD-4AEF-B9F6-DB6067A6990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97120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BCF87-0EDD-4AEF-B9F6-DB6067A6990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02957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BCF87-0EDD-4AEF-B9F6-DB6067A6990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55408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BCF87-0EDD-4AEF-B9F6-DB6067A6990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0080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BCF87-0EDD-4AEF-B9F6-DB6067A6990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169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25DB2C-20C6-4E44-88BE-B187A1748F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929CF81-E7E8-463B-A1FC-60C5108DA4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AA1BE54-FC54-4A8E-98EF-15052E393D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5E61A9-ED7E-4493-9362-78730BAD6277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12EA067-1DF4-4D1E-8C72-FF1E3B028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97D7D0-ECFF-4260-9A8A-AC0D52C55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C88555-58E8-45F6-B305-3913EBEC07C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PA_PA-文本框 41">
            <a:extLst>
              <a:ext uri="{FF2B5EF4-FFF2-40B4-BE49-F238E27FC236}">
                <a16:creationId xmlns:a16="http://schemas.microsoft.com/office/drawing/2014/main" id="{3F67E16C-47E5-47A5-B06B-D986967E24D8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425470" y="130520"/>
            <a:ext cx="745276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4800" b="1">
                <a:solidFill>
                  <a:srgbClr val="A1D6C8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UTM Neutra" panose="02040603050506020204" pitchFamily="18" charset="0"/>
                <a:ea typeface="华康娃娃体W5" panose="040B0509000000000000" pitchFamily="81" charset="-122"/>
              </a:rPr>
              <a:t>KTUTS</a:t>
            </a:r>
            <a:endParaRPr lang="zh-CN" altLang="en-US" sz="4800" b="1" dirty="0">
              <a:solidFill>
                <a:srgbClr val="A1D6C8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UTM Neutra" panose="02040603050506020204" pitchFamily="18" charset="0"/>
              <a:ea typeface="华康娃娃体W5" panose="040B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445414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cos(4*pi*$)*(1-$)^2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cos(4*pi*$)*(1-$)^2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FDBDCE-E6A3-422B-B34E-6934881CE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712671A-3205-4439-9318-5403484CAF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BF6A186-EFE1-4C5F-9B93-BC0CB9C093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5E61A9-ED7E-4493-9362-78730BAD6277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1FA246-AD27-40FD-945E-4BE9FA6FC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F670A70-BF70-4BEB-BF0E-9CED5EA87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C88555-58E8-45F6-B305-3913EBEC07C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PA_PA-文本框 41">
            <a:extLst>
              <a:ext uri="{FF2B5EF4-FFF2-40B4-BE49-F238E27FC236}">
                <a16:creationId xmlns:a16="http://schemas.microsoft.com/office/drawing/2014/main" id="{3F67E16C-47E5-47A5-B06B-D986967E24D8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425470" y="130520"/>
            <a:ext cx="745276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4800" b="1">
                <a:solidFill>
                  <a:srgbClr val="A1D6C8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UTM Neutra" panose="02040603050506020204" pitchFamily="18" charset="0"/>
                <a:ea typeface="华康娃娃体W5" panose="040B0509000000000000" pitchFamily="81" charset="-122"/>
              </a:rPr>
              <a:t>KTUTS</a:t>
            </a:r>
            <a:endParaRPr lang="zh-CN" altLang="en-US" sz="4800" b="1" dirty="0">
              <a:solidFill>
                <a:srgbClr val="A1D6C8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UTM Neutra" panose="02040603050506020204" pitchFamily="18" charset="0"/>
              <a:ea typeface="华康娃娃体W5" panose="040B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389754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cos(4*pi*$)*(1-$)^2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cos(4*pi*$)*(1-$)^2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955B984-8F64-4D76-A069-4980B117E9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6B9A14B-F021-49C9-9167-B98876F103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EE07E55-DD20-4547-BD9A-444138B2CB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5E61A9-ED7E-4493-9362-78730BAD6277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1FBCC0C-797D-4D99-84BF-24F1E67D1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A73DCEC-B9FD-4D00-8040-DD8771162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C88555-58E8-45F6-B305-3913EBEC07C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PA_PA-文本框 41">
            <a:extLst>
              <a:ext uri="{FF2B5EF4-FFF2-40B4-BE49-F238E27FC236}">
                <a16:creationId xmlns:a16="http://schemas.microsoft.com/office/drawing/2014/main" id="{3F67E16C-47E5-47A5-B06B-D986967E24D8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425470" y="130520"/>
            <a:ext cx="745276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4800" b="1">
                <a:solidFill>
                  <a:srgbClr val="A1D6C8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UTM Neutra" panose="02040603050506020204" pitchFamily="18" charset="0"/>
                <a:ea typeface="华康娃娃体W5" panose="040B0509000000000000" pitchFamily="81" charset="-122"/>
              </a:rPr>
              <a:t>KTUTS</a:t>
            </a:r>
            <a:endParaRPr lang="zh-CN" altLang="en-US" sz="4800" b="1" dirty="0">
              <a:solidFill>
                <a:srgbClr val="A1D6C8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UTM Neutra" panose="02040603050506020204" pitchFamily="18" charset="0"/>
              <a:ea typeface="华康娃娃体W5" panose="040B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835933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cos(4*pi*$)*(1-$)^2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cos(4*pi*$)*(1-$)^2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D91479-A806-40BF-8F5C-12510F7D6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12EF7C0-B2F3-4C90-9E84-3128A7764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CD6139F-B4E5-4BC1-9B35-121F630E11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5E61A9-ED7E-4493-9362-78730BAD6277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16B07F-C3DD-49A3-935E-CDB9BE52A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1A88BCA-365E-4153-A491-C5FD997AE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C88555-58E8-45F6-B305-3913EBEC07C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PA_PA-文本框 41">
            <a:extLst>
              <a:ext uri="{FF2B5EF4-FFF2-40B4-BE49-F238E27FC236}">
                <a16:creationId xmlns:a16="http://schemas.microsoft.com/office/drawing/2014/main" id="{3F67E16C-47E5-47A5-B06B-D986967E24D8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425470" y="130520"/>
            <a:ext cx="745276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4800" b="1">
                <a:solidFill>
                  <a:srgbClr val="A1D6C8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UTM Neutra" panose="02040603050506020204" pitchFamily="18" charset="0"/>
                <a:ea typeface="华康娃娃体W5" panose="040B0509000000000000" pitchFamily="81" charset="-122"/>
              </a:rPr>
              <a:t>KTUTS</a:t>
            </a:r>
            <a:endParaRPr lang="zh-CN" altLang="en-US" sz="4800" b="1" dirty="0">
              <a:solidFill>
                <a:srgbClr val="A1D6C8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UTM Neutra" panose="02040603050506020204" pitchFamily="18" charset="0"/>
              <a:ea typeface="华康娃娃体W5" panose="040B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769050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cos(4*pi*$)*(1-$)^2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cos(4*pi*$)*(1-$)^2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6DE3A0-BF7E-4140-8D20-1076C8C6E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C3DA5D6-8E05-4621-92C5-6AF3514CD8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A54F9E-F60E-4625-8692-D4C368CC48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5E61A9-ED7E-4493-9362-78730BAD6277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CE346B9-1242-49BC-836E-8A6C8895A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AC3E81B-B3CB-4996-90D5-8FD54B614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C88555-58E8-45F6-B305-3913EBEC07C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PA_PA-文本框 41">
            <a:extLst>
              <a:ext uri="{FF2B5EF4-FFF2-40B4-BE49-F238E27FC236}">
                <a16:creationId xmlns:a16="http://schemas.microsoft.com/office/drawing/2014/main" id="{3F67E16C-47E5-47A5-B06B-D986967E24D8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425470" y="130520"/>
            <a:ext cx="745276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4800" b="1">
                <a:solidFill>
                  <a:srgbClr val="A1D6C8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UTM Neutra" panose="02040603050506020204" pitchFamily="18" charset="0"/>
                <a:ea typeface="华康娃娃体W5" panose="040B0509000000000000" pitchFamily="81" charset="-122"/>
              </a:rPr>
              <a:t>KTUTS</a:t>
            </a:r>
            <a:endParaRPr lang="zh-CN" altLang="en-US" sz="4800" b="1" dirty="0">
              <a:solidFill>
                <a:srgbClr val="A1D6C8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UTM Neutra" panose="02040603050506020204" pitchFamily="18" charset="0"/>
              <a:ea typeface="华康娃娃体W5" panose="040B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173870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cos(4*pi*$)*(1-$)^2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cos(4*pi*$)*(1-$)^2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1D5768-010B-4CE5-B9B3-415D9998D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7A92310-5E3F-4740-9CBC-1B4AF98AB6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FF5E2E1-5558-4286-9356-47BE501B84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3FFD81F-0BDA-46D7-B304-B9E2A444E7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5E61A9-ED7E-4493-9362-78730BAD6277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5DB15D-0FF7-459A-9B32-40856705C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425691A-B870-45F9-A466-C0A92803A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C88555-58E8-45F6-B305-3913EBEC07C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PA_PA-文本框 41">
            <a:extLst>
              <a:ext uri="{FF2B5EF4-FFF2-40B4-BE49-F238E27FC236}">
                <a16:creationId xmlns:a16="http://schemas.microsoft.com/office/drawing/2014/main" id="{3F67E16C-47E5-47A5-B06B-D986967E24D8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425470" y="130520"/>
            <a:ext cx="745276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4800" b="1">
                <a:solidFill>
                  <a:srgbClr val="A1D6C8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UTM Neutra" panose="02040603050506020204" pitchFamily="18" charset="0"/>
                <a:ea typeface="华康娃娃体W5" panose="040B0509000000000000" pitchFamily="81" charset="-122"/>
              </a:rPr>
              <a:t>KTUTS</a:t>
            </a:r>
            <a:endParaRPr lang="zh-CN" altLang="en-US" sz="4800" b="1" dirty="0">
              <a:solidFill>
                <a:srgbClr val="A1D6C8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UTM Neutra" panose="02040603050506020204" pitchFamily="18" charset="0"/>
              <a:ea typeface="华康娃娃体W5" panose="040B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344243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cos(4*pi*$)*(1-$)^2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cos(4*pi*$)*(1-$)^2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BA2336-4F20-4107-BBB5-BC54F381D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46F1DD3-18A0-40EB-A6D2-A278D10869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5EB999A-448E-46F8-B98C-1C2BB3DA66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98D7B57-4224-4542-842C-AB49178C14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D646385-FFB1-492E-84F8-2A5461AD4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858927D-C8FA-4001-BB20-119FA52D3A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5E61A9-ED7E-4493-9362-78730BAD6277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C206F50-D90C-4CB8-8DDD-C20014256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04D1864-2A73-46C2-8C97-23A1D2761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C88555-58E8-45F6-B305-3913EBEC07C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PA_PA-文本框 41">
            <a:extLst>
              <a:ext uri="{FF2B5EF4-FFF2-40B4-BE49-F238E27FC236}">
                <a16:creationId xmlns:a16="http://schemas.microsoft.com/office/drawing/2014/main" id="{3F67E16C-47E5-47A5-B06B-D986967E24D8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425470" y="130520"/>
            <a:ext cx="745276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4800" b="1">
                <a:solidFill>
                  <a:srgbClr val="A1D6C8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UTM Neutra" panose="02040603050506020204" pitchFamily="18" charset="0"/>
                <a:ea typeface="华康娃娃体W5" panose="040B0509000000000000" pitchFamily="81" charset="-122"/>
              </a:rPr>
              <a:t>KTUTS</a:t>
            </a:r>
            <a:endParaRPr lang="zh-CN" altLang="en-US" sz="4800" b="1" dirty="0">
              <a:solidFill>
                <a:srgbClr val="A1D6C8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UTM Neutra" panose="02040603050506020204" pitchFamily="18" charset="0"/>
              <a:ea typeface="华康娃娃体W5" panose="040B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19008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cos(4*pi*$)*(1-$)^2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cos(4*pi*$)*(1-$)^2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EA3977-D0F0-44DC-8A05-1D5008EAE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C909BD4-7576-44A1-ACD5-734D21C5C8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5E61A9-ED7E-4493-9362-78730BAD6277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77A32C7-A60C-41CE-8441-D2E68E8DD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E15AD77-D8E2-437B-B108-8CC0DE0CA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C88555-58E8-45F6-B305-3913EBEC07C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PA_PA-文本框 41">
            <a:extLst>
              <a:ext uri="{FF2B5EF4-FFF2-40B4-BE49-F238E27FC236}">
                <a16:creationId xmlns:a16="http://schemas.microsoft.com/office/drawing/2014/main" id="{3F67E16C-47E5-47A5-B06B-D986967E24D8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425470" y="130520"/>
            <a:ext cx="745276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4800" b="1">
                <a:solidFill>
                  <a:srgbClr val="A1D6C8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UTM Neutra" panose="02040603050506020204" pitchFamily="18" charset="0"/>
                <a:ea typeface="华康娃娃体W5" panose="040B0509000000000000" pitchFamily="81" charset="-122"/>
              </a:rPr>
              <a:t>KTUTS</a:t>
            </a:r>
            <a:endParaRPr lang="zh-CN" altLang="en-US" sz="4800" b="1" dirty="0">
              <a:solidFill>
                <a:srgbClr val="A1D6C8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UTM Neutra" panose="02040603050506020204" pitchFamily="18" charset="0"/>
              <a:ea typeface="华康娃娃体W5" panose="040B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221247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cos(4*pi*$)*(1-$)^2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cos(4*pi*$)*(1-$)^2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08A270B-D1BD-478A-B1C1-A6CAD59340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5E61A9-ED7E-4493-9362-78730BAD6277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BFA3265-4087-4039-A550-A6F2B82EE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2C113D0-2C10-4952-89CF-0B63C03EE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C88555-58E8-45F6-B305-3913EBEC07C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PA_PA-文本框 41">
            <a:extLst>
              <a:ext uri="{FF2B5EF4-FFF2-40B4-BE49-F238E27FC236}">
                <a16:creationId xmlns:a16="http://schemas.microsoft.com/office/drawing/2014/main" id="{54B01ECD-10A2-482C-9B65-4AB289258277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 rot="16200000">
            <a:off x="-484849" y="173819"/>
            <a:ext cx="136980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A1D6C8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UTM Neutra" panose="02040603050506020204" pitchFamily="18" charset="0"/>
                <a:ea typeface="华康娃娃体W5" panose="040B0509000000000000" pitchFamily="81" charset="-122"/>
              </a:rPr>
              <a:t>KTUTS</a:t>
            </a:r>
            <a:endParaRPr lang="zh-CN" altLang="en-US" sz="2000" b="1" dirty="0">
              <a:solidFill>
                <a:srgbClr val="A1D6C8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UTM Neutra" panose="02040603050506020204" pitchFamily="18" charset="0"/>
              <a:ea typeface="华康娃娃体W5" panose="040B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7817383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A612BE-E213-4950-9A72-A7E7F49BE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9329749-2CB9-4370-9AB3-10999221A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07F23DD-0907-4C04-99DF-69BF661905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BB16121-D4FA-4824-9AFB-BF880853D9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5E61A9-ED7E-4493-9362-78730BAD6277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B198383-0F4B-487D-BCEA-E59D4CF45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661CA10-98E1-46A8-A706-6F1591CB0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C88555-58E8-45F6-B305-3913EBEC07C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PA_PA-文本框 41">
            <a:extLst>
              <a:ext uri="{FF2B5EF4-FFF2-40B4-BE49-F238E27FC236}">
                <a16:creationId xmlns:a16="http://schemas.microsoft.com/office/drawing/2014/main" id="{3F67E16C-47E5-47A5-B06B-D986967E24D8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425470" y="130520"/>
            <a:ext cx="745276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4800" b="1">
                <a:solidFill>
                  <a:srgbClr val="A1D6C8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UTM Neutra" panose="02040603050506020204" pitchFamily="18" charset="0"/>
                <a:ea typeface="华康娃娃体W5" panose="040B0509000000000000" pitchFamily="81" charset="-122"/>
              </a:rPr>
              <a:t>KTUTS</a:t>
            </a:r>
            <a:endParaRPr lang="zh-CN" altLang="en-US" sz="4800" b="1" dirty="0">
              <a:solidFill>
                <a:srgbClr val="A1D6C8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UTM Neutra" panose="02040603050506020204" pitchFamily="18" charset="0"/>
              <a:ea typeface="华康娃娃体W5" panose="040B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924230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cos(4*pi*$)*(1-$)^2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cos(4*pi*$)*(1-$)^2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13F100-20BA-42FC-9303-97366D50C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618451C-4E0B-44EC-A8BA-E0FCE4A66D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7594957-F8D2-4339-A38B-23A8422F9A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8E495B8-9D9F-46D4-907E-A1CF5DFCA4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5E61A9-ED7E-4493-9362-78730BAD6277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1E5A133-54E9-4689-8CCE-975B48697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88B802B-63F4-4B50-95D3-1FB7683F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C88555-58E8-45F6-B305-3913EBEC07C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PA_PA-文本框 41">
            <a:extLst>
              <a:ext uri="{FF2B5EF4-FFF2-40B4-BE49-F238E27FC236}">
                <a16:creationId xmlns:a16="http://schemas.microsoft.com/office/drawing/2014/main" id="{3F67E16C-47E5-47A5-B06B-D986967E24D8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425470" y="130520"/>
            <a:ext cx="745276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4800" b="1">
                <a:solidFill>
                  <a:srgbClr val="A1D6C8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UTM Neutra" panose="02040603050506020204" pitchFamily="18" charset="0"/>
                <a:ea typeface="华康娃娃体W5" panose="040B0509000000000000" pitchFamily="81" charset="-122"/>
              </a:rPr>
              <a:t>KTUTS</a:t>
            </a:r>
            <a:endParaRPr lang="zh-CN" altLang="en-US" sz="4800" b="1" dirty="0">
              <a:solidFill>
                <a:srgbClr val="A1D6C8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UTM Neutra" panose="02040603050506020204" pitchFamily="18" charset="0"/>
              <a:ea typeface="华康娃娃体W5" panose="040B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737744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cos(4*pi*$)*(1-$)^2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cos(4*pi*$)*(1-$)^2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www.facebook.com/teamKTUTS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BFF1B673-F8F4-4717-B4FC-27C83753A59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72010" y="21640800"/>
            <a:ext cx="1881378" cy="1625303"/>
          </a:xfrm>
          <a:prstGeom prst="rect">
            <a:avLst/>
          </a:prstGeom>
        </p:spPr>
      </p:pic>
      <p:pic>
        <p:nvPicPr>
          <p:cNvPr id="13" name="Picture 12" descr="A picture containing diagram&#10;&#10;Description automatically generated">
            <a:extLst>
              <a:ext uri="{FF2B5EF4-FFF2-40B4-BE49-F238E27FC236}">
                <a16:creationId xmlns:a16="http://schemas.microsoft.com/office/drawing/2014/main" id="{12B4E837-5656-4BA6-99D5-EC677B8702A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90" y="9372600"/>
            <a:ext cx="1881378" cy="1625303"/>
          </a:xfrm>
          <a:prstGeom prst="rect">
            <a:avLst/>
          </a:prstGeom>
        </p:spPr>
      </p:pic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86B9C33C-8551-40CD-BD6A-D41301257CA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5590" y="-15544800"/>
            <a:ext cx="1881378" cy="1625303"/>
          </a:xfrm>
          <a:prstGeom prst="rect">
            <a:avLst/>
          </a:prstGeom>
        </p:spPr>
      </p:pic>
      <p:pic>
        <p:nvPicPr>
          <p:cNvPr id="15" name="Picture 14" descr="A picture containing diagram&#10;&#10;Description automatically generated">
            <a:extLst>
              <a:ext uri="{FF2B5EF4-FFF2-40B4-BE49-F238E27FC236}">
                <a16:creationId xmlns:a16="http://schemas.microsoft.com/office/drawing/2014/main" id="{36E17210-288A-44A0-BE99-3CE1A568735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97081" y="-15496395"/>
            <a:ext cx="1881378" cy="162530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02316DD-C239-4EEB-BC47-A2463FBCA3B6}"/>
              </a:ext>
            </a:extLst>
          </p:cNvPr>
          <p:cNvSpPr txBox="1"/>
          <p:nvPr userDrawn="1"/>
        </p:nvSpPr>
        <p:spPr>
          <a:xfrm>
            <a:off x="2880780" y="9828022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17" name="Picture 16" descr="A picture containing diagram&#10;&#10;Description automatically generated">
            <a:extLst>
              <a:ext uri="{FF2B5EF4-FFF2-40B4-BE49-F238E27FC236}">
                <a16:creationId xmlns:a16="http://schemas.microsoft.com/office/drawing/2014/main" id="{179F83BF-6B21-443B-A6C7-8A569D35AF9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7990" y="21945600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727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tags" Target="../tags/tag15.xml"/><Relationship Id="rId7" Type="http://schemas.openxmlformats.org/officeDocument/2006/relationships/notesSlide" Target="../notesSlides/notesSlide1.xml"/><Relationship Id="rId12" Type="http://schemas.openxmlformats.org/officeDocument/2006/relationships/image" Target="../media/image5.jp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jpg"/><Relationship Id="rId5" Type="http://schemas.openxmlformats.org/officeDocument/2006/relationships/tags" Target="../tags/tag17.xml"/><Relationship Id="rId10" Type="http://schemas.microsoft.com/office/2007/relationships/hdphoto" Target="../media/hdphoto1.wdp"/><Relationship Id="rId4" Type="http://schemas.openxmlformats.org/officeDocument/2006/relationships/tags" Target="../tags/tag16.xml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5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23.png"/><Relationship Id="rId4" Type="http://schemas.openxmlformats.org/officeDocument/2006/relationships/image" Target="../media/image15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5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5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5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5.png"/><Relationship Id="rId10" Type="http://schemas.openxmlformats.org/officeDocument/2006/relationships/image" Target="../media/image27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6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8.png"/><Relationship Id="rId10" Type="http://schemas.openxmlformats.org/officeDocument/2006/relationships/image" Target="../media/image31.png"/><Relationship Id="rId4" Type="http://schemas.openxmlformats.org/officeDocument/2006/relationships/image" Target="../media/image24.png"/><Relationship Id="rId9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6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8.png"/><Relationship Id="rId10" Type="http://schemas.openxmlformats.org/officeDocument/2006/relationships/image" Target="../media/image31.png"/><Relationship Id="rId4" Type="http://schemas.openxmlformats.org/officeDocument/2006/relationships/image" Target="../media/image24.png"/><Relationship Id="rId9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6.xml"/><Relationship Id="rId7" Type="http://schemas.microsoft.com/office/2007/relationships/hdphoto" Target="../media/hdphoto1.wdp"/><Relationship Id="rId2" Type="http://schemas.openxmlformats.org/officeDocument/2006/relationships/tags" Target="../tags/tag2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png"/><Relationship Id="rId5" Type="http://schemas.openxmlformats.org/officeDocument/2006/relationships/image" Target="../media/image6.jpg"/><Relationship Id="rId4" Type="http://schemas.openxmlformats.org/officeDocument/2006/relationships/notesSlide" Target="../notesSlides/notesSlide17.xml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image" Target="../media/image15.png"/><Relationship Id="rId18" Type="http://schemas.microsoft.com/office/2007/relationships/hdphoto" Target="../media/hdphoto1.wdp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8.png"/><Relationship Id="rId1" Type="http://schemas.openxmlformats.org/officeDocument/2006/relationships/tags" Target="../tags/tag18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svg"/><Relationship Id="rId4" Type="http://schemas.openxmlformats.org/officeDocument/2006/relationships/image" Target="../media/image6.jp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image" Target="../media/image20.png"/><Relationship Id="rId11" Type="http://schemas.openxmlformats.org/officeDocument/2006/relationships/image" Target="../media/image19.png"/><Relationship Id="rId5" Type="http://schemas.openxmlformats.org/officeDocument/2006/relationships/image" Target="../media/image6.jpg"/><Relationship Id="rId10" Type="http://schemas.microsoft.com/office/2007/relationships/hdphoto" Target="../media/hdphoto1.wdp"/><Relationship Id="rId4" Type="http://schemas.openxmlformats.org/officeDocument/2006/relationships/audio" Target="../media/audio1.wav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6" Type="http://schemas.openxmlformats.org/officeDocument/2006/relationships/image" Target="../media/image20.png"/><Relationship Id="rId11" Type="http://schemas.openxmlformats.org/officeDocument/2006/relationships/image" Target="../media/image19.png"/><Relationship Id="rId5" Type="http://schemas.openxmlformats.org/officeDocument/2006/relationships/image" Target="../media/image6.jpg"/><Relationship Id="rId10" Type="http://schemas.microsoft.com/office/2007/relationships/hdphoto" Target="../media/hdphoto1.wdp"/><Relationship Id="rId4" Type="http://schemas.openxmlformats.org/officeDocument/2006/relationships/audio" Target="../media/audio1.wav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jp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4.pn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5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5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5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5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_图片 6">
            <a:extLst>
              <a:ext uri="{FF2B5EF4-FFF2-40B4-BE49-F238E27FC236}">
                <a16:creationId xmlns:a16="http://schemas.microsoft.com/office/drawing/2014/main" id="{62508588-B70B-49B4-9FBC-C9A87708656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8386" y="106044"/>
            <a:ext cx="2954480" cy="2851261"/>
          </a:xfrm>
          <a:prstGeom prst="rect">
            <a:avLst/>
          </a:prstGeom>
        </p:spPr>
      </p:pic>
      <p:sp>
        <p:nvSpPr>
          <p:cNvPr id="8" name="PA_文本框 7">
            <a:extLst>
              <a:ext uri="{FF2B5EF4-FFF2-40B4-BE49-F238E27FC236}">
                <a16:creationId xmlns:a16="http://schemas.microsoft.com/office/drawing/2014/main" id="{E9AA9774-6128-4B1B-852D-46C23A18DFBB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815129" y="544176"/>
            <a:ext cx="24210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err="1">
                <a:ln w="19050">
                  <a:solidFill>
                    <a:schemeClr val="bg1"/>
                  </a:solidFill>
                </a:ln>
                <a:blipFill dpi="0" rotWithShape="1">
                  <a:blip r:embed="rId11"/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amenco" panose="02040603050506020204" pitchFamily="18" charset="0"/>
              </a:rPr>
              <a:t>Toán</a:t>
            </a:r>
            <a:endParaRPr lang="zh-CN" altLang="en-US" sz="6000" dirty="0">
              <a:ln w="19050">
                <a:solidFill>
                  <a:schemeClr val="bg1"/>
                </a:solidFill>
              </a:ln>
              <a:blipFill dpi="0" rotWithShape="1">
                <a:blip r:embed="rId11"/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Flamenco" panose="02040603050506020204" pitchFamily="18" charset="0"/>
            </a:endParaRPr>
          </a:p>
        </p:txBody>
      </p:sp>
      <p:sp>
        <p:nvSpPr>
          <p:cNvPr id="6" name="PA_PA-文本框 41">
            <a:extLst>
              <a:ext uri="{FF2B5EF4-FFF2-40B4-BE49-F238E27FC236}">
                <a16:creationId xmlns:a16="http://schemas.microsoft.com/office/drawing/2014/main" id="{8D7FE763-0708-4D38-A110-3CE000F664FB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 rot="21023962">
            <a:off x="1388306" y="2172500"/>
            <a:ext cx="78061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8800" b="1">
                <a:blipFill>
                  <a:blip r:embed="rId12"/>
                  <a:stretch>
                    <a:fillRect/>
                  </a:stretch>
                </a:blipFill>
                <a:latin typeface="UTM Neutra" panose="02040603050506020204" pitchFamily="18" charset="0"/>
                <a:ea typeface="华康娃娃体W5" panose="040B0509000000000000" pitchFamily="81" charset="-122"/>
              </a:rPr>
              <a:t>LUYỆN TẬP</a:t>
            </a:r>
            <a:endParaRPr lang="en-US" altLang="zh-CN" sz="8800" b="1" dirty="0">
              <a:blipFill>
                <a:blip r:embed="rId12"/>
                <a:stretch>
                  <a:fillRect/>
                </a:stretch>
              </a:blipFill>
              <a:latin typeface="UTM Neutra" panose="02040603050506020204" pitchFamily="18" charset="0"/>
              <a:ea typeface="华康娃娃体W5" panose="040B0509000000000000" pitchFamily="81" charset="-122"/>
            </a:endParaRPr>
          </a:p>
        </p:txBody>
      </p:sp>
      <p:sp>
        <p:nvSpPr>
          <p:cNvPr id="11" name="PA_PA-文本框 41">
            <a:extLst>
              <a:ext uri="{FF2B5EF4-FFF2-40B4-BE49-F238E27FC236}">
                <a16:creationId xmlns:a16="http://schemas.microsoft.com/office/drawing/2014/main" id="{1529F16A-030B-4282-A5B2-60A7613C4FA4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 rot="21023962">
            <a:off x="1307042" y="2137171"/>
            <a:ext cx="77521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8800" b="1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UTM Neutra" panose="02040603050506020204" pitchFamily="18" charset="0"/>
                <a:ea typeface="华康娃娃体W5" panose="040B0509000000000000" pitchFamily="81" charset="-122"/>
              </a:rPr>
              <a:t>LUYỆN TẬP</a:t>
            </a:r>
            <a:endParaRPr lang="zh-CN" altLang="en-US" sz="8800" b="1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UTM Neutra" panose="02040603050506020204" pitchFamily="18" charset="0"/>
              <a:ea typeface="华康娃娃体W5" panose="040B0509000000000000" pitchFamily="81" charset="-122"/>
            </a:endParaRPr>
          </a:p>
        </p:txBody>
      </p:sp>
      <p:sp>
        <p:nvSpPr>
          <p:cNvPr id="9" name="PA_PA-文本框 41">
            <a:extLst>
              <a:ext uri="{FF2B5EF4-FFF2-40B4-BE49-F238E27FC236}">
                <a16:creationId xmlns:a16="http://schemas.microsoft.com/office/drawing/2014/main" id="{58296785-F43C-4B99-BD3F-0BC1192B4CA9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7292376" y="5898325"/>
            <a:ext cx="5530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UTM Neutra" panose="02040603050506020204" pitchFamily="18" charset="0"/>
                <a:ea typeface="华康娃娃体W5" panose="040B0509000000000000" pitchFamily="81" charset="-122"/>
              </a:rPr>
              <a:t>sgk  trang 149</a:t>
            </a:r>
            <a:endParaRPr lang="zh-CN" altLang="en-US" sz="4800" b="1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UTM Neutra" panose="02040603050506020204" pitchFamily="18" charset="0"/>
              <a:ea typeface="华康娃娃体W5" panose="040B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7267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honeycomb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2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3" dur="25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4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5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650"/>
                                </p:stCondLst>
                                <p:childTnLst>
                                  <p:par>
                                    <p:cTn id="17" presetID="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9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 fmla="#ppt_h-#ppt_h*cos(4*pi*$)*(1-$)^2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0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-#ppt_w*cos(4*pi*$)*(1-$)^2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925"/>
                                </p:stCondLst>
                                <p:childTnLst>
                                  <p:par>
                                    <p:cTn id="22" presetID="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3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24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 fmla="#ppt_h-#ppt_h*cos(4*pi*$)*(1-$)^2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5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-#ppt_w*cos(4*pi*$)*(1-$)^2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27" presetID="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8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29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 fmla="#ppt_h-#ppt_h*cos(4*pi*$)*(1-$)^2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30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-#ppt_w*cos(4*pi*$)*(1-$)^2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6" grpId="0"/>
          <p:bldP spid="11" grpId="0"/>
          <p:bldP spid="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2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3" dur="25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4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5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650"/>
                                </p:stCondLst>
                                <p:childTnLst>
                                  <p:par>
                                    <p:cTn id="17" presetID="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9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 fmla="#ppt_h-#ppt_h*cos(4*pi*$)*(1-$)^2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0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-#ppt_w*cos(4*pi*$)*(1-$)^2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925"/>
                                </p:stCondLst>
                                <p:childTnLst>
                                  <p:par>
                                    <p:cTn id="22" presetID="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3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24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 fmla="#ppt_h-#ppt_h*cos(4*pi*$)*(1-$)^2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5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-#ppt_w*cos(4*pi*$)*(1-$)^2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27" presetID="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8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29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 fmla="#ppt_h-#ppt_h*cos(4*pi*$)*(1-$)^2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30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-#ppt_w*cos(4*pi*$)*(1-$)^2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8" grpId="0"/>
          <p:bldP spid="11" grpId="0"/>
          <p:bldP spid="9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9D1B6D3-C1BC-4E89-A10F-AA0342B78B2A}"/>
              </a:ext>
            </a:extLst>
          </p:cNvPr>
          <p:cNvSpPr/>
          <p:nvPr/>
        </p:nvSpPr>
        <p:spPr>
          <a:xfrm>
            <a:off x="373626" y="258097"/>
            <a:ext cx="11444748" cy="6341806"/>
          </a:xfrm>
          <a:prstGeom prst="roundRect">
            <a:avLst/>
          </a:prstGeom>
          <a:solidFill>
            <a:schemeClr val="bg1"/>
          </a:solidFill>
          <a:ln>
            <a:solidFill>
              <a:srgbClr val="97CCB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图片 24">
            <a:extLst>
              <a:ext uri="{FF2B5EF4-FFF2-40B4-BE49-F238E27FC236}">
                <a16:creationId xmlns:a16="http://schemas.microsoft.com/office/drawing/2014/main" id="{3C7A8809-8EE6-464D-A885-0B76C315BA3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0745" y="4432332"/>
            <a:ext cx="887629" cy="26161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8814BA-F48B-4785-891F-439EFF6DEA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775" y="4742140"/>
            <a:ext cx="1619250" cy="1996551"/>
          </a:xfrm>
          <a:prstGeom prst="rect">
            <a:avLst/>
          </a:prstGeom>
        </p:spPr>
      </p:pic>
      <p:pic>
        <p:nvPicPr>
          <p:cNvPr id="14" name="图片 5">
            <a:extLst>
              <a:ext uri="{FF2B5EF4-FFF2-40B4-BE49-F238E27FC236}">
                <a16:creationId xmlns:a16="http://schemas.microsoft.com/office/drawing/2014/main" id="{7547D88B-8600-46DA-87BE-B2CCAFCF0911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14" y="-150952"/>
            <a:ext cx="2398472" cy="1520244"/>
          </a:xfrm>
          <a:prstGeom prst="rect">
            <a:avLst/>
          </a:prstGeom>
        </p:spPr>
      </p:pic>
      <p:pic>
        <p:nvPicPr>
          <p:cNvPr id="15" name="图片 26">
            <a:extLst>
              <a:ext uri="{FF2B5EF4-FFF2-40B4-BE49-F238E27FC236}">
                <a16:creationId xmlns:a16="http://schemas.microsoft.com/office/drawing/2014/main" id="{D8878299-784D-4EA1-91F8-F5C03ADCC46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9427" y="3765486"/>
            <a:ext cx="882573" cy="2834417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F5E8CB2-068B-436B-BC23-0E3CF96B1FD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92157"/>
            <a:ext cx="12192000" cy="4981074"/>
          </a:xfrm>
          <a:prstGeom prst="rect">
            <a:avLst/>
          </a:prstGeom>
        </p:spPr>
      </p:pic>
      <p:pic>
        <p:nvPicPr>
          <p:cNvPr id="17" name="图片 1">
            <a:extLst>
              <a:ext uri="{FF2B5EF4-FFF2-40B4-BE49-F238E27FC236}">
                <a16:creationId xmlns:a16="http://schemas.microsoft.com/office/drawing/2014/main" id="{7B53A8DF-4791-4966-AC93-852ED55C158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2014" y="154059"/>
            <a:ext cx="943173" cy="910222"/>
          </a:xfrm>
          <a:prstGeom prst="rect">
            <a:avLst/>
          </a:prstGeom>
        </p:spPr>
      </p:pic>
      <p:sp>
        <p:nvSpPr>
          <p:cNvPr id="10" name="矩形 6">
            <a:extLst>
              <a:ext uri="{FF2B5EF4-FFF2-40B4-BE49-F238E27FC236}">
                <a16:creationId xmlns:a16="http://schemas.microsoft.com/office/drawing/2014/main" id="{4B4167F0-624D-4D68-9E3D-6DA1D23D9919}"/>
              </a:ext>
            </a:extLst>
          </p:cNvPr>
          <p:cNvSpPr/>
          <p:nvPr/>
        </p:nvSpPr>
        <p:spPr>
          <a:xfrm>
            <a:off x="1049086" y="1264210"/>
            <a:ext cx="10093828" cy="3272499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4800" b="1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3. </a:t>
            </a:r>
            <a:r>
              <a:rPr lang="vi-VN" altLang="zh-CN" sz="4800" b="1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Tổng của hai số là 72. Tìm hai số đó biết rằng nếu số lớn giảm 5 lần thì tìm được số bé.</a:t>
            </a:r>
            <a:endParaRPr lang="en-US" altLang="zh-CN" sz="4800" b="1">
              <a:solidFill>
                <a:srgbClr val="6BAE45"/>
              </a:solidFill>
              <a:latin typeface="UTM Avo" panose="02040603050506020204" pitchFamily="18" charset="0"/>
              <a:ea typeface="华康娃娃体W5" panose="040B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582752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F5E8CB2-068B-436B-BC23-0E3CF96B1F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92157"/>
            <a:ext cx="12192000" cy="4981074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9D1B6D3-C1BC-4E89-A10F-AA0342B78B2A}"/>
              </a:ext>
            </a:extLst>
          </p:cNvPr>
          <p:cNvSpPr/>
          <p:nvPr/>
        </p:nvSpPr>
        <p:spPr>
          <a:xfrm>
            <a:off x="373626" y="258097"/>
            <a:ext cx="11444748" cy="6341806"/>
          </a:xfrm>
          <a:prstGeom prst="roundRect">
            <a:avLst/>
          </a:prstGeom>
          <a:solidFill>
            <a:schemeClr val="bg1"/>
          </a:solidFill>
          <a:ln>
            <a:solidFill>
              <a:srgbClr val="97CCB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图片 24">
            <a:extLst>
              <a:ext uri="{FF2B5EF4-FFF2-40B4-BE49-F238E27FC236}">
                <a16:creationId xmlns:a16="http://schemas.microsoft.com/office/drawing/2014/main" id="{3C7A8809-8EE6-464D-A885-0B76C315BA3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0745" y="4432332"/>
            <a:ext cx="887629" cy="26161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8814BA-F48B-4785-891F-439EFF6DEA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775" y="4742140"/>
            <a:ext cx="1619250" cy="1996551"/>
          </a:xfrm>
          <a:prstGeom prst="rect">
            <a:avLst/>
          </a:prstGeom>
        </p:spPr>
      </p:pic>
      <p:pic>
        <p:nvPicPr>
          <p:cNvPr id="14" name="图片 5">
            <a:extLst>
              <a:ext uri="{FF2B5EF4-FFF2-40B4-BE49-F238E27FC236}">
                <a16:creationId xmlns:a16="http://schemas.microsoft.com/office/drawing/2014/main" id="{7547D88B-8600-46DA-87BE-B2CCAFCF0911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14" y="-150952"/>
            <a:ext cx="2398472" cy="1520244"/>
          </a:xfrm>
          <a:prstGeom prst="rect">
            <a:avLst/>
          </a:prstGeom>
        </p:spPr>
      </p:pic>
      <p:pic>
        <p:nvPicPr>
          <p:cNvPr id="15" name="图片 26">
            <a:extLst>
              <a:ext uri="{FF2B5EF4-FFF2-40B4-BE49-F238E27FC236}">
                <a16:creationId xmlns:a16="http://schemas.microsoft.com/office/drawing/2014/main" id="{D8878299-784D-4EA1-91F8-F5C03ADCC46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9427" y="3765486"/>
            <a:ext cx="882573" cy="2834417"/>
          </a:xfrm>
          <a:prstGeom prst="rect">
            <a:avLst/>
          </a:prstGeom>
        </p:spPr>
      </p:pic>
      <p:pic>
        <p:nvPicPr>
          <p:cNvPr id="17" name="图片 1">
            <a:extLst>
              <a:ext uri="{FF2B5EF4-FFF2-40B4-BE49-F238E27FC236}">
                <a16:creationId xmlns:a16="http://schemas.microsoft.com/office/drawing/2014/main" id="{7B53A8DF-4791-4966-AC93-852ED55C158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2014" y="154059"/>
            <a:ext cx="943173" cy="910222"/>
          </a:xfrm>
          <a:prstGeom prst="rect">
            <a:avLst/>
          </a:prstGeom>
        </p:spPr>
      </p:pic>
      <p:sp>
        <p:nvSpPr>
          <p:cNvPr id="10" name="矩形 6">
            <a:extLst>
              <a:ext uri="{FF2B5EF4-FFF2-40B4-BE49-F238E27FC236}">
                <a16:creationId xmlns:a16="http://schemas.microsoft.com/office/drawing/2014/main" id="{4B4167F0-624D-4D68-9E3D-6DA1D23D9919}"/>
              </a:ext>
            </a:extLst>
          </p:cNvPr>
          <p:cNvSpPr/>
          <p:nvPr/>
        </p:nvSpPr>
        <p:spPr>
          <a:xfrm>
            <a:off x="1049086" y="537835"/>
            <a:ext cx="10093828" cy="1293496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3. </a:t>
            </a:r>
            <a:r>
              <a:rPr lang="vi-VN" altLang="zh-CN" sz="2800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Tổng của hai số là </a:t>
            </a:r>
            <a:r>
              <a:rPr lang="vi-VN" altLang="zh-CN" sz="2800" b="1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72</a:t>
            </a:r>
            <a:r>
              <a:rPr lang="vi-VN" altLang="zh-CN" sz="2800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. Tìm hai số đó biết rằng nếu số lớn </a:t>
            </a:r>
            <a:r>
              <a:rPr lang="vi-VN" altLang="zh-CN" sz="2800" b="1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giảm 5 lần</a:t>
            </a:r>
            <a:r>
              <a:rPr lang="vi-VN" altLang="zh-CN" sz="2800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 thì tìm được số bé.</a:t>
            </a:r>
            <a:endParaRPr lang="en-US" altLang="zh-CN" sz="2800">
              <a:solidFill>
                <a:srgbClr val="6BAE45"/>
              </a:solidFill>
              <a:latin typeface="UTM Avo" panose="02040603050506020204" pitchFamily="18" charset="0"/>
              <a:ea typeface="华康娃娃体W5" panose="040B0509000000000000" pitchFamily="81" charset="-122"/>
            </a:endParaRPr>
          </a:p>
        </p:txBody>
      </p:sp>
      <p:sp>
        <p:nvSpPr>
          <p:cNvPr id="11" name="矩形 6">
            <a:extLst>
              <a:ext uri="{FF2B5EF4-FFF2-40B4-BE49-F238E27FC236}">
                <a16:creationId xmlns:a16="http://schemas.microsoft.com/office/drawing/2014/main" id="{55C69FAC-85A4-45C0-AB2C-2A817D3E3F24}"/>
              </a:ext>
            </a:extLst>
          </p:cNvPr>
          <p:cNvSpPr/>
          <p:nvPr/>
        </p:nvSpPr>
        <p:spPr>
          <a:xfrm>
            <a:off x="5146566" y="2248819"/>
            <a:ext cx="1898868" cy="735138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b="1">
                <a:solidFill>
                  <a:srgbClr val="0160D3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Tóm tắt:</a:t>
            </a:r>
          </a:p>
        </p:txBody>
      </p:sp>
      <p:sp>
        <p:nvSpPr>
          <p:cNvPr id="12" name="矩形 6">
            <a:extLst>
              <a:ext uri="{FF2B5EF4-FFF2-40B4-BE49-F238E27FC236}">
                <a16:creationId xmlns:a16="http://schemas.microsoft.com/office/drawing/2014/main" id="{A84012AD-7544-4387-8414-1502B67282D8}"/>
              </a:ext>
            </a:extLst>
          </p:cNvPr>
          <p:cNvSpPr/>
          <p:nvPr/>
        </p:nvSpPr>
        <p:spPr>
          <a:xfrm>
            <a:off x="3468086" y="3643607"/>
            <a:ext cx="1737105" cy="735138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3200" b="1">
                <a:solidFill>
                  <a:srgbClr val="0160D3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Số lớn: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D922B84-7D9B-4DAC-975D-CFAA2D173E7B}"/>
              </a:ext>
            </a:extLst>
          </p:cNvPr>
          <p:cNvGrpSpPr/>
          <p:nvPr/>
        </p:nvGrpSpPr>
        <p:grpSpPr>
          <a:xfrm>
            <a:off x="5271679" y="4638752"/>
            <a:ext cx="640080" cy="335022"/>
            <a:chOff x="3244716" y="2821835"/>
            <a:chExt cx="640080" cy="335022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50FDDA77-011E-4DD2-8306-70265949D036}"/>
                </a:ext>
              </a:extLst>
            </p:cNvPr>
            <p:cNvCxnSpPr/>
            <p:nvPr/>
          </p:nvCxnSpPr>
          <p:spPr>
            <a:xfrm>
              <a:off x="3244716" y="2839357"/>
              <a:ext cx="0" cy="3175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C0CB91B-4C32-4EA7-A027-1FF819EE5C42}"/>
                </a:ext>
              </a:extLst>
            </p:cNvPr>
            <p:cNvCxnSpPr>
              <a:cxnSpLocks/>
            </p:cNvCxnSpPr>
            <p:nvPr/>
          </p:nvCxnSpPr>
          <p:spPr>
            <a:xfrm>
              <a:off x="3244716" y="2980585"/>
              <a:ext cx="64008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09CFB17-2DD5-4A9D-8847-CF42536941D5}"/>
                </a:ext>
              </a:extLst>
            </p:cNvPr>
            <p:cNvCxnSpPr/>
            <p:nvPr/>
          </p:nvCxnSpPr>
          <p:spPr>
            <a:xfrm>
              <a:off x="3884796" y="2821835"/>
              <a:ext cx="0" cy="3175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Left Bracket 66">
            <a:extLst>
              <a:ext uri="{FF2B5EF4-FFF2-40B4-BE49-F238E27FC236}">
                <a16:creationId xmlns:a16="http://schemas.microsoft.com/office/drawing/2014/main" id="{CB05A17E-0727-47B0-9B98-9F3AFF6AA592}"/>
              </a:ext>
            </a:extLst>
          </p:cNvPr>
          <p:cNvSpPr/>
          <p:nvPr/>
        </p:nvSpPr>
        <p:spPr>
          <a:xfrm rot="16200000">
            <a:off x="5431571" y="4591692"/>
            <a:ext cx="317501" cy="640080"/>
          </a:xfrm>
          <a:prstGeom prst="leftBracket">
            <a:avLst>
              <a:gd name="adj" fmla="val 292332"/>
            </a:avLst>
          </a:prstGeom>
          <a:ln>
            <a:solidFill>
              <a:srgbClr val="0160D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Left Bracket 67">
            <a:extLst>
              <a:ext uri="{FF2B5EF4-FFF2-40B4-BE49-F238E27FC236}">
                <a16:creationId xmlns:a16="http://schemas.microsoft.com/office/drawing/2014/main" id="{CF00CC0B-68FC-4226-945E-7BA7AF806D6B}"/>
              </a:ext>
            </a:extLst>
          </p:cNvPr>
          <p:cNvSpPr/>
          <p:nvPr/>
        </p:nvSpPr>
        <p:spPr>
          <a:xfrm rot="5400000" flipV="1">
            <a:off x="6723328" y="2340909"/>
            <a:ext cx="317498" cy="3177115"/>
          </a:xfrm>
          <a:prstGeom prst="leftBracket">
            <a:avLst>
              <a:gd name="adj" fmla="val 100253"/>
            </a:avLst>
          </a:prstGeom>
          <a:ln>
            <a:solidFill>
              <a:srgbClr val="0160D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矩形 6">
            <a:extLst>
              <a:ext uri="{FF2B5EF4-FFF2-40B4-BE49-F238E27FC236}">
                <a16:creationId xmlns:a16="http://schemas.microsoft.com/office/drawing/2014/main" id="{67BA16A1-C181-4493-91EE-2F509448413E}"/>
              </a:ext>
            </a:extLst>
          </p:cNvPr>
          <p:cNvSpPr/>
          <p:nvPr/>
        </p:nvSpPr>
        <p:spPr>
          <a:xfrm>
            <a:off x="3522678" y="4362813"/>
            <a:ext cx="1516562" cy="735138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3200" b="1">
                <a:solidFill>
                  <a:srgbClr val="0160D3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Số bé:</a:t>
            </a:r>
          </a:p>
        </p:txBody>
      </p:sp>
      <p:sp>
        <p:nvSpPr>
          <p:cNvPr id="70" name="矩形 6">
            <a:extLst>
              <a:ext uri="{FF2B5EF4-FFF2-40B4-BE49-F238E27FC236}">
                <a16:creationId xmlns:a16="http://schemas.microsoft.com/office/drawing/2014/main" id="{9EDEE8D9-DFC8-4E6C-AA8F-213FDDA3A51E}"/>
              </a:ext>
            </a:extLst>
          </p:cNvPr>
          <p:cNvSpPr/>
          <p:nvPr/>
        </p:nvSpPr>
        <p:spPr>
          <a:xfrm>
            <a:off x="6433914" y="3069140"/>
            <a:ext cx="991156" cy="735138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3200" b="1">
                <a:solidFill>
                  <a:srgbClr val="0160D3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?</a:t>
            </a:r>
          </a:p>
        </p:txBody>
      </p:sp>
      <p:sp>
        <p:nvSpPr>
          <p:cNvPr id="71" name="矩形 6">
            <a:extLst>
              <a:ext uri="{FF2B5EF4-FFF2-40B4-BE49-F238E27FC236}">
                <a16:creationId xmlns:a16="http://schemas.microsoft.com/office/drawing/2014/main" id="{03A6521C-8A2C-4653-BB82-7E5304232C05}"/>
              </a:ext>
            </a:extLst>
          </p:cNvPr>
          <p:cNvSpPr/>
          <p:nvPr/>
        </p:nvSpPr>
        <p:spPr>
          <a:xfrm>
            <a:off x="5376455" y="4893368"/>
            <a:ext cx="843139" cy="735138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3200" b="1">
                <a:solidFill>
                  <a:srgbClr val="0160D3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?</a:t>
            </a:r>
          </a:p>
        </p:txBody>
      </p:sp>
      <p:sp>
        <p:nvSpPr>
          <p:cNvPr id="72" name="Right Brace 71">
            <a:extLst>
              <a:ext uri="{FF2B5EF4-FFF2-40B4-BE49-F238E27FC236}">
                <a16:creationId xmlns:a16="http://schemas.microsoft.com/office/drawing/2014/main" id="{7C3C608F-E904-4C7D-ABB3-092DAAD75092}"/>
              </a:ext>
            </a:extLst>
          </p:cNvPr>
          <p:cNvSpPr/>
          <p:nvPr/>
        </p:nvSpPr>
        <p:spPr>
          <a:xfrm>
            <a:off x="8608507" y="3614136"/>
            <a:ext cx="528787" cy="1697099"/>
          </a:xfrm>
          <a:prstGeom prst="rightBrace">
            <a:avLst>
              <a:gd name="adj1" fmla="val 34937"/>
              <a:gd name="adj2" fmla="val 50000"/>
            </a:avLst>
          </a:prstGeom>
          <a:ln w="19050">
            <a:solidFill>
              <a:srgbClr val="0160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矩形 6">
            <a:extLst>
              <a:ext uri="{FF2B5EF4-FFF2-40B4-BE49-F238E27FC236}">
                <a16:creationId xmlns:a16="http://schemas.microsoft.com/office/drawing/2014/main" id="{817F71A0-CB95-442D-9E81-7AA0C4E6AA38}"/>
              </a:ext>
            </a:extLst>
          </p:cNvPr>
          <p:cNvSpPr/>
          <p:nvPr/>
        </p:nvSpPr>
        <p:spPr>
          <a:xfrm>
            <a:off x="9262606" y="3995244"/>
            <a:ext cx="1276896" cy="735138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3200" b="1">
                <a:solidFill>
                  <a:srgbClr val="0160D3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72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06D7CA3-5313-4031-B402-BC1F5E2C8F53}"/>
              </a:ext>
            </a:extLst>
          </p:cNvPr>
          <p:cNvGrpSpPr/>
          <p:nvPr/>
        </p:nvGrpSpPr>
        <p:grpSpPr>
          <a:xfrm>
            <a:off x="5272275" y="3925890"/>
            <a:ext cx="3198361" cy="345430"/>
            <a:chOff x="6068689" y="3925890"/>
            <a:chExt cx="3198361" cy="34543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A5363DE-C04F-4062-B94D-DE2AB5955234}"/>
                </a:ext>
              </a:extLst>
            </p:cNvPr>
            <p:cNvGrpSpPr/>
            <p:nvPr/>
          </p:nvGrpSpPr>
          <p:grpSpPr>
            <a:xfrm>
              <a:off x="6068689" y="3927537"/>
              <a:ext cx="1918244" cy="343783"/>
              <a:chOff x="3246711" y="3505593"/>
              <a:chExt cx="1918244" cy="343783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6EA8EB31-BBC1-4170-913D-10EE75463D1C}"/>
                  </a:ext>
                </a:extLst>
              </p:cNvPr>
              <p:cNvGrpSpPr/>
              <p:nvPr/>
            </p:nvGrpSpPr>
            <p:grpSpPr>
              <a:xfrm>
                <a:off x="3246711" y="3505593"/>
                <a:ext cx="640080" cy="335022"/>
                <a:chOff x="3244716" y="2821835"/>
                <a:chExt cx="640080" cy="335022"/>
              </a:xfrm>
            </p:grpSpPr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50DC20EB-3B74-45C1-8F1C-9EE5EF7D018C}"/>
                    </a:ext>
                  </a:extLst>
                </p:cNvPr>
                <p:cNvCxnSpPr/>
                <p:nvPr/>
              </p:nvCxnSpPr>
              <p:spPr>
                <a:xfrm>
                  <a:off x="3244716" y="2839357"/>
                  <a:ext cx="0" cy="31750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E8BE9E69-C37F-40E5-AFF7-8A6563180D5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244716" y="2980585"/>
                  <a:ext cx="64008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197C192C-3BBB-41D7-BAAB-97693C468413}"/>
                    </a:ext>
                  </a:extLst>
                </p:cNvPr>
                <p:cNvCxnSpPr/>
                <p:nvPr/>
              </p:nvCxnSpPr>
              <p:spPr>
                <a:xfrm>
                  <a:off x="3884796" y="2821835"/>
                  <a:ext cx="0" cy="31750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2CC6F8E5-519B-4671-B786-056CD6042580}"/>
                  </a:ext>
                </a:extLst>
              </p:cNvPr>
              <p:cNvGrpSpPr/>
              <p:nvPr/>
            </p:nvGrpSpPr>
            <p:grpSpPr>
              <a:xfrm>
                <a:off x="3884796" y="3506960"/>
                <a:ext cx="640080" cy="319028"/>
                <a:chOff x="3244716" y="2820307"/>
                <a:chExt cx="640080" cy="319028"/>
              </a:xfrm>
            </p:grpSpPr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DE8A1FA6-A9FE-4F72-ABBD-565238908562}"/>
                    </a:ext>
                  </a:extLst>
                </p:cNvPr>
                <p:cNvCxnSpPr/>
                <p:nvPr/>
              </p:nvCxnSpPr>
              <p:spPr>
                <a:xfrm>
                  <a:off x="3247891" y="2820307"/>
                  <a:ext cx="0" cy="31750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FEB98A45-3AC0-4658-8C92-51C8A70953A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244716" y="2980585"/>
                  <a:ext cx="64008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EB26CCE6-2531-429E-993C-AC1CE6F93FB3}"/>
                    </a:ext>
                  </a:extLst>
                </p:cNvPr>
                <p:cNvCxnSpPr/>
                <p:nvPr/>
              </p:nvCxnSpPr>
              <p:spPr>
                <a:xfrm>
                  <a:off x="3884796" y="2821835"/>
                  <a:ext cx="0" cy="31750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A9AB72F9-D3DA-412F-BEF5-B1045779E875}"/>
                  </a:ext>
                </a:extLst>
              </p:cNvPr>
              <p:cNvGrpSpPr/>
              <p:nvPr/>
            </p:nvGrpSpPr>
            <p:grpSpPr>
              <a:xfrm>
                <a:off x="4524875" y="3514354"/>
                <a:ext cx="640080" cy="335022"/>
                <a:chOff x="3244716" y="2821835"/>
                <a:chExt cx="640080" cy="335022"/>
              </a:xfrm>
            </p:grpSpPr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DAF52A41-DA46-493C-9D3C-3AC2A05FC3DD}"/>
                    </a:ext>
                  </a:extLst>
                </p:cNvPr>
                <p:cNvCxnSpPr/>
                <p:nvPr/>
              </p:nvCxnSpPr>
              <p:spPr>
                <a:xfrm>
                  <a:off x="3244716" y="2839357"/>
                  <a:ext cx="0" cy="31750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861FEFF2-99A3-40D7-A422-D9695D69C8F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244716" y="2974807"/>
                  <a:ext cx="64008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D1D234AE-13DF-4165-98D1-27E1747AE120}"/>
                    </a:ext>
                  </a:extLst>
                </p:cNvPr>
                <p:cNvCxnSpPr/>
                <p:nvPr/>
              </p:nvCxnSpPr>
              <p:spPr>
                <a:xfrm>
                  <a:off x="3884796" y="2821835"/>
                  <a:ext cx="0" cy="31750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CD98E43F-E295-495C-86B1-D186850B3A05}"/>
                </a:ext>
              </a:extLst>
            </p:cNvPr>
            <p:cNvGrpSpPr/>
            <p:nvPr/>
          </p:nvGrpSpPr>
          <p:grpSpPr>
            <a:xfrm>
              <a:off x="7986891" y="3925890"/>
              <a:ext cx="640080" cy="335022"/>
              <a:chOff x="3244716" y="2821835"/>
              <a:chExt cx="640080" cy="335022"/>
            </a:xfrm>
          </p:grpSpPr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58FB62FA-DE64-4EB9-A959-CE244F0534D7}"/>
                  </a:ext>
                </a:extLst>
              </p:cNvPr>
              <p:cNvCxnSpPr/>
              <p:nvPr/>
            </p:nvCxnSpPr>
            <p:spPr>
              <a:xfrm>
                <a:off x="3244716" y="2839357"/>
                <a:ext cx="0" cy="3175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8881D58C-6518-46A4-B2FE-9A1DE49DE0D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44716" y="2980585"/>
                <a:ext cx="64008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1E1F2354-1ADB-4FC4-9FFB-59D17AA79DA8}"/>
                  </a:ext>
                </a:extLst>
              </p:cNvPr>
              <p:cNvCxnSpPr/>
              <p:nvPr/>
            </p:nvCxnSpPr>
            <p:spPr>
              <a:xfrm>
                <a:off x="3884796" y="2821835"/>
                <a:ext cx="0" cy="3175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E1B15990-FDDF-402B-982C-DE722C9F5CDE}"/>
                </a:ext>
              </a:extLst>
            </p:cNvPr>
            <p:cNvGrpSpPr/>
            <p:nvPr/>
          </p:nvGrpSpPr>
          <p:grpSpPr>
            <a:xfrm>
              <a:off x="8626970" y="3933887"/>
              <a:ext cx="640080" cy="328553"/>
              <a:chOff x="3244716" y="2839357"/>
              <a:chExt cx="640080" cy="328553"/>
            </a:xfrm>
          </p:grpSpPr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9622597B-0174-42A8-A36C-2819959E6091}"/>
                  </a:ext>
                </a:extLst>
              </p:cNvPr>
              <p:cNvCxnSpPr/>
              <p:nvPr/>
            </p:nvCxnSpPr>
            <p:spPr>
              <a:xfrm>
                <a:off x="3244716" y="2839357"/>
                <a:ext cx="0" cy="3175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E007E466-9EFC-4750-9053-CD9D563ED5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44716" y="2999635"/>
                <a:ext cx="64008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5CF10FC0-6ED3-4E09-8E8F-13DFDA940335}"/>
                  </a:ext>
                </a:extLst>
              </p:cNvPr>
              <p:cNvCxnSpPr/>
              <p:nvPr/>
            </p:nvCxnSpPr>
            <p:spPr>
              <a:xfrm>
                <a:off x="3884796" y="2850410"/>
                <a:ext cx="0" cy="3175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2651402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32000" decel="68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32000" decel="68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accel="32000" decel="68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2" accel="32000" decel="68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3" accel="32000" decel="68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3" accel="32000" decel="68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67" grpId="0" animBg="1"/>
      <p:bldP spid="68" grpId="0" animBg="1"/>
      <p:bldP spid="69" grpId="0"/>
      <p:bldP spid="70" grpId="0"/>
      <p:bldP spid="71" grpId="0"/>
      <p:bldP spid="72" grpId="0" animBg="1"/>
      <p:bldP spid="7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F5E8CB2-068B-436B-BC23-0E3CF96B1F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92157"/>
            <a:ext cx="12192000" cy="4981074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9D1B6D3-C1BC-4E89-A10F-AA0342B78B2A}"/>
              </a:ext>
            </a:extLst>
          </p:cNvPr>
          <p:cNvSpPr/>
          <p:nvPr/>
        </p:nvSpPr>
        <p:spPr>
          <a:xfrm>
            <a:off x="373626" y="258097"/>
            <a:ext cx="11444748" cy="6341806"/>
          </a:xfrm>
          <a:prstGeom prst="roundRect">
            <a:avLst/>
          </a:prstGeom>
          <a:solidFill>
            <a:schemeClr val="bg1"/>
          </a:solidFill>
          <a:ln>
            <a:solidFill>
              <a:srgbClr val="97CCB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图片 24">
            <a:extLst>
              <a:ext uri="{FF2B5EF4-FFF2-40B4-BE49-F238E27FC236}">
                <a16:creationId xmlns:a16="http://schemas.microsoft.com/office/drawing/2014/main" id="{3C7A8809-8EE6-464D-A885-0B76C315BA3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0745" y="4432332"/>
            <a:ext cx="887629" cy="26161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8814BA-F48B-4785-891F-439EFF6DEA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775" y="4742140"/>
            <a:ext cx="1619250" cy="1996551"/>
          </a:xfrm>
          <a:prstGeom prst="rect">
            <a:avLst/>
          </a:prstGeom>
        </p:spPr>
      </p:pic>
      <p:pic>
        <p:nvPicPr>
          <p:cNvPr id="14" name="图片 5">
            <a:extLst>
              <a:ext uri="{FF2B5EF4-FFF2-40B4-BE49-F238E27FC236}">
                <a16:creationId xmlns:a16="http://schemas.microsoft.com/office/drawing/2014/main" id="{7547D88B-8600-46DA-87BE-B2CCAFCF0911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14" y="-150952"/>
            <a:ext cx="2398472" cy="1520244"/>
          </a:xfrm>
          <a:prstGeom prst="rect">
            <a:avLst/>
          </a:prstGeom>
        </p:spPr>
      </p:pic>
      <p:pic>
        <p:nvPicPr>
          <p:cNvPr id="15" name="图片 26">
            <a:extLst>
              <a:ext uri="{FF2B5EF4-FFF2-40B4-BE49-F238E27FC236}">
                <a16:creationId xmlns:a16="http://schemas.microsoft.com/office/drawing/2014/main" id="{D8878299-784D-4EA1-91F8-F5C03ADCC46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9427" y="3765486"/>
            <a:ext cx="882573" cy="2834417"/>
          </a:xfrm>
          <a:prstGeom prst="rect">
            <a:avLst/>
          </a:prstGeom>
        </p:spPr>
      </p:pic>
      <p:pic>
        <p:nvPicPr>
          <p:cNvPr id="17" name="图片 1">
            <a:extLst>
              <a:ext uri="{FF2B5EF4-FFF2-40B4-BE49-F238E27FC236}">
                <a16:creationId xmlns:a16="http://schemas.microsoft.com/office/drawing/2014/main" id="{7B53A8DF-4791-4966-AC93-852ED55C158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2014" y="154059"/>
            <a:ext cx="943173" cy="910222"/>
          </a:xfrm>
          <a:prstGeom prst="rect">
            <a:avLst/>
          </a:prstGeom>
        </p:spPr>
      </p:pic>
      <p:sp>
        <p:nvSpPr>
          <p:cNvPr id="10" name="矩形 6">
            <a:extLst>
              <a:ext uri="{FF2B5EF4-FFF2-40B4-BE49-F238E27FC236}">
                <a16:creationId xmlns:a16="http://schemas.microsoft.com/office/drawing/2014/main" id="{4B4167F0-624D-4D68-9E3D-6DA1D23D9919}"/>
              </a:ext>
            </a:extLst>
          </p:cNvPr>
          <p:cNvSpPr/>
          <p:nvPr/>
        </p:nvSpPr>
        <p:spPr>
          <a:xfrm>
            <a:off x="960227" y="454280"/>
            <a:ext cx="7903185" cy="1121846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altLang="zh-CN" sz="2400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3. Tổng của hai số là </a:t>
            </a:r>
            <a:r>
              <a:rPr lang="vi-VN" altLang="zh-CN" sz="2400" b="1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72</a:t>
            </a:r>
            <a:r>
              <a:rPr lang="vi-VN" altLang="zh-CN" sz="2400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. Tìm hai số đó biết rằng nếu số lớn </a:t>
            </a:r>
            <a:r>
              <a:rPr lang="vi-VN" altLang="zh-CN" sz="2400" b="1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giảm 5 lần </a:t>
            </a:r>
            <a:r>
              <a:rPr lang="vi-VN" altLang="zh-CN" sz="2400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thì tìm được số bé.</a:t>
            </a: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DB2FBB94-2946-4AE4-9B41-D4DF82CD314F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793" y="925050"/>
            <a:ext cx="2841920" cy="1404186"/>
          </a:xfrm>
          <a:prstGeom prst="rect">
            <a:avLst/>
          </a:prstGeom>
        </p:spPr>
      </p:pic>
      <p:sp>
        <p:nvSpPr>
          <p:cNvPr id="76" name="矩形 6">
            <a:extLst>
              <a:ext uri="{FF2B5EF4-FFF2-40B4-BE49-F238E27FC236}">
                <a16:creationId xmlns:a16="http://schemas.microsoft.com/office/drawing/2014/main" id="{6CAF13B7-F15B-426D-95A6-18A14B65AE21}"/>
              </a:ext>
            </a:extLst>
          </p:cNvPr>
          <p:cNvSpPr/>
          <p:nvPr/>
        </p:nvSpPr>
        <p:spPr>
          <a:xfrm>
            <a:off x="5146566" y="1778341"/>
            <a:ext cx="1898868" cy="735138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b="1" u="sng">
                <a:solidFill>
                  <a:srgbClr val="0160D3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Bài giải:</a:t>
            </a:r>
          </a:p>
        </p:txBody>
      </p:sp>
      <p:sp>
        <p:nvSpPr>
          <p:cNvPr id="77" name="矩形 6">
            <a:extLst>
              <a:ext uri="{FF2B5EF4-FFF2-40B4-BE49-F238E27FC236}">
                <a16:creationId xmlns:a16="http://schemas.microsoft.com/office/drawing/2014/main" id="{2F7A0F09-BB98-4FDD-BE21-49C55A2B1C78}"/>
              </a:ext>
            </a:extLst>
          </p:cNvPr>
          <p:cNvSpPr/>
          <p:nvPr/>
        </p:nvSpPr>
        <p:spPr>
          <a:xfrm>
            <a:off x="400781" y="2429544"/>
            <a:ext cx="11390438" cy="3688254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>
                <a:solidFill>
                  <a:srgbClr val="C00000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Tổng số phần bằng nhau là: </a:t>
            </a:r>
            <a:r>
              <a:rPr lang="en-US" altLang="zh-CN" sz="3200" b="1">
                <a:solidFill>
                  <a:srgbClr val="C00000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5 + 1 = 6 (phần)</a:t>
            </a:r>
          </a:p>
          <a:p>
            <a:pPr algn="ctr">
              <a:lnSpc>
                <a:spcPct val="150000"/>
              </a:lnSpc>
            </a:pPr>
            <a:r>
              <a:rPr lang="en-US" altLang="zh-CN" sz="3200">
                <a:solidFill>
                  <a:srgbClr val="C00000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Số bé là: </a:t>
            </a:r>
            <a:r>
              <a:rPr lang="en-US" altLang="zh-CN" sz="3200" b="1">
                <a:solidFill>
                  <a:srgbClr val="C00000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72 : 6 = 12</a:t>
            </a:r>
          </a:p>
          <a:p>
            <a:pPr algn="ctr">
              <a:lnSpc>
                <a:spcPct val="150000"/>
              </a:lnSpc>
            </a:pPr>
            <a:r>
              <a:rPr lang="en-US" altLang="zh-CN" sz="3200">
                <a:solidFill>
                  <a:srgbClr val="C00000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Số lớn là: </a:t>
            </a:r>
            <a:r>
              <a:rPr lang="en-US" altLang="zh-CN" sz="3200" b="1">
                <a:solidFill>
                  <a:srgbClr val="C00000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72 – 12 = 60</a:t>
            </a:r>
          </a:p>
          <a:p>
            <a:pPr algn="ctr">
              <a:lnSpc>
                <a:spcPct val="150000"/>
              </a:lnSpc>
            </a:pPr>
            <a:r>
              <a:rPr lang="en-US" altLang="zh-CN" sz="3200">
                <a:solidFill>
                  <a:srgbClr val="C00000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Đáp số: Số lớn: </a:t>
            </a:r>
            <a:r>
              <a:rPr lang="en-US" altLang="zh-CN" sz="3200" b="1">
                <a:solidFill>
                  <a:srgbClr val="C00000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60</a:t>
            </a:r>
            <a:r>
              <a:rPr lang="en-US" altLang="zh-CN" sz="3200">
                <a:solidFill>
                  <a:srgbClr val="C00000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altLang="zh-CN" sz="3200">
                <a:solidFill>
                  <a:srgbClr val="C00000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	      Số bé: </a:t>
            </a:r>
            <a:r>
              <a:rPr lang="en-US" altLang="zh-CN" sz="3200" b="1">
                <a:solidFill>
                  <a:srgbClr val="C00000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6925046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accel="32000" decel="68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accel="32000" decel="68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32">
            <a:extLst>
              <a:ext uri="{FF2B5EF4-FFF2-40B4-BE49-F238E27FC236}">
                <a16:creationId xmlns:a16="http://schemas.microsoft.com/office/drawing/2014/main" id="{001D12CE-C3AA-4598-BB6B-4068E05ED2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582" y="-255048"/>
            <a:ext cx="4132837" cy="924502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58D8160-43EE-4995-998C-34ADA0D198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63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3A6DB07-978F-442B-B01F-AA44368C0A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6926"/>
            <a:ext cx="12192000" cy="4981074"/>
          </a:xfrm>
          <a:prstGeom prst="rect">
            <a:avLst/>
          </a:prstGeom>
        </p:spPr>
      </p:pic>
      <p:sp>
        <p:nvSpPr>
          <p:cNvPr id="20" name="矩形 6">
            <a:extLst>
              <a:ext uri="{FF2B5EF4-FFF2-40B4-BE49-F238E27FC236}">
                <a16:creationId xmlns:a16="http://schemas.microsoft.com/office/drawing/2014/main" id="{4FAA4C23-E038-4899-AB98-738460B1C8A4}"/>
              </a:ext>
            </a:extLst>
          </p:cNvPr>
          <p:cNvSpPr/>
          <p:nvPr/>
        </p:nvSpPr>
        <p:spPr>
          <a:xfrm>
            <a:off x="4029582" y="897860"/>
            <a:ext cx="4663005" cy="1972662"/>
          </a:xfrm>
          <a:prstGeom prst="rect">
            <a:avLst/>
          </a:prstGeom>
        </p:spPr>
        <p:txBody>
          <a:bodyPr wrap="none">
            <a:prstTxWarp prst="textArchUp">
              <a:avLst>
                <a:gd name="adj" fmla="val 12752228"/>
              </a:avLst>
            </a:prstTxWarp>
            <a:spAutoFit/>
          </a:bodyPr>
          <a:lstStyle/>
          <a:p>
            <a:r>
              <a:rPr lang="en-US" altLang="zh-CN" sz="6000" b="1">
                <a:solidFill>
                  <a:srgbClr val="4C786C"/>
                </a:solidFill>
                <a:latin typeface="UTM Bienvenue" panose="02040603050506020204" pitchFamily="18" charset="0"/>
                <a:ea typeface="华康娃娃体W5" panose="040B0509000000000000" pitchFamily="81" charset="-122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327046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0 0.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 -0.2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6667"/>
                                  </p:iterate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9D1B6D3-C1BC-4E89-A10F-AA0342B78B2A}"/>
              </a:ext>
            </a:extLst>
          </p:cNvPr>
          <p:cNvSpPr/>
          <p:nvPr/>
        </p:nvSpPr>
        <p:spPr>
          <a:xfrm>
            <a:off x="373626" y="258097"/>
            <a:ext cx="11444748" cy="6341806"/>
          </a:xfrm>
          <a:prstGeom prst="roundRect">
            <a:avLst/>
          </a:prstGeom>
          <a:solidFill>
            <a:schemeClr val="bg1"/>
          </a:solidFill>
          <a:ln>
            <a:solidFill>
              <a:srgbClr val="97CCB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图片 1">
            <a:extLst>
              <a:ext uri="{FF2B5EF4-FFF2-40B4-BE49-F238E27FC236}">
                <a16:creationId xmlns:a16="http://schemas.microsoft.com/office/drawing/2014/main" id="{7B53A8DF-4791-4966-AC93-852ED55C158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124" y="258097"/>
            <a:ext cx="1231002" cy="1187995"/>
          </a:xfrm>
          <a:prstGeom prst="rect">
            <a:avLst/>
          </a:prstGeom>
        </p:spPr>
      </p:pic>
      <p:pic>
        <p:nvPicPr>
          <p:cNvPr id="11" name="图片 27">
            <a:extLst>
              <a:ext uri="{FF2B5EF4-FFF2-40B4-BE49-F238E27FC236}">
                <a16:creationId xmlns:a16="http://schemas.microsoft.com/office/drawing/2014/main" id="{A625BBCC-729F-4D30-ACBC-206D885DE8E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9666" y="3711671"/>
            <a:ext cx="1108210" cy="3536636"/>
          </a:xfrm>
          <a:prstGeom prst="rect">
            <a:avLst/>
          </a:prstGeom>
        </p:spPr>
      </p:pic>
      <p:pic>
        <p:nvPicPr>
          <p:cNvPr id="12" name="图片 22">
            <a:extLst>
              <a:ext uri="{FF2B5EF4-FFF2-40B4-BE49-F238E27FC236}">
                <a16:creationId xmlns:a16="http://schemas.microsoft.com/office/drawing/2014/main" id="{A05AE8A4-1918-4CBD-9C71-54B352547DD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2541" y="4996269"/>
            <a:ext cx="329119" cy="1861731"/>
          </a:xfrm>
          <a:prstGeom prst="rect">
            <a:avLst/>
          </a:prstGeom>
        </p:spPr>
      </p:pic>
      <p:pic>
        <p:nvPicPr>
          <p:cNvPr id="10" name="图片 23">
            <a:extLst>
              <a:ext uri="{FF2B5EF4-FFF2-40B4-BE49-F238E27FC236}">
                <a16:creationId xmlns:a16="http://schemas.microsoft.com/office/drawing/2014/main" id="{7D44089F-B898-47E1-A7B9-F76B6E94E4B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3654" y="4996269"/>
            <a:ext cx="512023" cy="1861731"/>
          </a:xfrm>
          <a:prstGeom prst="rect">
            <a:avLst/>
          </a:prstGeom>
        </p:spPr>
      </p:pic>
      <p:pic>
        <p:nvPicPr>
          <p:cNvPr id="13" name="图片 17">
            <a:extLst>
              <a:ext uri="{FF2B5EF4-FFF2-40B4-BE49-F238E27FC236}">
                <a16:creationId xmlns:a16="http://schemas.microsoft.com/office/drawing/2014/main" id="{EC9A334E-68C4-4463-878B-6D3EFF7D2C2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2" t="40450" r="70777" b="39200"/>
          <a:stretch/>
        </p:blipFill>
        <p:spPr>
          <a:xfrm>
            <a:off x="1604628" y="604151"/>
            <a:ext cx="871872" cy="594062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CD1D9BC6-CB24-4779-B6B3-07E74F9ABF3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14" t="-3513" r="36284" b="71995"/>
          <a:stretch/>
        </p:blipFill>
        <p:spPr>
          <a:xfrm>
            <a:off x="10903954" y="3146329"/>
            <a:ext cx="1170432" cy="1072161"/>
          </a:xfrm>
          <a:prstGeom prst="rect">
            <a:avLst/>
          </a:prstGeom>
        </p:spPr>
      </p:pic>
      <p:pic>
        <p:nvPicPr>
          <p:cNvPr id="21" name="图片 23">
            <a:extLst>
              <a:ext uri="{FF2B5EF4-FFF2-40B4-BE49-F238E27FC236}">
                <a16:creationId xmlns:a16="http://schemas.microsoft.com/office/drawing/2014/main" id="{98AA12EF-1E1D-4AB8-A65F-D775A854120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936" y="4859358"/>
            <a:ext cx="512023" cy="1861731"/>
          </a:xfrm>
          <a:prstGeom prst="rect">
            <a:avLst/>
          </a:prstGeom>
        </p:spPr>
      </p:pic>
      <p:pic>
        <p:nvPicPr>
          <p:cNvPr id="15" name="图片 18">
            <a:extLst>
              <a:ext uri="{FF2B5EF4-FFF2-40B4-BE49-F238E27FC236}">
                <a16:creationId xmlns:a16="http://schemas.microsoft.com/office/drawing/2014/main" id="{B6C53BD9-3431-4C93-8ED1-F8510156771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2" t="1224" r="66331" b="67514"/>
          <a:stretch/>
        </p:blipFill>
        <p:spPr>
          <a:xfrm>
            <a:off x="448936" y="5479989"/>
            <a:ext cx="1194773" cy="1063409"/>
          </a:xfrm>
          <a:prstGeom prst="rect">
            <a:avLst/>
          </a:prstGeom>
        </p:spPr>
      </p:pic>
      <p:sp>
        <p:nvSpPr>
          <p:cNvPr id="22" name="矩形 6">
            <a:extLst>
              <a:ext uri="{FF2B5EF4-FFF2-40B4-BE49-F238E27FC236}">
                <a16:creationId xmlns:a16="http://schemas.microsoft.com/office/drawing/2014/main" id="{7A65613E-09BA-4651-952E-AA3E75C0ED24}"/>
              </a:ext>
            </a:extLst>
          </p:cNvPr>
          <p:cNvSpPr/>
          <p:nvPr/>
        </p:nvSpPr>
        <p:spPr>
          <a:xfrm>
            <a:off x="1025461" y="870725"/>
            <a:ext cx="9678098" cy="5026825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4400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Một mảnh đất hình chữ nhật có chu vi là </a:t>
            </a:r>
            <a:r>
              <a:rPr lang="en-US" altLang="zh-CN" sz="4400" b="1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150m</a:t>
            </a:r>
            <a:r>
              <a:rPr lang="en-US" altLang="zh-CN" sz="4400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. Biết chiều dài mảnh đất </a:t>
            </a:r>
            <a:r>
              <a:rPr lang="en-US" altLang="zh-CN" sz="4400" b="1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gấp 4 lần</a:t>
            </a:r>
            <a:r>
              <a:rPr lang="en-US" altLang="zh-CN" sz="4400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 chiều rộng mảnh đất. Tìm chiều dài và chiều rộng mảnh đất đó.</a:t>
            </a:r>
          </a:p>
        </p:txBody>
      </p:sp>
    </p:spTree>
    <p:extLst>
      <p:ext uri="{BB962C8B-B14F-4D97-AF65-F5344CB8AC3E}">
        <p14:creationId xmlns:p14="http://schemas.microsoft.com/office/powerpoint/2010/main" val="8422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12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12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6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1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2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accel="2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accel="20000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9D1B6D3-C1BC-4E89-A10F-AA0342B78B2A}"/>
              </a:ext>
            </a:extLst>
          </p:cNvPr>
          <p:cNvSpPr/>
          <p:nvPr/>
        </p:nvSpPr>
        <p:spPr>
          <a:xfrm>
            <a:off x="373626" y="258097"/>
            <a:ext cx="11444748" cy="6341806"/>
          </a:xfrm>
          <a:prstGeom prst="roundRect">
            <a:avLst/>
          </a:prstGeom>
          <a:solidFill>
            <a:schemeClr val="bg1"/>
          </a:solidFill>
          <a:ln>
            <a:solidFill>
              <a:srgbClr val="97CCB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图片 1">
            <a:extLst>
              <a:ext uri="{FF2B5EF4-FFF2-40B4-BE49-F238E27FC236}">
                <a16:creationId xmlns:a16="http://schemas.microsoft.com/office/drawing/2014/main" id="{7B53A8DF-4791-4966-AC93-852ED55C158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124" y="258097"/>
            <a:ext cx="1231002" cy="1187995"/>
          </a:xfrm>
          <a:prstGeom prst="rect">
            <a:avLst/>
          </a:prstGeom>
        </p:spPr>
      </p:pic>
      <p:pic>
        <p:nvPicPr>
          <p:cNvPr id="11" name="图片 27">
            <a:extLst>
              <a:ext uri="{FF2B5EF4-FFF2-40B4-BE49-F238E27FC236}">
                <a16:creationId xmlns:a16="http://schemas.microsoft.com/office/drawing/2014/main" id="{A625BBCC-729F-4D30-ACBC-206D885DE8E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9666" y="3711671"/>
            <a:ext cx="1108210" cy="3536636"/>
          </a:xfrm>
          <a:prstGeom prst="rect">
            <a:avLst/>
          </a:prstGeom>
        </p:spPr>
      </p:pic>
      <p:pic>
        <p:nvPicPr>
          <p:cNvPr id="12" name="图片 22">
            <a:extLst>
              <a:ext uri="{FF2B5EF4-FFF2-40B4-BE49-F238E27FC236}">
                <a16:creationId xmlns:a16="http://schemas.microsoft.com/office/drawing/2014/main" id="{A05AE8A4-1918-4CBD-9C71-54B352547DD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2541" y="4996269"/>
            <a:ext cx="329119" cy="1861731"/>
          </a:xfrm>
          <a:prstGeom prst="rect">
            <a:avLst/>
          </a:prstGeom>
        </p:spPr>
      </p:pic>
      <p:pic>
        <p:nvPicPr>
          <p:cNvPr id="10" name="图片 23">
            <a:extLst>
              <a:ext uri="{FF2B5EF4-FFF2-40B4-BE49-F238E27FC236}">
                <a16:creationId xmlns:a16="http://schemas.microsoft.com/office/drawing/2014/main" id="{7D44089F-B898-47E1-A7B9-F76B6E94E4B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3654" y="4996269"/>
            <a:ext cx="512023" cy="1861731"/>
          </a:xfrm>
          <a:prstGeom prst="rect">
            <a:avLst/>
          </a:prstGeom>
        </p:spPr>
      </p:pic>
      <p:pic>
        <p:nvPicPr>
          <p:cNvPr id="13" name="图片 17">
            <a:extLst>
              <a:ext uri="{FF2B5EF4-FFF2-40B4-BE49-F238E27FC236}">
                <a16:creationId xmlns:a16="http://schemas.microsoft.com/office/drawing/2014/main" id="{EC9A334E-68C4-4463-878B-6D3EFF7D2C2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2" t="40450" r="70777" b="39200"/>
          <a:stretch/>
        </p:blipFill>
        <p:spPr>
          <a:xfrm>
            <a:off x="1604628" y="604151"/>
            <a:ext cx="871872" cy="594062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CD1D9BC6-CB24-4779-B6B3-07E74F9ABF3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14" t="-3513" r="36284" b="71995"/>
          <a:stretch/>
        </p:blipFill>
        <p:spPr>
          <a:xfrm>
            <a:off x="10903954" y="3146329"/>
            <a:ext cx="1170432" cy="1072161"/>
          </a:xfrm>
          <a:prstGeom prst="rect">
            <a:avLst/>
          </a:prstGeom>
        </p:spPr>
      </p:pic>
      <p:pic>
        <p:nvPicPr>
          <p:cNvPr id="21" name="图片 23">
            <a:extLst>
              <a:ext uri="{FF2B5EF4-FFF2-40B4-BE49-F238E27FC236}">
                <a16:creationId xmlns:a16="http://schemas.microsoft.com/office/drawing/2014/main" id="{98AA12EF-1E1D-4AB8-A65F-D775A854120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936" y="4859358"/>
            <a:ext cx="512023" cy="1861731"/>
          </a:xfrm>
          <a:prstGeom prst="rect">
            <a:avLst/>
          </a:prstGeom>
        </p:spPr>
      </p:pic>
      <p:pic>
        <p:nvPicPr>
          <p:cNvPr id="15" name="图片 18">
            <a:extLst>
              <a:ext uri="{FF2B5EF4-FFF2-40B4-BE49-F238E27FC236}">
                <a16:creationId xmlns:a16="http://schemas.microsoft.com/office/drawing/2014/main" id="{B6C53BD9-3431-4C93-8ED1-F8510156771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2" t="1224" r="66331" b="67514"/>
          <a:stretch/>
        </p:blipFill>
        <p:spPr>
          <a:xfrm>
            <a:off x="448936" y="5479989"/>
            <a:ext cx="1194773" cy="1063409"/>
          </a:xfrm>
          <a:prstGeom prst="rect">
            <a:avLst/>
          </a:prstGeom>
        </p:spPr>
      </p:pic>
      <p:sp>
        <p:nvSpPr>
          <p:cNvPr id="22" name="矩形 6">
            <a:extLst>
              <a:ext uri="{FF2B5EF4-FFF2-40B4-BE49-F238E27FC236}">
                <a16:creationId xmlns:a16="http://schemas.microsoft.com/office/drawing/2014/main" id="{7A65613E-09BA-4651-952E-AA3E75C0ED24}"/>
              </a:ext>
            </a:extLst>
          </p:cNvPr>
          <p:cNvSpPr/>
          <p:nvPr/>
        </p:nvSpPr>
        <p:spPr>
          <a:xfrm>
            <a:off x="1049086" y="239559"/>
            <a:ext cx="10093828" cy="895758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b="1" u="sng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Bài giải:</a:t>
            </a:r>
          </a:p>
        </p:txBody>
      </p:sp>
      <p:sp>
        <p:nvSpPr>
          <p:cNvPr id="14" name="矩形 6">
            <a:extLst>
              <a:ext uri="{FF2B5EF4-FFF2-40B4-BE49-F238E27FC236}">
                <a16:creationId xmlns:a16="http://schemas.microsoft.com/office/drawing/2014/main" id="{6DF3D91C-77F9-45A2-9A30-2940A7D771E3}"/>
              </a:ext>
            </a:extLst>
          </p:cNvPr>
          <p:cNvSpPr/>
          <p:nvPr/>
        </p:nvSpPr>
        <p:spPr>
          <a:xfrm>
            <a:off x="589947" y="1133609"/>
            <a:ext cx="11022537" cy="5791650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Nửa chu vi mảnh đất là: </a:t>
            </a:r>
            <a:r>
              <a:rPr lang="en-US" altLang="zh-CN" sz="3600" b="1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150 : 2 = 75 (m)</a:t>
            </a:r>
          </a:p>
          <a:p>
            <a:pPr algn="ctr">
              <a:lnSpc>
                <a:spcPct val="150000"/>
              </a:lnSpc>
            </a:pPr>
            <a:r>
              <a:rPr lang="en-US" altLang="zh-CN" sz="3600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Tổng số phần bằng nhau là: </a:t>
            </a:r>
            <a:r>
              <a:rPr lang="en-US" altLang="zh-CN" sz="3600" b="1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1 + 4 = 5 (phần)</a:t>
            </a:r>
          </a:p>
          <a:p>
            <a:pPr algn="ctr">
              <a:lnSpc>
                <a:spcPct val="150000"/>
              </a:lnSpc>
            </a:pPr>
            <a:r>
              <a:rPr lang="en-US" altLang="zh-CN" sz="3600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Chiều rộng mảnh đất là: </a:t>
            </a:r>
            <a:r>
              <a:rPr lang="en-US" altLang="zh-CN" sz="3600" b="1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75 : 5 = 15 (m)</a:t>
            </a:r>
          </a:p>
          <a:p>
            <a:pPr algn="ctr">
              <a:lnSpc>
                <a:spcPct val="150000"/>
              </a:lnSpc>
            </a:pPr>
            <a:r>
              <a:rPr lang="en-US" altLang="zh-CN" sz="3600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Chiều dài mảnh đất là: </a:t>
            </a:r>
            <a:r>
              <a:rPr lang="en-US" altLang="zh-CN" sz="3600" b="1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75 - 15 = 60 (m)</a:t>
            </a:r>
          </a:p>
          <a:p>
            <a:pPr algn="ctr">
              <a:lnSpc>
                <a:spcPct val="150000"/>
              </a:lnSpc>
            </a:pPr>
            <a:r>
              <a:rPr lang="en-US" altLang="zh-CN" sz="3600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Đáp số: </a:t>
            </a:r>
            <a:r>
              <a:rPr lang="en-US" altLang="zh-CN" sz="3600" b="1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Chiều dài: 60m; </a:t>
            </a:r>
          </a:p>
          <a:p>
            <a:pPr algn="ctr">
              <a:lnSpc>
                <a:spcPct val="150000"/>
              </a:lnSpc>
            </a:pPr>
            <a:r>
              <a:rPr lang="en-US" altLang="zh-CN" sz="3600" b="1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		  Chiều rộng: 15m</a:t>
            </a:r>
          </a:p>
          <a:p>
            <a:pPr algn="ctr">
              <a:lnSpc>
                <a:spcPct val="150000"/>
              </a:lnSpc>
            </a:pPr>
            <a:endParaRPr lang="en-US" altLang="zh-CN" sz="3600">
              <a:solidFill>
                <a:srgbClr val="6BAE45"/>
              </a:solidFill>
              <a:latin typeface="UTM Avo" panose="02040603050506020204" pitchFamily="18" charset="0"/>
              <a:ea typeface="华康娃娃体W5" panose="040B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8816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12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12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6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1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2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accel="2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1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1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4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14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14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accel="20000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1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1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4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14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14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32">
            <a:extLst>
              <a:ext uri="{FF2B5EF4-FFF2-40B4-BE49-F238E27FC236}">
                <a16:creationId xmlns:a16="http://schemas.microsoft.com/office/drawing/2014/main" id="{001D12CE-C3AA-4598-BB6B-4068E05ED2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464" y="922715"/>
            <a:ext cx="4287073" cy="910450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58D8160-43EE-4995-998C-34ADA0D198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630"/>
            <a:ext cx="12192000" cy="6858000"/>
          </a:xfrm>
          <a:prstGeom prst="rect">
            <a:avLst/>
          </a:prstGeom>
        </p:spPr>
      </p:pic>
      <p:sp>
        <p:nvSpPr>
          <p:cNvPr id="20" name="矩形 6">
            <a:extLst>
              <a:ext uri="{FF2B5EF4-FFF2-40B4-BE49-F238E27FC236}">
                <a16:creationId xmlns:a16="http://schemas.microsoft.com/office/drawing/2014/main" id="{4FAA4C23-E038-4899-AB98-738460B1C8A4}"/>
              </a:ext>
            </a:extLst>
          </p:cNvPr>
          <p:cNvSpPr/>
          <p:nvPr/>
        </p:nvSpPr>
        <p:spPr>
          <a:xfrm>
            <a:off x="3695295" y="1350979"/>
            <a:ext cx="4801409" cy="2538115"/>
          </a:xfrm>
          <a:prstGeom prst="rect">
            <a:avLst/>
          </a:prstGeom>
        </p:spPr>
        <p:txBody>
          <a:bodyPr wrap="none">
            <a:prstTxWarp prst="textArchUp">
              <a:avLst>
                <a:gd name="adj" fmla="val 14147353"/>
              </a:avLst>
            </a:prstTxWarp>
            <a:spAutoFit/>
          </a:bodyPr>
          <a:lstStyle/>
          <a:p>
            <a:r>
              <a:rPr lang="en-US" altLang="zh-CN" sz="6000" b="1" dirty="0">
                <a:solidFill>
                  <a:srgbClr val="4C786C"/>
                </a:solidFill>
                <a:latin typeface="UTM Bienvenue" panose="02040603050506020204" pitchFamily="18" charset="0"/>
                <a:ea typeface="华康娃娃体W5" panose="040B0509000000000000" pitchFamily="81" charset="-122"/>
              </a:rPr>
              <a:t>DẶN DÒ</a:t>
            </a:r>
          </a:p>
        </p:txBody>
      </p:sp>
      <p:pic>
        <p:nvPicPr>
          <p:cNvPr id="5" name="图片 6">
            <a:extLst>
              <a:ext uri="{FF2B5EF4-FFF2-40B4-BE49-F238E27FC236}">
                <a16:creationId xmlns:a16="http://schemas.microsoft.com/office/drawing/2014/main" id="{15FF81E9-0C09-4601-8C36-3BB51A55C4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5976"/>
            <a:ext cx="12192000" cy="498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1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0 0.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L 0 -0.2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6667"/>
                                  </p:iterate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6">
            <a:extLst>
              <a:ext uri="{FF2B5EF4-FFF2-40B4-BE49-F238E27FC236}">
                <a16:creationId xmlns:a16="http://schemas.microsoft.com/office/drawing/2014/main" id="{9ACB38EE-49AF-43DF-B6B0-3BE1173EE612}"/>
              </a:ext>
            </a:extLst>
          </p:cNvPr>
          <p:cNvSpPr/>
          <p:nvPr/>
        </p:nvSpPr>
        <p:spPr>
          <a:xfrm>
            <a:off x="3161292" y="364460"/>
            <a:ext cx="6927430" cy="2093655"/>
          </a:xfrm>
          <a:prstGeom prst="snip2DiagRect">
            <a:avLst/>
          </a:prstGeom>
          <a:solidFill>
            <a:schemeClr val="bg1"/>
          </a:solidFill>
          <a:ln w="57150">
            <a:solidFill>
              <a:srgbClr val="6BAE45"/>
            </a:solidFill>
            <a:prstDash val="sysDot"/>
          </a:ln>
        </p:spPr>
        <p:txBody>
          <a:bodyPr wrap="none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altLang="zh-CN" sz="5400" dirty="0" err="1">
                <a:solidFill>
                  <a:srgbClr val="6BAE45"/>
                </a:solidFill>
                <a:effectLst/>
                <a:latin typeface="UTM Avo" panose="02040603050506020204" pitchFamily="18" charset="0"/>
                <a:ea typeface="华康娃娃体W5" panose="040B0509000000000000" pitchFamily="81" charset="-122"/>
              </a:rPr>
              <a:t>Xem</a:t>
            </a:r>
            <a:r>
              <a:rPr lang="en-US" altLang="zh-CN" sz="5400">
                <a:solidFill>
                  <a:srgbClr val="6BAE45"/>
                </a:solidFill>
                <a:effectLst/>
                <a:latin typeface="UTM Avo" panose="02040603050506020204" pitchFamily="18" charset="0"/>
                <a:ea typeface="华康娃娃体W5" panose="040B0509000000000000" pitchFamily="81" charset="-122"/>
              </a:rPr>
              <a:t> lại bài</a:t>
            </a: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altLang="zh-CN" sz="5400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Chuẩn bị bài sau</a:t>
            </a:r>
            <a:endParaRPr lang="zh-CN" altLang="en-US" sz="5400" dirty="0">
              <a:solidFill>
                <a:srgbClr val="6BAE45"/>
              </a:solidFill>
              <a:effectLst/>
              <a:latin typeface="UTM Avo" panose="02040603050506020204" pitchFamily="18" charset="0"/>
              <a:ea typeface="华康娃娃体W5" panose="040B0509000000000000" pitchFamily="81" charset="-122"/>
            </a:endParaRPr>
          </a:p>
        </p:txBody>
      </p:sp>
      <p:pic>
        <p:nvPicPr>
          <p:cNvPr id="9" name="PA_图片 6">
            <a:extLst>
              <a:ext uri="{FF2B5EF4-FFF2-40B4-BE49-F238E27FC236}">
                <a16:creationId xmlns:a16="http://schemas.microsoft.com/office/drawing/2014/main" id="{8F3F264D-C8B4-4D13-A0C0-23E1007DB7A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906375" y="364460"/>
            <a:ext cx="6391214" cy="6167928"/>
          </a:xfrm>
          <a:prstGeom prst="rect">
            <a:avLst/>
          </a:prstGeom>
        </p:spPr>
      </p:pic>
      <p:pic>
        <p:nvPicPr>
          <p:cNvPr id="11" name="图片 3">
            <a:extLst>
              <a:ext uri="{FF2B5EF4-FFF2-40B4-BE49-F238E27FC236}">
                <a16:creationId xmlns:a16="http://schemas.microsoft.com/office/drawing/2014/main" id="{45180476-02F8-4CD8-ABE6-5464B0906F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46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3A6DB07-978F-442B-B01F-AA44368C0AB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5976"/>
            <a:ext cx="12192000" cy="4981074"/>
          </a:xfrm>
          <a:prstGeom prst="rect">
            <a:avLst/>
          </a:prstGeom>
        </p:spPr>
      </p:pic>
      <p:sp>
        <p:nvSpPr>
          <p:cNvPr id="12" name="矩形 6">
            <a:extLst>
              <a:ext uri="{FF2B5EF4-FFF2-40B4-BE49-F238E27FC236}">
                <a16:creationId xmlns:a16="http://schemas.microsoft.com/office/drawing/2014/main" id="{A3F8478F-427A-4D0F-86B6-9C65E11C0138}"/>
              </a:ext>
            </a:extLst>
          </p:cNvPr>
          <p:cNvSpPr/>
          <p:nvPr/>
        </p:nvSpPr>
        <p:spPr>
          <a:xfrm>
            <a:off x="3139405" y="964952"/>
            <a:ext cx="6473247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500" b="1">
                <a:solidFill>
                  <a:srgbClr val="4C786C"/>
                </a:solidFill>
                <a:latin typeface="UTM Bienvenue" panose="02040603050506020204" pitchFamily="18" charset="0"/>
                <a:ea typeface="华康娃娃体W5" panose="040B0509000000000000" pitchFamily="81" charset="-122"/>
              </a:rPr>
              <a:t>Tạm biệt!</a:t>
            </a:r>
          </a:p>
        </p:txBody>
      </p:sp>
    </p:spTree>
    <p:extLst>
      <p:ext uri="{BB962C8B-B14F-4D97-AF65-F5344CB8AC3E}">
        <p14:creationId xmlns:p14="http://schemas.microsoft.com/office/powerpoint/2010/main" val="42830079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6667"/>
                                  </p:iterate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22222E-6 L 1.58659 -0.0048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323" y="-25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1" presetClass="exit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0 0.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6667"/>
                                  </p:iterate>
                                  <p:childTnLst>
                                    <p:set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A33A7E4-DCB7-4709-931E-87268A9A438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02" t="84774" r="44265"/>
          <a:stretch/>
        </p:blipFill>
        <p:spPr>
          <a:xfrm rot="5400000">
            <a:off x="-56644" y="1457064"/>
            <a:ext cx="617359" cy="50407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AA2F9B2-3B2A-46B0-95A0-86DF9B0C38F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79" t="4699" r="54299" b="86077"/>
          <a:stretch/>
        </p:blipFill>
        <p:spPr>
          <a:xfrm rot="5400000">
            <a:off x="3486426" y="410420"/>
            <a:ext cx="652826" cy="61104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B4E9AE1-54CA-40D2-B29D-35593411EDE5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66" y="534441"/>
            <a:ext cx="2398472" cy="1520244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1B258CBE-3DC8-4E1B-9004-AE17043CEE91}"/>
              </a:ext>
            </a:extLst>
          </p:cNvPr>
          <p:cNvSpPr/>
          <p:nvPr/>
        </p:nvSpPr>
        <p:spPr>
          <a:xfrm>
            <a:off x="6558888" y="1099714"/>
            <a:ext cx="29225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4C786C"/>
                </a:solidFill>
                <a:latin typeface="UTM Bienvenue" panose="02040603050506020204" pitchFamily="18" charset="0"/>
                <a:ea typeface="华康娃娃体W5" panose="040B0509000000000000" pitchFamily="81" charset="-122"/>
              </a:rPr>
              <a:t>KHỞI ĐỘNG</a:t>
            </a:r>
            <a:endParaRPr lang="zh-CN" altLang="en-US" sz="3600" b="1" dirty="0">
              <a:solidFill>
                <a:srgbClr val="4C786C"/>
              </a:solidFill>
              <a:latin typeface="UTM Bienvenue" panose="02040603050506020204" pitchFamily="18" charset="0"/>
              <a:ea typeface="华康娃娃体W5" panose="040B0509000000000000" pitchFamily="81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83E4E84-26BB-4057-85BE-322FCCC32B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86877" y="1045323"/>
            <a:ext cx="526340" cy="677056"/>
          </a:xfrm>
          <a:prstGeom prst="rect">
            <a:avLst/>
          </a:prstGeom>
        </p:spPr>
      </p:pic>
      <p:pic>
        <p:nvPicPr>
          <p:cNvPr id="9" name="图形 8">
            <a:extLst>
              <a:ext uri="{FF2B5EF4-FFF2-40B4-BE49-F238E27FC236}">
                <a16:creationId xmlns:a16="http://schemas.microsoft.com/office/drawing/2014/main" id="{16BBE5F5-1244-4236-8792-3EC6F3D89D73}"/>
              </a:ext>
            </a:extLst>
          </p:cNvPr>
          <p:cNvPicPr preferRelativeResize="0">
            <a:picLocks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V="1">
            <a:off x="6366839" y="1669875"/>
            <a:ext cx="3204000" cy="2880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14A36D3A-A1F6-407A-95CE-127D4FB06F4E}"/>
              </a:ext>
            </a:extLst>
          </p:cNvPr>
          <p:cNvSpPr/>
          <p:nvPr/>
        </p:nvSpPr>
        <p:spPr>
          <a:xfrm>
            <a:off x="6558888" y="2470540"/>
            <a:ext cx="27127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4C786C"/>
                </a:solidFill>
                <a:latin typeface="UTM Bienvenue" panose="02040603050506020204" pitchFamily="18" charset="0"/>
                <a:ea typeface="华康娃娃体W5" panose="040B0509000000000000" pitchFamily="81" charset="-122"/>
              </a:rPr>
              <a:t>LUYỆN TẬP</a:t>
            </a:r>
            <a:endParaRPr lang="zh-CN" altLang="en-US" sz="3600" b="1" dirty="0">
              <a:solidFill>
                <a:srgbClr val="4C786C"/>
              </a:solidFill>
              <a:latin typeface="UTM Bienvenue" panose="02040603050506020204" pitchFamily="18" charset="0"/>
              <a:ea typeface="华康娃娃体W5" panose="040B0509000000000000" pitchFamily="81" charset="-122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B21605F2-D4EE-4908-A9B9-41B1AA8742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86877" y="2416149"/>
            <a:ext cx="526340" cy="677056"/>
          </a:xfrm>
          <a:prstGeom prst="rect">
            <a:avLst/>
          </a:prstGeom>
        </p:spPr>
      </p:pic>
      <p:pic>
        <p:nvPicPr>
          <p:cNvPr id="13" name="图形 12">
            <a:extLst>
              <a:ext uri="{FF2B5EF4-FFF2-40B4-BE49-F238E27FC236}">
                <a16:creationId xmlns:a16="http://schemas.microsoft.com/office/drawing/2014/main" id="{78BD038A-5A59-4283-86DE-77E7B98D1C15}"/>
              </a:ext>
            </a:extLst>
          </p:cNvPr>
          <p:cNvPicPr preferRelativeResize="0">
            <a:picLocks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V="1">
            <a:off x="6366839" y="3040701"/>
            <a:ext cx="3204000" cy="28800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22E5CACA-4ED5-4589-BF30-1A753B0530ED}"/>
              </a:ext>
            </a:extLst>
          </p:cNvPr>
          <p:cNvSpPr/>
          <p:nvPr/>
        </p:nvSpPr>
        <p:spPr>
          <a:xfrm>
            <a:off x="6558888" y="3888719"/>
            <a:ext cx="27350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4C786C"/>
                </a:solidFill>
                <a:latin typeface="UTM Bienvenue" panose="02040603050506020204" pitchFamily="18" charset="0"/>
                <a:ea typeface="华康娃娃体W5" panose="040B0509000000000000" pitchFamily="81" charset="-122"/>
              </a:rPr>
              <a:t>VẬN DỤNG</a:t>
            </a:r>
            <a:endParaRPr lang="zh-CN" altLang="en-US" sz="3600" b="1" dirty="0">
              <a:solidFill>
                <a:srgbClr val="4C786C"/>
              </a:solidFill>
              <a:latin typeface="UTM Bienvenue" panose="02040603050506020204" pitchFamily="18" charset="0"/>
              <a:ea typeface="华康娃娃体W5" panose="040B0509000000000000" pitchFamily="81" charset="-122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11F21B45-0028-4C1B-A0D4-21D3009787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86877" y="3834328"/>
            <a:ext cx="526340" cy="677056"/>
          </a:xfrm>
          <a:prstGeom prst="rect">
            <a:avLst/>
          </a:prstGeom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94A22A20-8D03-4105-93C7-FAD74765C156}"/>
              </a:ext>
            </a:extLst>
          </p:cNvPr>
          <p:cNvPicPr preferRelativeResize="0">
            <a:picLocks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V="1">
            <a:off x="6366839" y="4458880"/>
            <a:ext cx="3204000" cy="28800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4650FACD-E4EA-4B9B-8E83-4BDD03C66958}"/>
              </a:ext>
            </a:extLst>
          </p:cNvPr>
          <p:cNvSpPr/>
          <p:nvPr/>
        </p:nvSpPr>
        <p:spPr>
          <a:xfrm>
            <a:off x="6872551" y="5300695"/>
            <a:ext cx="20152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4C786C"/>
                </a:solidFill>
                <a:latin typeface="UTM Bienvenue" panose="02040603050506020204" pitchFamily="18" charset="0"/>
                <a:ea typeface="华康娃娃体W5" panose="040B0509000000000000" pitchFamily="81" charset="-122"/>
              </a:rPr>
              <a:t>DẶN DÒ</a:t>
            </a:r>
            <a:endParaRPr lang="zh-CN" altLang="en-US" sz="3600" b="1" dirty="0">
              <a:solidFill>
                <a:srgbClr val="4C786C"/>
              </a:solidFill>
              <a:latin typeface="UTM Bienvenue" panose="02040603050506020204" pitchFamily="18" charset="0"/>
              <a:ea typeface="华康娃娃体W5" panose="040B0509000000000000" pitchFamily="81" charset="-122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9622A512-BC01-44E2-95B4-2BB282135E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45140" y="5246304"/>
            <a:ext cx="526340" cy="677056"/>
          </a:xfrm>
          <a:prstGeom prst="rect">
            <a:avLst/>
          </a:prstGeom>
        </p:spPr>
      </p:pic>
      <p:pic>
        <p:nvPicPr>
          <p:cNvPr id="21" name="图形 20">
            <a:extLst>
              <a:ext uri="{FF2B5EF4-FFF2-40B4-BE49-F238E27FC236}">
                <a16:creationId xmlns:a16="http://schemas.microsoft.com/office/drawing/2014/main" id="{02C3557A-9095-454D-A727-D7F33D5D49A9}"/>
              </a:ext>
            </a:extLst>
          </p:cNvPr>
          <p:cNvPicPr preferRelativeResize="0">
            <a:picLocks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V="1">
            <a:off x="6325102" y="5870856"/>
            <a:ext cx="3204000" cy="2880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9EF7F89D-FA68-4EF9-A8DA-7C4924562019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2671" y="4876472"/>
            <a:ext cx="373752" cy="2114209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F4A6A5E7-307F-49C9-BF5B-6EC88176831A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345" y="4903433"/>
            <a:ext cx="512023" cy="1861731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3D9F30AE-6B5F-4B77-BADC-E5F751BDEE4D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280" y="5460640"/>
            <a:ext cx="584103" cy="1721566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256F353C-8C20-4792-9256-771B826D07EF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4130" y="4998154"/>
            <a:ext cx="442670" cy="1870846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DF8A152C-607D-41F3-B76D-14BCBBFA9567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4427" y="5494542"/>
            <a:ext cx="473498" cy="1520657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FA6CC096-0175-4669-988E-13EFB1C847CB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7438" y="3767099"/>
            <a:ext cx="1226057" cy="391272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205E8B8F-8A84-45F0-A272-0EC84A8DF82F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889082" y="4876472"/>
            <a:ext cx="373752" cy="2114209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73563615-35E4-4D2B-9C77-C068FAB2F7A0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447" y="2021334"/>
            <a:ext cx="2954480" cy="2851261"/>
          </a:xfrm>
          <a:prstGeom prst="rect">
            <a:avLst/>
          </a:prstGeom>
        </p:spPr>
      </p:pic>
      <p:sp>
        <p:nvSpPr>
          <p:cNvPr id="32" name="PA_PA-文本框 41">
            <a:extLst>
              <a:ext uri="{FF2B5EF4-FFF2-40B4-BE49-F238E27FC236}">
                <a16:creationId xmlns:a16="http://schemas.microsoft.com/office/drawing/2014/main" id="{678B593E-F1F0-475F-B5F9-0019B6D0C3B3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 rot="16200000">
            <a:off x="10542430" y="5254819"/>
            <a:ext cx="262058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A1D6C8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UTM Neutra" panose="02040603050506020204" pitchFamily="18" charset="0"/>
                <a:ea typeface="华康娃娃体W5" panose="040B0509000000000000" pitchFamily="81" charset="-122"/>
              </a:rPr>
              <a:t>KTUTS</a:t>
            </a:r>
            <a:endParaRPr lang="zh-CN" altLang="en-US" sz="2000" b="1" dirty="0">
              <a:solidFill>
                <a:srgbClr val="A1D6C8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UTM Neutra" panose="02040603050506020204" pitchFamily="18" charset="0"/>
              <a:ea typeface="华康娃娃体W5" panose="040B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335216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32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820"/>
                                </p:stCondLst>
                                <p:childTnLst>
                                  <p:par>
                                    <p:cTn id="9" presetID="9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320"/>
                                </p:stCondLst>
                                <p:childTnLst>
                                  <p:par>
                                    <p:cTn id="1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29284 -2.22222E-6 L 2.08333E-6 -2.22222E-6 " pathEditMode="relative" rAng="0" ptsTypes="AA">
                                          <p:cBhvr>
                                            <p:cTn id="1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63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6667"/>
                                      </p:iterate>
                                      <p:childTnLst>
                                        <p:set>
                                          <p:cBhvr>
                                            <p:cTn id="22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23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 fmla="#ppt_h-#ppt_h*((1.5-1.5*$)^3-(1.5-1.5*$)^2)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4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-#ppt_w*((1.5-1.5*$)^3-(1.5-1.5*$)^2)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403"/>
                                </p:stCondLst>
                                <p:childTnLst>
                                  <p:par>
                                    <p:cTn id="2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29283 -2.22222E-6 L -4.375E-6 -2.22222E-6 " pathEditMode="relative" rAng="0" ptsTypes="AA">
                                          <p:cBhvr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63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6667"/>
                                      </p:iterate>
                                      <p:childTnLst>
                                        <p:set>
                                          <p:cBhvr>
                                            <p:cTn id="35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36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 fmla="#ppt_h-#ppt_h*((1.5-1.5*$)^3-(1.5-1.5*$)^2)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37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-#ppt_w*((1.5-1.5*$)^3-(1.5-1.5*$)^2)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487"/>
                                </p:stCondLst>
                                <p:childTnLst>
                                  <p:par>
                                    <p:cTn id="3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29284 -2.96296E-6 L 2.08333E-6 -2.96296E-6 " pathEditMode="relative" rAng="0" ptsTypes="AA">
                                          <p:cBhvr>
                                            <p:cTn id="4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63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6667"/>
                                      </p:iterate>
                                      <p:childTnLst>
                                        <p:set>
                                          <p:cBhvr>
                                            <p:cTn id="48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49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 fmla="#ppt_h-#ppt_h*((1.5-1.5*$)^3-(1.5-1.5*$)^2)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50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-#ppt_w*((1.5-1.5*$)^3-(1.5-1.5*$)^2)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4487"/>
                                </p:stCondLst>
                                <p:childTnLst>
                                  <p:par>
                                    <p:cTn id="5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29284 -2.96296E-6 L 1.25E-6 -2.96296E-6 " pathEditMode="relative" rAng="0" ptsTypes="AA">
                                          <p:cBhvr>
                                            <p:cTn id="5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63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7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6000"/>
                                      </p:iterate>
                                      <p:childTnLst>
                                        <p:set>
                                          <p:cBhvr>
                                            <p:cTn id="61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62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 fmla="#ppt_h-#ppt_h*((1.5-1.5*$)^3-(1.5-1.5*$)^2)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63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-#ppt_w*((1.5-1.5*$)^3-(1.5-1.5*$)^2)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4" fill="hold" nodeType="withEffect" p14:presetBounceEnd="6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66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67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11" grpId="0"/>
          <p:bldP spid="15" grpId="0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32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820"/>
                                </p:stCondLst>
                                <p:childTnLst>
                                  <p:par>
                                    <p:cTn id="9" presetID="9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320"/>
                                </p:stCondLst>
                                <p:childTnLst>
                                  <p:par>
                                    <p:cTn id="1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29284 -2.22222E-6 L 2.08333E-6 -2.22222E-6 " pathEditMode="relative" rAng="0" ptsTypes="AA">
                                          <p:cBhvr>
                                            <p:cTn id="1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63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6667"/>
                                      </p:iterate>
                                      <p:childTnLst>
                                        <p:set>
                                          <p:cBhvr>
                                            <p:cTn id="22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23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 fmla="#ppt_h-#ppt_h*((1.5-1.5*$)^3-(1.5-1.5*$)^2)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4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-#ppt_w*((1.5-1.5*$)^3-(1.5-1.5*$)^2)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403"/>
                                </p:stCondLst>
                                <p:childTnLst>
                                  <p:par>
                                    <p:cTn id="2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29283 -2.22222E-6 L -4.375E-6 -2.22222E-6 " pathEditMode="relative" rAng="0" ptsTypes="AA">
                                          <p:cBhvr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63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6667"/>
                                      </p:iterate>
                                      <p:childTnLst>
                                        <p:set>
                                          <p:cBhvr>
                                            <p:cTn id="35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36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 fmla="#ppt_h-#ppt_h*((1.5-1.5*$)^3-(1.5-1.5*$)^2)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37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-#ppt_w*((1.5-1.5*$)^3-(1.5-1.5*$)^2)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487"/>
                                </p:stCondLst>
                                <p:childTnLst>
                                  <p:par>
                                    <p:cTn id="3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29284 -2.96296E-6 L 2.08333E-6 -2.96296E-6 " pathEditMode="relative" rAng="0" ptsTypes="AA">
                                          <p:cBhvr>
                                            <p:cTn id="4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63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6667"/>
                                      </p:iterate>
                                      <p:childTnLst>
                                        <p:set>
                                          <p:cBhvr>
                                            <p:cTn id="48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49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 fmla="#ppt_h-#ppt_h*((1.5-1.5*$)^3-(1.5-1.5*$)^2)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50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-#ppt_w*((1.5-1.5*$)^3-(1.5-1.5*$)^2)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4487"/>
                                </p:stCondLst>
                                <p:childTnLst>
                                  <p:par>
                                    <p:cTn id="5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29284 -2.96296E-6 L 1.25E-6 -2.96296E-6 " pathEditMode="relative" rAng="0" ptsTypes="AA">
                                          <p:cBhvr>
                                            <p:cTn id="5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63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7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6000"/>
                                      </p:iterate>
                                      <p:childTnLst>
                                        <p:set>
                                          <p:cBhvr>
                                            <p:cTn id="61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62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 fmla="#ppt_h-#ppt_h*((1.5-1.5*$)^3-(1.5-1.5*$)^2)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63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-#ppt_w*((1.5-1.5*$)^3-(1.5-1.5*$)^2)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11" grpId="0"/>
          <p:bldP spid="15" grpId="0"/>
          <p:bldP spid="19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32">
            <a:extLst>
              <a:ext uri="{FF2B5EF4-FFF2-40B4-BE49-F238E27FC236}">
                <a16:creationId xmlns:a16="http://schemas.microsoft.com/office/drawing/2014/main" id="{001D12CE-C3AA-4598-BB6B-4068E05ED21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80263"/>
          <a:stretch/>
        </p:blipFill>
        <p:spPr>
          <a:xfrm>
            <a:off x="4029581" y="3015493"/>
            <a:ext cx="4132837" cy="588929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58D8160-43EE-4995-998C-34ADA0D198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63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3A6DB07-978F-442B-B01F-AA44368C0A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6926"/>
            <a:ext cx="12192000" cy="4981074"/>
          </a:xfrm>
          <a:prstGeom prst="rect">
            <a:avLst/>
          </a:prstGeom>
        </p:spPr>
      </p:pic>
      <p:sp>
        <p:nvSpPr>
          <p:cNvPr id="20" name="矩形 6">
            <a:extLst>
              <a:ext uri="{FF2B5EF4-FFF2-40B4-BE49-F238E27FC236}">
                <a16:creationId xmlns:a16="http://schemas.microsoft.com/office/drawing/2014/main" id="{4FAA4C23-E038-4899-AB98-738460B1C8A4}"/>
              </a:ext>
            </a:extLst>
          </p:cNvPr>
          <p:cNvSpPr/>
          <p:nvPr/>
        </p:nvSpPr>
        <p:spPr>
          <a:xfrm>
            <a:off x="3732212" y="897860"/>
            <a:ext cx="4727576" cy="3245877"/>
          </a:xfrm>
          <a:prstGeom prst="rect">
            <a:avLst/>
          </a:prstGeom>
        </p:spPr>
        <p:txBody>
          <a:bodyPr wrap="none">
            <a:prstTxWarp prst="textArchUp">
              <a:avLst>
                <a:gd name="adj" fmla="val 12666011"/>
              </a:avLst>
            </a:prstTxWarp>
            <a:spAutoFit/>
          </a:bodyPr>
          <a:lstStyle/>
          <a:p>
            <a:r>
              <a:rPr lang="en-US" altLang="zh-CN" sz="6000" b="1">
                <a:solidFill>
                  <a:srgbClr val="4C786C"/>
                </a:solidFill>
                <a:latin typeface="UTM Bienvenue" panose="02040603050506020204" pitchFamily="18" charset="0"/>
                <a:ea typeface="华康娃娃体W5" panose="040B0509000000000000" pitchFamily="81" charset="-122"/>
              </a:rPr>
              <a:t>KHỞI ĐỘNG</a:t>
            </a:r>
            <a:endParaRPr lang="zh-CN" altLang="en-US" sz="6000" b="1" dirty="0">
              <a:solidFill>
                <a:srgbClr val="4C786C"/>
              </a:solidFill>
              <a:latin typeface="UTM Bienvenue" panose="02040603050506020204" pitchFamily="18" charset="0"/>
              <a:ea typeface="华康娃娃体W5" panose="040B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33986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0 0.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 -0.2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6667"/>
                                  </p:iterate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B3A6DB07-978F-442B-B01F-AA44368C0A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5976"/>
            <a:ext cx="12192000" cy="49810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6">
                <a:extLst>
                  <a:ext uri="{FF2B5EF4-FFF2-40B4-BE49-F238E27FC236}">
                    <a16:creationId xmlns:a16="http://schemas.microsoft.com/office/drawing/2014/main" id="{9ACB38EE-49AF-43DF-B6B0-3BE1173EE612}"/>
                  </a:ext>
                </a:extLst>
              </p:cNvPr>
              <p:cNvSpPr/>
              <p:nvPr/>
            </p:nvSpPr>
            <p:spPr>
              <a:xfrm>
                <a:off x="1617628" y="364460"/>
                <a:ext cx="8369516" cy="3801177"/>
              </a:xfrm>
              <a:prstGeom prst="snip2DiagRect">
                <a:avLst/>
              </a:prstGeom>
              <a:solidFill>
                <a:schemeClr val="bg1"/>
              </a:solidFill>
              <a:ln w="57150">
                <a:solidFill>
                  <a:srgbClr val="6BAE45"/>
                </a:solidFill>
                <a:prstDash val="sysDot"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5400">
                    <a:solidFill>
                      <a:srgbClr val="6BAE45"/>
                    </a:solidFill>
                    <a:effectLst/>
                    <a:latin typeface="UTM Avo" panose="02040603050506020204" pitchFamily="18" charset="0"/>
                    <a:ea typeface="华康娃娃体W5" panose="040B0509000000000000" pitchFamily="81" charset="-122"/>
                  </a:rPr>
                  <a:t>Tổng hai số là </a:t>
                </a:r>
                <a:r>
                  <a:rPr lang="en-US" altLang="zh-CN" sz="5400" b="1">
                    <a:solidFill>
                      <a:srgbClr val="6BAE45"/>
                    </a:solidFill>
                    <a:effectLst/>
                    <a:latin typeface="UTM Avo" panose="02040603050506020204" pitchFamily="18" charset="0"/>
                    <a:ea typeface="华康娃娃体W5" panose="040B0509000000000000" pitchFamily="81" charset="-122"/>
                  </a:rPr>
                  <a:t>120</a:t>
                </a:r>
              </a:p>
              <a:p>
                <a:r>
                  <a:rPr lang="en-US" altLang="zh-CN" sz="5400">
                    <a:solidFill>
                      <a:srgbClr val="6BAE45"/>
                    </a:solidFill>
                    <a:effectLst/>
                    <a:latin typeface="UTM Avo" panose="02040603050506020204" pitchFamily="18" charset="0"/>
                    <a:ea typeface="华康娃娃体W5" panose="040B0509000000000000" pitchFamily="81" charset="-122"/>
                  </a:rPr>
                  <a:t>Tỉ số của hai số đó là</a:t>
                </a:r>
                <a:r>
                  <a:rPr lang="en-US" altLang="zh-CN" sz="5400" b="1">
                    <a:solidFill>
                      <a:srgbClr val="6BAE45"/>
                    </a:solidFill>
                    <a:effectLst/>
                    <a:latin typeface="UTM Avo" panose="02040603050506020204" pitchFamily="18" charset="0"/>
                    <a:ea typeface="华康娃娃体W5" panose="040B0509000000000000" pitchFamily="81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5400" b="1" i="1" smtClean="0">
                            <a:solidFill>
                              <a:srgbClr val="6BAE45"/>
                            </a:solidFill>
                            <a:effectLst/>
                            <a:latin typeface="Cambria Math" panose="02040503050406030204" pitchFamily="18" charset="0"/>
                            <a:ea typeface="华康娃娃体W5" panose="040B0509000000000000" pitchFamily="81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5400" b="1" i="0" smtClean="0">
                            <a:solidFill>
                              <a:srgbClr val="6BAE45"/>
                            </a:solidFill>
                            <a:effectLst/>
                            <a:latin typeface="UTM Avo" panose="02040603050506020204" pitchFamily="18" charset="0"/>
                            <a:ea typeface="华康娃娃体W5" panose="040B0509000000000000" pitchFamily="81" charset="-122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5400" b="1" i="0" smtClean="0">
                            <a:solidFill>
                              <a:srgbClr val="6BAE45"/>
                            </a:solidFill>
                            <a:effectLst/>
                            <a:latin typeface="UTM Avo" panose="02040603050506020204" pitchFamily="18" charset="0"/>
                            <a:ea typeface="华康娃娃体W5" panose="040B0509000000000000" pitchFamily="81" charset="-122"/>
                          </a:rPr>
                          <m:t>3</m:t>
                        </m:r>
                      </m:den>
                    </m:f>
                  </m:oMath>
                </a14:m>
                <a:endParaRPr lang="en-US" altLang="zh-CN" sz="5400" b="1">
                  <a:solidFill>
                    <a:srgbClr val="6BAE45"/>
                  </a:solidFill>
                  <a:effectLst/>
                  <a:latin typeface="UTM Avo" panose="02040603050506020204" pitchFamily="18" charset="0"/>
                  <a:ea typeface="华康娃娃体W5" panose="040B0509000000000000" pitchFamily="81" charset="-122"/>
                </a:endParaRPr>
              </a:p>
              <a:p>
                <a:r>
                  <a:rPr lang="en-US" altLang="zh-CN" sz="5400">
                    <a:solidFill>
                      <a:srgbClr val="6BAE45"/>
                    </a:solidFill>
                    <a:effectLst/>
                    <a:latin typeface="UTM Avo" panose="02040603050506020204" pitchFamily="18" charset="0"/>
                    <a:ea typeface="华康娃娃体W5" panose="040B0509000000000000" pitchFamily="81" charset="-122"/>
                  </a:rPr>
                  <a:t>Hai số đó là:</a:t>
                </a:r>
                <a:endParaRPr lang="zh-CN" altLang="en-US" sz="5400" dirty="0">
                  <a:solidFill>
                    <a:srgbClr val="6BAE45"/>
                  </a:solidFill>
                  <a:effectLst/>
                  <a:latin typeface="UTM Avo" panose="02040603050506020204" pitchFamily="18" charset="0"/>
                  <a:ea typeface="华康娃娃体W5" panose="040B0509000000000000" pitchFamily="81" charset="-122"/>
                </a:endParaRPr>
              </a:p>
            </p:txBody>
          </p:sp>
        </mc:Choice>
        <mc:Fallback xmlns="">
          <p:sp>
            <p:nvSpPr>
              <p:cNvPr id="6" name="矩形 6">
                <a:extLst>
                  <a:ext uri="{FF2B5EF4-FFF2-40B4-BE49-F238E27FC236}">
                    <a16:creationId xmlns:a16="http://schemas.microsoft.com/office/drawing/2014/main" id="{9ACB38EE-49AF-43DF-B6B0-3BE1173EE6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628" y="364460"/>
                <a:ext cx="8369516" cy="3801177"/>
              </a:xfrm>
              <a:prstGeom prst="snip2DiagRect">
                <a:avLst/>
              </a:prstGeom>
              <a:blipFill>
                <a:blip r:embed="rId8"/>
                <a:stretch>
                  <a:fillRect b="-316"/>
                </a:stretch>
              </a:blipFill>
              <a:ln w="57150">
                <a:solidFill>
                  <a:srgbClr val="6BAE45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6">
            <a:extLst>
              <a:ext uri="{FF2B5EF4-FFF2-40B4-BE49-F238E27FC236}">
                <a16:creationId xmlns:a16="http://schemas.microsoft.com/office/drawing/2014/main" id="{61BC82C6-4378-47D1-ADBD-04CA7BC4D07D}"/>
              </a:ext>
            </a:extLst>
          </p:cNvPr>
          <p:cNvSpPr/>
          <p:nvPr/>
        </p:nvSpPr>
        <p:spPr>
          <a:xfrm>
            <a:off x="4265578" y="4595230"/>
            <a:ext cx="3376496" cy="1101923"/>
          </a:xfrm>
          <a:prstGeom prst="snip2Diag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CN" sz="5400" b="1">
                <a:solidFill>
                  <a:schemeClr val="accent2">
                    <a:lumMod val="75000"/>
                  </a:schemeClr>
                </a:solidFill>
                <a:effectLst/>
                <a:latin typeface="UTM Avo" panose="02040603050506020204" pitchFamily="18" charset="0"/>
                <a:ea typeface="华康娃娃体W5" panose="040B0509000000000000" pitchFamily="81" charset="-122"/>
              </a:rPr>
              <a:t>48 </a:t>
            </a:r>
            <a:r>
              <a:rPr lang="en-US" altLang="zh-CN" sz="5400">
                <a:solidFill>
                  <a:schemeClr val="accent2">
                    <a:lumMod val="75000"/>
                  </a:schemeClr>
                </a:solidFill>
                <a:effectLst/>
                <a:latin typeface="UTM Avo" panose="02040603050506020204" pitchFamily="18" charset="0"/>
                <a:ea typeface="华康娃娃体W5" panose="040B0509000000000000" pitchFamily="81" charset="-122"/>
              </a:rPr>
              <a:t>và</a:t>
            </a:r>
            <a:r>
              <a:rPr lang="en-US" altLang="zh-CN" sz="5400" b="1">
                <a:solidFill>
                  <a:schemeClr val="accent2">
                    <a:lumMod val="75000"/>
                  </a:schemeClr>
                </a:solidFill>
                <a:effectLst/>
                <a:latin typeface="UTM Avo" panose="02040603050506020204" pitchFamily="18" charset="0"/>
                <a:ea typeface="华康娃娃体W5" panose="040B0509000000000000" pitchFamily="81" charset="-122"/>
              </a:rPr>
              <a:t> 72</a:t>
            </a:r>
            <a:endParaRPr lang="zh-CN" altLang="en-US" sz="5400" b="1" dirty="0">
              <a:solidFill>
                <a:schemeClr val="accent2">
                  <a:lumMod val="75000"/>
                </a:schemeClr>
              </a:solidFill>
              <a:effectLst/>
              <a:latin typeface="UTM Avo" panose="02040603050506020204" pitchFamily="18" charset="0"/>
              <a:ea typeface="华康娃娃体W5" panose="040B0509000000000000" pitchFamily="81" charset="-122"/>
            </a:endParaRPr>
          </a:p>
        </p:txBody>
      </p:sp>
      <p:pic>
        <p:nvPicPr>
          <p:cNvPr id="9" name="PA_图片 6">
            <a:extLst>
              <a:ext uri="{FF2B5EF4-FFF2-40B4-BE49-F238E27FC236}">
                <a16:creationId xmlns:a16="http://schemas.microsoft.com/office/drawing/2014/main" id="{8F3F264D-C8B4-4D13-A0C0-23E1007DB7A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906375" y="364460"/>
            <a:ext cx="6391214" cy="6167928"/>
          </a:xfrm>
          <a:prstGeom prst="rect">
            <a:avLst/>
          </a:prstGeom>
        </p:spPr>
      </p:pic>
      <p:pic>
        <p:nvPicPr>
          <p:cNvPr id="10" name="图片 32">
            <a:extLst>
              <a:ext uri="{FF2B5EF4-FFF2-40B4-BE49-F238E27FC236}">
                <a16:creationId xmlns:a16="http://schemas.microsoft.com/office/drawing/2014/main" id="{05ECFF30-68EF-4D33-8A78-3828FAB3536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80263"/>
          <a:stretch/>
        </p:blipFill>
        <p:spPr>
          <a:xfrm>
            <a:off x="8574324" y="2395888"/>
            <a:ext cx="4132837" cy="588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2278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6667"/>
                                  </p:iterate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22222E-6 L 1.58659 -0.0048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323" y="-25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1" presetClass="exit" presetSubtype="0" fill="hold" grpId="2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2" animBg="1"/>
      <p:bldP spid="8" grpId="0" animBg="1"/>
      <p:bldP spid="8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B3A6DB07-978F-442B-B01F-AA44368C0A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5976"/>
            <a:ext cx="12192000" cy="49810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6">
                <a:extLst>
                  <a:ext uri="{FF2B5EF4-FFF2-40B4-BE49-F238E27FC236}">
                    <a16:creationId xmlns:a16="http://schemas.microsoft.com/office/drawing/2014/main" id="{9ACB38EE-49AF-43DF-B6B0-3BE1173EE612}"/>
                  </a:ext>
                </a:extLst>
              </p:cNvPr>
              <p:cNvSpPr/>
              <p:nvPr/>
            </p:nvSpPr>
            <p:spPr>
              <a:xfrm>
                <a:off x="1617628" y="364460"/>
                <a:ext cx="8369516" cy="3790694"/>
              </a:xfrm>
              <a:prstGeom prst="snip2DiagRect">
                <a:avLst/>
              </a:prstGeom>
              <a:solidFill>
                <a:schemeClr val="bg1"/>
              </a:solidFill>
              <a:ln w="57150">
                <a:solidFill>
                  <a:srgbClr val="6BAE45"/>
                </a:solidFill>
                <a:prstDash val="sysDot"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5400">
                    <a:solidFill>
                      <a:srgbClr val="6BAE45"/>
                    </a:solidFill>
                    <a:effectLst/>
                    <a:latin typeface="UTM Avo" panose="02040603050506020204" pitchFamily="18" charset="0"/>
                    <a:ea typeface="华康娃娃体W5" panose="040B0509000000000000" pitchFamily="81" charset="-122"/>
                  </a:rPr>
                  <a:t>Tổng hai số là</a:t>
                </a:r>
                <a:r>
                  <a:rPr lang="en-US" altLang="zh-CN" sz="5400" b="1">
                    <a:solidFill>
                      <a:srgbClr val="6BAE45"/>
                    </a:solidFill>
                    <a:effectLst/>
                    <a:latin typeface="UTM Avo" panose="02040603050506020204" pitchFamily="18" charset="0"/>
                    <a:ea typeface="华康娃娃体W5" panose="040B0509000000000000" pitchFamily="81" charset="-122"/>
                  </a:rPr>
                  <a:t> 208</a:t>
                </a:r>
              </a:p>
              <a:p>
                <a:r>
                  <a:rPr lang="en-US" altLang="zh-CN" sz="5400">
                    <a:solidFill>
                      <a:srgbClr val="6BAE45"/>
                    </a:solidFill>
                    <a:effectLst/>
                    <a:latin typeface="UTM Avo" panose="02040603050506020204" pitchFamily="18" charset="0"/>
                    <a:ea typeface="华康娃娃体W5" panose="040B0509000000000000" pitchFamily="81" charset="-122"/>
                  </a:rPr>
                  <a:t>Tỉ số của hai số đó là</a:t>
                </a:r>
                <a:r>
                  <a:rPr lang="en-US" altLang="zh-CN" sz="5400" b="1">
                    <a:solidFill>
                      <a:srgbClr val="6BAE45"/>
                    </a:solidFill>
                    <a:effectLst/>
                    <a:latin typeface="UTM Avo" panose="02040603050506020204" pitchFamily="18" charset="0"/>
                    <a:ea typeface="华康娃娃体W5" panose="040B0509000000000000" pitchFamily="81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5400" b="1" i="1" smtClean="0">
                            <a:solidFill>
                              <a:srgbClr val="6BAE45"/>
                            </a:solidFill>
                            <a:effectLst/>
                            <a:latin typeface="Cambria Math" panose="02040503050406030204" pitchFamily="18" charset="0"/>
                            <a:ea typeface="华康娃娃体W5" panose="040B0509000000000000" pitchFamily="81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5400" b="1" i="0" smtClean="0">
                            <a:solidFill>
                              <a:srgbClr val="6BAE45"/>
                            </a:solidFill>
                            <a:effectLst/>
                            <a:latin typeface="UTM Avo" panose="02040603050506020204" pitchFamily="18" charset="0"/>
                            <a:ea typeface="华康娃娃体W5" panose="040B0509000000000000" pitchFamily="81" charset="-122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5400" b="1" i="0" smtClean="0">
                            <a:solidFill>
                              <a:srgbClr val="6BAE45"/>
                            </a:solidFill>
                            <a:effectLst/>
                            <a:latin typeface="UTM Avo" panose="02040603050506020204" pitchFamily="18" charset="0"/>
                            <a:ea typeface="华康娃娃体W5" panose="040B0509000000000000" pitchFamily="81" charset="-122"/>
                          </a:rPr>
                          <m:t>5</m:t>
                        </m:r>
                      </m:den>
                    </m:f>
                  </m:oMath>
                </a14:m>
                <a:endParaRPr lang="en-US" altLang="zh-CN" sz="5400" b="1">
                  <a:solidFill>
                    <a:srgbClr val="6BAE45"/>
                  </a:solidFill>
                  <a:effectLst/>
                  <a:latin typeface="UTM Avo" panose="02040603050506020204" pitchFamily="18" charset="0"/>
                  <a:ea typeface="华康娃娃体W5" panose="040B0509000000000000" pitchFamily="81" charset="-122"/>
                </a:endParaRPr>
              </a:p>
              <a:p>
                <a:r>
                  <a:rPr lang="en-US" altLang="zh-CN" sz="5400">
                    <a:solidFill>
                      <a:srgbClr val="6BAE45"/>
                    </a:solidFill>
                    <a:effectLst/>
                    <a:latin typeface="UTM Avo" panose="02040603050506020204" pitchFamily="18" charset="0"/>
                    <a:ea typeface="华康娃娃体W5" panose="040B0509000000000000" pitchFamily="81" charset="-122"/>
                  </a:rPr>
                  <a:t>Hai số đó là:</a:t>
                </a:r>
                <a:endParaRPr lang="zh-CN" altLang="en-US" sz="5400" dirty="0">
                  <a:solidFill>
                    <a:srgbClr val="6BAE45"/>
                  </a:solidFill>
                  <a:effectLst/>
                  <a:latin typeface="UTM Avo" panose="02040603050506020204" pitchFamily="18" charset="0"/>
                  <a:ea typeface="华康娃娃体W5" panose="040B0509000000000000" pitchFamily="81" charset="-122"/>
                </a:endParaRPr>
              </a:p>
            </p:txBody>
          </p:sp>
        </mc:Choice>
        <mc:Fallback xmlns="">
          <p:sp>
            <p:nvSpPr>
              <p:cNvPr id="6" name="矩形 6">
                <a:extLst>
                  <a:ext uri="{FF2B5EF4-FFF2-40B4-BE49-F238E27FC236}">
                    <a16:creationId xmlns:a16="http://schemas.microsoft.com/office/drawing/2014/main" id="{9ACB38EE-49AF-43DF-B6B0-3BE1173EE6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628" y="364460"/>
                <a:ext cx="8369516" cy="3790694"/>
              </a:xfrm>
              <a:prstGeom prst="snip2DiagRect">
                <a:avLst/>
              </a:prstGeom>
              <a:blipFill>
                <a:blip r:embed="rId8"/>
                <a:stretch>
                  <a:fillRect b="-317"/>
                </a:stretch>
              </a:blipFill>
              <a:ln w="57150">
                <a:solidFill>
                  <a:srgbClr val="6BAE45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6">
            <a:extLst>
              <a:ext uri="{FF2B5EF4-FFF2-40B4-BE49-F238E27FC236}">
                <a16:creationId xmlns:a16="http://schemas.microsoft.com/office/drawing/2014/main" id="{61BC82C6-4378-47D1-ADBD-04CA7BC4D07D}"/>
              </a:ext>
            </a:extLst>
          </p:cNvPr>
          <p:cNvSpPr/>
          <p:nvPr/>
        </p:nvSpPr>
        <p:spPr>
          <a:xfrm>
            <a:off x="4265578" y="4595230"/>
            <a:ext cx="3825195" cy="1101923"/>
          </a:xfrm>
          <a:prstGeom prst="snip2Diag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CN" sz="5400" b="1">
                <a:solidFill>
                  <a:schemeClr val="accent2">
                    <a:lumMod val="75000"/>
                  </a:schemeClr>
                </a:solidFill>
                <a:effectLst/>
                <a:latin typeface="UTM Avo" panose="02040603050506020204" pitchFamily="18" charset="0"/>
                <a:ea typeface="华康娃娃体W5" panose="040B0509000000000000" pitchFamily="81" charset="-122"/>
              </a:rPr>
              <a:t>78 </a:t>
            </a:r>
            <a:r>
              <a:rPr lang="en-US" altLang="zh-CN" sz="5400">
                <a:solidFill>
                  <a:schemeClr val="accent2">
                    <a:lumMod val="75000"/>
                  </a:schemeClr>
                </a:solidFill>
                <a:effectLst/>
                <a:latin typeface="UTM Avo" panose="02040603050506020204" pitchFamily="18" charset="0"/>
                <a:ea typeface="华康娃娃体W5" panose="040B0509000000000000" pitchFamily="81" charset="-122"/>
              </a:rPr>
              <a:t>và</a:t>
            </a:r>
            <a:r>
              <a:rPr lang="en-US" altLang="zh-CN" sz="5400" b="1">
                <a:solidFill>
                  <a:schemeClr val="accent2">
                    <a:lumMod val="75000"/>
                  </a:schemeClr>
                </a:solidFill>
                <a:effectLst/>
                <a:latin typeface="UTM Avo" panose="02040603050506020204" pitchFamily="18" charset="0"/>
                <a:ea typeface="华康娃娃体W5" panose="040B0509000000000000" pitchFamily="81" charset="-122"/>
              </a:rPr>
              <a:t> 130</a:t>
            </a:r>
            <a:endParaRPr lang="zh-CN" altLang="en-US" sz="5400" b="1" dirty="0">
              <a:solidFill>
                <a:schemeClr val="accent2">
                  <a:lumMod val="75000"/>
                </a:schemeClr>
              </a:solidFill>
              <a:effectLst/>
              <a:latin typeface="UTM Avo" panose="02040603050506020204" pitchFamily="18" charset="0"/>
              <a:ea typeface="华康娃娃体W5" panose="040B0509000000000000" pitchFamily="81" charset="-122"/>
            </a:endParaRPr>
          </a:p>
        </p:txBody>
      </p:sp>
      <p:pic>
        <p:nvPicPr>
          <p:cNvPr id="9" name="PA_图片 6">
            <a:extLst>
              <a:ext uri="{FF2B5EF4-FFF2-40B4-BE49-F238E27FC236}">
                <a16:creationId xmlns:a16="http://schemas.microsoft.com/office/drawing/2014/main" id="{8F3F264D-C8B4-4D13-A0C0-23E1007DB7A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906375" y="364460"/>
            <a:ext cx="6391214" cy="6167928"/>
          </a:xfrm>
          <a:prstGeom prst="rect">
            <a:avLst/>
          </a:prstGeom>
        </p:spPr>
      </p:pic>
      <p:pic>
        <p:nvPicPr>
          <p:cNvPr id="10" name="图片 32">
            <a:extLst>
              <a:ext uri="{FF2B5EF4-FFF2-40B4-BE49-F238E27FC236}">
                <a16:creationId xmlns:a16="http://schemas.microsoft.com/office/drawing/2014/main" id="{40021737-1ED5-487E-884F-4B07EDA1C3A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80263"/>
          <a:stretch/>
        </p:blipFill>
        <p:spPr>
          <a:xfrm>
            <a:off x="8507953" y="2519273"/>
            <a:ext cx="4132837" cy="588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9470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6667"/>
                                  </p:iterate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22222E-6 L 1.58659 -0.0048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323" y="-25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1" presetClass="exit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7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32">
            <a:extLst>
              <a:ext uri="{FF2B5EF4-FFF2-40B4-BE49-F238E27FC236}">
                <a16:creationId xmlns:a16="http://schemas.microsoft.com/office/drawing/2014/main" id="{001D12CE-C3AA-4598-BB6B-4068E05ED2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074" y="1876926"/>
            <a:ext cx="5733851" cy="706989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58D8160-43EE-4995-998C-34ADA0D198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63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3A6DB07-978F-442B-B01F-AA44368C0A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6926"/>
            <a:ext cx="12192000" cy="4981074"/>
          </a:xfrm>
          <a:prstGeom prst="rect">
            <a:avLst/>
          </a:prstGeom>
        </p:spPr>
      </p:pic>
      <p:sp>
        <p:nvSpPr>
          <p:cNvPr id="20" name="矩形 6">
            <a:extLst>
              <a:ext uri="{FF2B5EF4-FFF2-40B4-BE49-F238E27FC236}">
                <a16:creationId xmlns:a16="http://schemas.microsoft.com/office/drawing/2014/main" id="{4FAA4C23-E038-4899-AB98-738460B1C8A4}"/>
              </a:ext>
            </a:extLst>
          </p:cNvPr>
          <p:cNvSpPr/>
          <p:nvPr/>
        </p:nvSpPr>
        <p:spPr>
          <a:xfrm>
            <a:off x="3880896" y="897860"/>
            <a:ext cx="5390425" cy="2597694"/>
          </a:xfrm>
          <a:prstGeom prst="rect">
            <a:avLst/>
          </a:prstGeom>
        </p:spPr>
        <p:txBody>
          <a:bodyPr wrap="none">
            <a:prstTxWarp prst="textArchUp">
              <a:avLst>
                <a:gd name="adj" fmla="val 13533728"/>
              </a:avLst>
            </a:prstTxWarp>
            <a:spAutoFit/>
          </a:bodyPr>
          <a:lstStyle/>
          <a:p>
            <a:r>
              <a:rPr lang="en-US" altLang="zh-CN" sz="6000" b="1">
                <a:solidFill>
                  <a:srgbClr val="4C786C"/>
                </a:solidFill>
                <a:latin typeface="UTM Bienvenue" panose="02040603050506020204" pitchFamily="18" charset="0"/>
                <a:ea typeface="华康娃娃体W5" panose="040B0509000000000000" pitchFamily="81" charset="-122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88209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0 0.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0 -0.2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6667"/>
                                  </p:iterate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9D1B6D3-C1BC-4E89-A10F-AA0342B78B2A}"/>
              </a:ext>
            </a:extLst>
          </p:cNvPr>
          <p:cNvSpPr/>
          <p:nvPr/>
        </p:nvSpPr>
        <p:spPr>
          <a:xfrm>
            <a:off x="448263" y="258097"/>
            <a:ext cx="11444748" cy="6341806"/>
          </a:xfrm>
          <a:prstGeom prst="roundRect">
            <a:avLst/>
          </a:prstGeom>
          <a:solidFill>
            <a:schemeClr val="bg1"/>
          </a:solidFill>
          <a:ln>
            <a:solidFill>
              <a:srgbClr val="97CCB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图片 22">
            <a:extLst>
              <a:ext uri="{FF2B5EF4-FFF2-40B4-BE49-F238E27FC236}">
                <a16:creationId xmlns:a16="http://schemas.microsoft.com/office/drawing/2014/main" id="{02BA2978-99F8-4783-80AC-F4DEAD86FB9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95382" y="3792571"/>
            <a:ext cx="442670" cy="2504059"/>
          </a:xfrm>
          <a:prstGeom prst="rect">
            <a:avLst/>
          </a:prstGeom>
        </p:spPr>
      </p:pic>
      <p:pic>
        <p:nvPicPr>
          <p:cNvPr id="19" name="图片 25">
            <a:extLst>
              <a:ext uri="{FF2B5EF4-FFF2-40B4-BE49-F238E27FC236}">
                <a16:creationId xmlns:a16="http://schemas.microsoft.com/office/drawing/2014/main" id="{6200B572-E184-4469-ACE6-345B43BE6EB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26928" y="4791313"/>
            <a:ext cx="442670" cy="1870846"/>
          </a:xfrm>
          <a:prstGeom prst="rect">
            <a:avLst/>
          </a:prstGeom>
        </p:spPr>
      </p:pic>
      <p:pic>
        <p:nvPicPr>
          <p:cNvPr id="12" name="图片 24">
            <a:extLst>
              <a:ext uri="{FF2B5EF4-FFF2-40B4-BE49-F238E27FC236}">
                <a16:creationId xmlns:a16="http://schemas.microsoft.com/office/drawing/2014/main" id="{3C7A8809-8EE6-464D-A885-0B76C315BA3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0745" y="4432332"/>
            <a:ext cx="887629" cy="26161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88814BA-F48B-4785-891F-439EFF6DE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775" y="4742140"/>
            <a:ext cx="1619250" cy="1996551"/>
          </a:xfrm>
          <a:prstGeom prst="rect">
            <a:avLst/>
          </a:prstGeom>
        </p:spPr>
      </p:pic>
      <p:pic>
        <p:nvPicPr>
          <p:cNvPr id="15" name="图片 5">
            <a:extLst>
              <a:ext uri="{FF2B5EF4-FFF2-40B4-BE49-F238E27FC236}">
                <a16:creationId xmlns:a16="http://schemas.microsoft.com/office/drawing/2014/main" id="{7547D88B-8600-46DA-87BE-B2CCAFCF0911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14" y="-150952"/>
            <a:ext cx="2398472" cy="1520244"/>
          </a:xfrm>
          <a:prstGeom prst="rect">
            <a:avLst/>
          </a:prstGeom>
        </p:spPr>
      </p:pic>
      <p:pic>
        <p:nvPicPr>
          <p:cNvPr id="20" name="图片 26">
            <a:extLst>
              <a:ext uri="{FF2B5EF4-FFF2-40B4-BE49-F238E27FC236}">
                <a16:creationId xmlns:a16="http://schemas.microsoft.com/office/drawing/2014/main" id="{D8878299-784D-4EA1-91F8-F5C03ADCC46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9427" y="3765486"/>
            <a:ext cx="882573" cy="2834417"/>
          </a:xfrm>
          <a:prstGeom prst="rect">
            <a:avLst/>
          </a:prstGeom>
        </p:spPr>
      </p:pic>
      <p:pic>
        <p:nvPicPr>
          <p:cNvPr id="22" name="图片 6">
            <a:extLst>
              <a:ext uri="{FF2B5EF4-FFF2-40B4-BE49-F238E27FC236}">
                <a16:creationId xmlns:a16="http://schemas.microsoft.com/office/drawing/2014/main" id="{FF5E8CB2-068B-436B-BC23-0E3CF96B1F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92157"/>
            <a:ext cx="12192000" cy="4981074"/>
          </a:xfrm>
          <a:prstGeom prst="rect">
            <a:avLst/>
          </a:prstGeom>
        </p:spPr>
      </p:pic>
      <p:pic>
        <p:nvPicPr>
          <p:cNvPr id="23" name="图片 1">
            <a:extLst>
              <a:ext uri="{FF2B5EF4-FFF2-40B4-BE49-F238E27FC236}">
                <a16:creationId xmlns:a16="http://schemas.microsoft.com/office/drawing/2014/main" id="{7B53A8DF-4791-4966-AC93-852ED55C1586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2014" y="154059"/>
            <a:ext cx="943173" cy="910222"/>
          </a:xfrm>
          <a:prstGeom prst="rect">
            <a:avLst/>
          </a:prstGeom>
        </p:spPr>
      </p:pic>
      <p:sp>
        <p:nvSpPr>
          <p:cNvPr id="24" name="矩形 6">
            <a:extLst>
              <a:ext uri="{FF2B5EF4-FFF2-40B4-BE49-F238E27FC236}">
                <a16:creationId xmlns:a16="http://schemas.microsoft.com/office/drawing/2014/main" id="{4B4167F0-624D-4D68-9E3D-6DA1D23D9919}"/>
              </a:ext>
            </a:extLst>
          </p:cNvPr>
          <p:cNvSpPr/>
          <p:nvPr/>
        </p:nvSpPr>
        <p:spPr>
          <a:xfrm>
            <a:off x="1286316" y="614208"/>
            <a:ext cx="9856598" cy="5632311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4800" b="1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1. </a:t>
            </a:r>
            <a:r>
              <a:rPr lang="vi-VN" altLang="zh-CN" sz="4800" b="1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Một sợi dây dài 28m được cắt thành hai đoạn, đoạn thứ nhất dài gấp 3 lần đoạn thứ hai. Hỏi mỗi đoạn dài bao nhiêu mét?</a:t>
            </a:r>
            <a:endParaRPr lang="en-US" altLang="zh-CN" sz="4800" b="1">
              <a:solidFill>
                <a:srgbClr val="6BAE45"/>
              </a:solidFill>
              <a:latin typeface="UTM Avo" panose="02040603050506020204" pitchFamily="18" charset="0"/>
              <a:ea typeface="华康娃娃体W5" panose="040B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3254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F5E8CB2-068B-436B-BC23-0E3CF96B1F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92157"/>
            <a:ext cx="12192000" cy="4981074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9D1B6D3-C1BC-4E89-A10F-AA0342B78B2A}"/>
              </a:ext>
            </a:extLst>
          </p:cNvPr>
          <p:cNvSpPr/>
          <p:nvPr/>
        </p:nvSpPr>
        <p:spPr>
          <a:xfrm>
            <a:off x="373626" y="248372"/>
            <a:ext cx="11444748" cy="6341806"/>
          </a:xfrm>
          <a:prstGeom prst="roundRect">
            <a:avLst/>
          </a:prstGeom>
          <a:solidFill>
            <a:schemeClr val="bg1"/>
          </a:solidFill>
          <a:ln>
            <a:solidFill>
              <a:srgbClr val="97CCB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图片 24">
            <a:extLst>
              <a:ext uri="{FF2B5EF4-FFF2-40B4-BE49-F238E27FC236}">
                <a16:creationId xmlns:a16="http://schemas.microsoft.com/office/drawing/2014/main" id="{3C7A8809-8EE6-464D-A885-0B76C315BA3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0745" y="4432332"/>
            <a:ext cx="887629" cy="26161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8814BA-F48B-4785-891F-439EFF6DEA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775" y="4742140"/>
            <a:ext cx="1619250" cy="1996551"/>
          </a:xfrm>
          <a:prstGeom prst="rect">
            <a:avLst/>
          </a:prstGeom>
        </p:spPr>
      </p:pic>
      <p:pic>
        <p:nvPicPr>
          <p:cNvPr id="14" name="图片 5">
            <a:extLst>
              <a:ext uri="{FF2B5EF4-FFF2-40B4-BE49-F238E27FC236}">
                <a16:creationId xmlns:a16="http://schemas.microsoft.com/office/drawing/2014/main" id="{7547D88B-8600-46DA-87BE-B2CCAFCF0911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14" y="-150952"/>
            <a:ext cx="2398472" cy="1520244"/>
          </a:xfrm>
          <a:prstGeom prst="rect">
            <a:avLst/>
          </a:prstGeom>
        </p:spPr>
      </p:pic>
      <p:pic>
        <p:nvPicPr>
          <p:cNvPr id="15" name="图片 26">
            <a:extLst>
              <a:ext uri="{FF2B5EF4-FFF2-40B4-BE49-F238E27FC236}">
                <a16:creationId xmlns:a16="http://schemas.microsoft.com/office/drawing/2014/main" id="{D8878299-784D-4EA1-91F8-F5C03ADCC46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9427" y="3765486"/>
            <a:ext cx="882573" cy="2834417"/>
          </a:xfrm>
          <a:prstGeom prst="rect">
            <a:avLst/>
          </a:prstGeom>
        </p:spPr>
      </p:pic>
      <p:pic>
        <p:nvPicPr>
          <p:cNvPr id="17" name="图片 1">
            <a:extLst>
              <a:ext uri="{FF2B5EF4-FFF2-40B4-BE49-F238E27FC236}">
                <a16:creationId xmlns:a16="http://schemas.microsoft.com/office/drawing/2014/main" id="{7B53A8DF-4791-4966-AC93-852ED55C158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2014" y="154059"/>
            <a:ext cx="943173" cy="910222"/>
          </a:xfrm>
          <a:prstGeom prst="rect">
            <a:avLst/>
          </a:prstGeom>
        </p:spPr>
      </p:pic>
      <p:sp>
        <p:nvSpPr>
          <p:cNvPr id="10" name="矩形 6">
            <a:extLst>
              <a:ext uri="{FF2B5EF4-FFF2-40B4-BE49-F238E27FC236}">
                <a16:creationId xmlns:a16="http://schemas.microsoft.com/office/drawing/2014/main" id="{4B4167F0-624D-4D68-9E3D-6DA1D23D9919}"/>
              </a:ext>
            </a:extLst>
          </p:cNvPr>
          <p:cNvSpPr/>
          <p:nvPr/>
        </p:nvSpPr>
        <p:spPr>
          <a:xfrm>
            <a:off x="783771" y="537835"/>
            <a:ext cx="10525656" cy="2031325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1. </a:t>
            </a:r>
            <a:r>
              <a:rPr lang="vi-VN" altLang="zh-CN" sz="2800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Một sợi dây dài </a:t>
            </a:r>
            <a:r>
              <a:rPr lang="vi-VN" altLang="zh-CN" sz="2800" b="1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28m</a:t>
            </a:r>
            <a:r>
              <a:rPr lang="vi-VN" altLang="zh-CN" sz="2800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 được cắt thành hai đoạn, đoạn thứ nhất dài </a:t>
            </a:r>
            <a:r>
              <a:rPr lang="vi-VN" altLang="zh-CN" sz="2800" b="1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gấp 3 lần</a:t>
            </a:r>
            <a:r>
              <a:rPr lang="vi-VN" altLang="zh-CN" sz="2800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 đoạn thứ hai. Hỏi mỗi đoạn dài bao nhiêu mét?</a:t>
            </a:r>
            <a:endParaRPr lang="en-US" altLang="zh-CN" sz="2800">
              <a:solidFill>
                <a:srgbClr val="6BAE45"/>
              </a:solidFill>
              <a:latin typeface="UTM Avo" panose="02040603050506020204" pitchFamily="18" charset="0"/>
              <a:ea typeface="华康娃娃体W5" panose="040B0509000000000000" pitchFamily="81" charset="-122"/>
            </a:endParaRPr>
          </a:p>
        </p:txBody>
      </p:sp>
      <p:sp>
        <p:nvSpPr>
          <p:cNvPr id="11" name="矩形 6">
            <a:extLst>
              <a:ext uri="{FF2B5EF4-FFF2-40B4-BE49-F238E27FC236}">
                <a16:creationId xmlns:a16="http://schemas.microsoft.com/office/drawing/2014/main" id="{55C69FAC-85A4-45C0-AB2C-2A817D3E3F24}"/>
              </a:ext>
            </a:extLst>
          </p:cNvPr>
          <p:cNvSpPr/>
          <p:nvPr/>
        </p:nvSpPr>
        <p:spPr>
          <a:xfrm>
            <a:off x="4502131" y="2248819"/>
            <a:ext cx="1898868" cy="735138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b="1">
                <a:solidFill>
                  <a:srgbClr val="0160D3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Tóm tắt:</a:t>
            </a:r>
          </a:p>
        </p:txBody>
      </p:sp>
      <p:sp>
        <p:nvSpPr>
          <p:cNvPr id="12" name="矩形 6">
            <a:extLst>
              <a:ext uri="{FF2B5EF4-FFF2-40B4-BE49-F238E27FC236}">
                <a16:creationId xmlns:a16="http://schemas.microsoft.com/office/drawing/2014/main" id="{A84012AD-7544-4387-8414-1502B67282D8}"/>
              </a:ext>
            </a:extLst>
          </p:cNvPr>
          <p:cNvSpPr/>
          <p:nvPr/>
        </p:nvSpPr>
        <p:spPr>
          <a:xfrm>
            <a:off x="2756158" y="3629651"/>
            <a:ext cx="3488350" cy="735138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3200" b="1">
                <a:solidFill>
                  <a:srgbClr val="0160D3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Đoạn thứ nhất: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D922B84-7D9B-4DAC-975D-CFAA2D173E7B}"/>
              </a:ext>
            </a:extLst>
          </p:cNvPr>
          <p:cNvGrpSpPr/>
          <p:nvPr/>
        </p:nvGrpSpPr>
        <p:grpSpPr>
          <a:xfrm>
            <a:off x="6068093" y="4638752"/>
            <a:ext cx="640080" cy="335022"/>
            <a:chOff x="3244716" y="2821835"/>
            <a:chExt cx="640080" cy="335022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50FDDA77-011E-4DD2-8306-70265949D036}"/>
                </a:ext>
              </a:extLst>
            </p:cNvPr>
            <p:cNvCxnSpPr/>
            <p:nvPr/>
          </p:nvCxnSpPr>
          <p:spPr>
            <a:xfrm>
              <a:off x="3244716" y="2839357"/>
              <a:ext cx="0" cy="3175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C0CB91B-4C32-4EA7-A027-1FF819EE5C42}"/>
                </a:ext>
              </a:extLst>
            </p:cNvPr>
            <p:cNvCxnSpPr>
              <a:cxnSpLocks/>
            </p:cNvCxnSpPr>
            <p:nvPr/>
          </p:nvCxnSpPr>
          <p:spPr>
            <a:xfrm>
              <a:off x="3244716" y="2980585"/>
              <a:ext cx="64008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09CFB17-2DD5-4A9D-8847-CF42536941D5}"/>
                </a:ext>
              </a:extLst>
            </p:cNvPr>
            <p:cNvCxnSpPr/>
            <p:nvPr/>
          </p:nvCxnSpPr>
          <p:spPr>
            <a:xfrm>
              <a:off x="3884796" y="2821835"/>
              <a:ext cx="0" cy="3175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A5363DE-C04F-4062-B94D-DE2AB5955234}"/>
              </a:ext>
            </a:extLst>
          </p:cNvPr>
          <p:cNvGrpSpPr/>
          <p:nvPr/>
        </p:nvGrpSpPr>
        <p:grpSpPr>
          <a:xfrm>
            <a:off x="6068689" y="3927537"/>
            <a:ext cx="1918244" cy="343783"/>
            <a:chOff x="3246711" y="3505593"/>
            <a:chExt cx="1918244" cy="343783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6EA8EB31-BBC1-4170-913D-10EE75463D1C}"/>
                </a:ext>
              </a:extLst>
            </p:cNvPr>
            <p:cNvGrpSpPr/>
            <p:nvPr/>
          </p:nvGrpSpPr>
          <p:grpSpPr>
            <a:xfrm>
              <a:off x="3246711" y="3505593"/>
              <a:ext cx="640080" cy="335022"/>
              <a:chOff x="3244716" y="2821835"/>
              <a:chExt cx="640080" cy="335022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50DC20EB-3B74-45C1-8F1C-9EE5EF7D018C}"/>
                  </a:ext>
                </a:extLst>
              </p:cNvPr>
              <p:cNvCxnSpPr/>
              <p:nvPr/>
            </p:nvCxnSpPr>
            <p:spPr>
              <a:xfrm>
                <a:off x="3244716" y="2839357"/>
                <a:ext cx="0" cy="3175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E8BE9E69-C37F-40E5-AFF7-8A6563180D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44716" y="2980585"/>
                <a:ext cx="64008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197C192C-3BBB-41D7-BAAB-97693C468413}"/>
                  </a:ext>
                </a:extLst>
              </p:cNvPr>
              <p:cNvCxnSpPr/>
              <p:nvPr/>
            </p:nvCxnSpPr>
            <p:spPr>
              <a:xfrm>
                <a:off x="3884796" y="2821835"/>
                <a:ext cx="0" cy="3175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CC6F8E5-519B-4671-B786-056CD6042580}"/>
                </a:ext>
              </a:extLst>
            </p:cNvPr>
            <p:cNvGrpSpPr/>
            <p:nvPr/>
          </p:nvGrpSpPr>
          <p:grpSpPr>
            <a:xfrm>
              <a:off x="3884796" y="3508488"/>
              <a:ext cx="640080" cy="335022"/>
              <a:chOff x="3244716" y="2821835"/>
              <a:chExt cx="640080" cy="335022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DE8A1FA6-A9FE-4F72-ABBD-565238908562}"/>
                  </a:ext>
                </a:extLst>
              </p:cNvPr>
              <p:cNvCxnSpPr/>
              <p:nvPr/>
            </p:nvCxnSpPr>
            <p:spPr>
              <a:xfrm>
                <a:off x="3244716" y="2839357"/>
                <a:ext cx="0" cy="3175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FEB98A45-3AC0-4658-8C92-51C8A70953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44716" y="2980585"/>
                <a:ext cx="64008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EB26CCE6-2531-429E-993C-AC1CE6F93FB3}"/>
                  </a:ext>
                </a:extLst>
              </p:cNvPr>
              <p:cNvCxnSpPr/>
              <p:nvPr/>
            </p:nvCxnSpPr>
            <p:spPr>
              <a:xfrm>
                <a:off x="3884796" y="2821835"/>
                <a:ext cx="0" cy="3175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A9AB72F9-D3DA-412F-BEF5-B1045779E875}"/>
                </a:ext>
              </a:extLst>
            </p:cNvPr>
            <p:cNvGrpSpPr/>
            <p:nvPr/>
          </p:nvGrpSpPr>
          <p:grpSpPr>
            <a:xfrm>
              <a:off x="4524875" y="3514354"/>
              <a:ext cx="640080" cy="335022"/>
              <a:chOff x="3244716" y="2821835"/>
              <a:chExt cx="640080" cy="335022"/>
            </a:xfrm>
          </p:grpSpPr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DAF52A41-DA46-493C-9D3C-3AC2A05FC3DD}"/>
                  </a:ext>
                </a:extLst>
              </p:cNvPr>
              <p:cNvCxnSpPr/>
              <p:nvPr/>
            </p:nvCxnSpPr>
            <p:spPr>
              <a:xfrm>
                <a:off x="3244716" y="2839357"/>
                <a:ext cx="0" cy="3175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861FEFF2-99A3-40D7-A422-D9695D69C8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44716" y="2965282"/>
                <a:ext cx="64008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D1D234AE-13DF-4165-98D1-27E1747AE120}"/>
                  </a:ext>
                </a:extLst>
              </p:cNvPr>
              <p:cNvCxnSpPr/>
              <p:nvPr/>
            </p:nvCxnSpPr>
            <p:spPr>
              <a:xfrm>
                <a:off x="3884796" y="2821835"/>
                <a:ext cx="0" cy="3175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7" name="Left Bracket 66">
            <a:extLst>
              <a:ext uri="{FF2B5EF4-FFF2-40B4-BE49-F238E27FC236}">
                <a16:creationId xmlns:a16="http://schemas.microsoft.com/office/drawing/2014/main" id="{CB05A17E-0727-47B0-9B98-9F3AFF6AA592}"/>
              </a:ext>
            </a:extLst>
          </p:cNvPr>
          <p:cNvSpPr/>
          <p:nvPr/>
        </p:nvSpPr>
        <p:spPr>
          <a:xfrm rot="16200000">
            <a:off x="6227985" y="4591692"/>
            <a:ext cx="317501" cy="640080"/>
          </a:xfrm>
          <a:prstGeom prst="leftBracket">
            <a:avLst>
              <a:gd name="adj" fmla="val 292332"/>
            </a:avLst>
          </a:prstGeom>
          <a:ln>
            <a:solidFill>
              <a:srgbClr val="0160D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Left Bracket 67">
            <a:extLst>
              <a:ext uri="{FF2B5EF4-FFF2-40B4-BE49-F238E27FC236}">
                <a16:creationId xmlns:a16="http://schemas.microsoft.com/office/drawing/2014/main" id="{CF00CC0B-68FC-4226-945E-7BA7AF806D6B}"/>
              </a:ext>
            </a:extLst>
          </p:cNvPr>
          <p:cNvSpPr/>
          <p:nvPr/>
        </p:nvSpPr>
        <p:spPr>
          <a:xfrm rot="5400000" flipV="1">
            <a:off x="6880908" y="2979744"/>
            <a:ext cx="317498" cy="1899446"/>
          </a:xfrm>
          <a:prstGeom prst="leftBracket">
            <a:avLst>
              <a:gd name="adj" fmla="val 100253"/>
            </a:avLst>
          </a:prstGeom>
          <a:ln>
            <a:solidFill>
              <a:srgbClr val="0160D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矩形 6">
            <a:extLst>
              <a:ext uri="{FF2B5EF4-FFF2-40B4-BE49-F238E27FC236}">
                <a16:creationId xmlns:a16="http://schemas.microsoft.com/office/drawing/2014/main" id="{67BA16A1-C181-4493-91EE-2F509448413E}"/>
              </a:ext>
            </a:extLst>
          </p:cNvPr>
          <p:cNvSpPr/>
          <p:nvPr/>
        </p:nvSpPr>
        <p:spPr>
          <a:xfrm>
            <a:off x="2746540" y="4335345"/>
            <a:ext cx="2926302" cy="735138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3200" b="1">
                <a:solidFill>
                  <a:srgbClr val="0160D3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Đoạn thứ hai:</a:t>
            </a:r>
          </a:p>
        </p:txBody>
      </p:sp>
      <p:sp>
        <p:nvSpPr>
          <p:cNvPr id="70" name="矩形 6">
            <a:extLst>
              <a:ext uri="{FF2B5EF4-FFF2-40B4-BE49-F238E27FC236}">
                <a16:creationId xmlns:a16="http://schemas.microsoft.com/office/drawing/2014/main" id="{9EDEE8D9-DFC8-4E6C-AA8F-213FDDA3A51E}"/>
              </a:ext>
            </a:extLst>
          </p:cNvPr>
          <p:cNvSpPr/>
          <p:nvPr/>
        </p:nvSpPr>
        <p:spPr>
          <a:xfrm>
            <a:off x="6819959" y="3057815"/>
            <a:ext cx="991156" cy="735138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3200" b="1">
                <a:solidFill>
                  <a:srgbClr val="0160D3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?m</a:t>
            </a:r>
          </a:p>
        </p:txBody>
      </p:sp>
      <p:sp>
        <p:nvSpPr>
          <p:cNvPr id="71" name="矩形 6">
            <a:extLst>
              <a:ext uri="{FF2B5EF4-FFF2-40B4-BE49-F238E27FC236}">
                <a16:creationId xmlns:a16="http://schemas.microsoft.com/office/drawing/2014/main" id="{03A6521C-8A2C-4653-BB82-7E5304232C05}"/>
              </a:ext>
            </a:extLst>
          </p:cNvPr>
          <p:cNvSpPr/>
          <p:nvPr/>
        </p:nvSpPr>
        <p:spPr>
          <a:xfrm>
            <a:off x="6038908" y="5008009"/>
            <a:ext cx="843139" cy="735138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3200" b="1">
                <a:solidFill>
                  <a:srgbClr val="0160D3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?m</a:t>
            </a:r>
          </a:p>
        </p:txBody>
      </p:sp>
      <p:sp>
        <p:nvSpPr>
          <p:cNvPr id="72" name="Right Brace 71">
            <a:extLst>
              <a:ext uri="{FF2B5EF4-FFF2-40B4-BE49-F238E27FC236}">
                <a16:creationId xmlns:a16="http://schemas.microsoft.com/office/drawing/2014/main" id="{7C3C608F-E904-4C7D-ABB3-092DAAD75092}"/>
              </a:ext>
            </a:extLst>
          </p:cNvPr>
          <p:cNvSpPr/>
          <p:nvPr/>
        </p:nvSpPr>
        <p:spPr>
          <a:xfrm>
            <a:off x="8075263" y="3558145"/>
            <a:ext cx="528787" cy="1697099"/>
          </a:xfrm>
          <a:prstGeom prst="rightBrace">
            <a:avLst>
              <a:gd name="adj1" fmla="val 34937"/>
              <a:gd name="adj2" fmla="val 50000"/>
            </a:avLst>
          </a:prstGeom>
          <a:ln w="19050">
            <a:solidFill>
              <a:srgbClr val="0160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矩形 6">
            <a:extLst>
              <a:ext uri="{FF2B5EF4-FFF2-40B4-BE49-F238E27FC236}">
                <a16:creationId xmlns:a16="http://schemas.microsoft.com/office/drawing/2014/main" id="{817F71A0-CB95-442D-9E81-7AA0C4E6AA38}"/>
              </a:ext>
            </a:extLst>
          </p:cNvPr>
          <p:cNvSpPr/>
          <p:nvPr/>
        </p:nvSpPr>
        <p:spPr>
          <a:xfrm>
            <a:off x="8635788" y="3939253"/>
            <a:ext cx="1276896" cy="735138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3200" b="1">
                <a:solidFill>
                  <a:srgbClr val="0160D3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28m</a:t>
            </a:r>
          </a:p>
        </p:txBody>
      </p:sp>
    </p:spTree>
    <p:extLst>
      <p:ext uri="{BB962C8B-B14F-4D97-AF65-F5344CB8AC3E}">
        <p14:creationId xmlns:p14="http://schemas.microsoft.com/office/powerpoint/2010/main" val="20754272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32000" decel="68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32000" decel="68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accel="32000" decel="68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2" accel="32000" decel="68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3" accel="32000" decel="68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"/>
                            </p:stCondLst>
                            <p:childTnLst>
                              <p:par>
                                <p:cTn id="46" presetID="2" presetClass="entr" presetSubtype="3" accel="32000" decel="68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67" grpId="0" animBg="1"/>
      <p:bldP spid="68" grpId="0" animBg="1"/>
      <p:bldP spid="69" grpId="0"/>
      <p:bldP spid="70" grpId="0"/>
      <p:bldP spid="71" grpId="0"/>
      <p:bldP spid="72" grpId="0" animBg="1"/>
      <p:bldP spid="7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F5E8CB2-068B-436B-BC23-0E3CF96B1F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92157"/>
            <a:ext cx="12192000" cy="4981074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9D1B6D3-C1BC-4E89-A10F-AA0342B78B2A}"/>
              </a:ext>
            </a:extLst>
          </p:cNvPr>
          <p:cNvSpPr/>
          <p:nvPr/>
        </p:nvSpPr>
        <p:spPr>
          <a:xfrm>
            <a:off x="373626" y="258097"/>
            <a:ext cx="11444748" cy="6341806"/>
          </a:xfrm>
          <a:prstGeom prst="roundRect">
            <a:avLst/>
          </a:prstGeom>
          <a:solidFill>
            <a:schemeClr val="bg1"/>
          </a:solidFill>
          <a:ln>
            <a:solidFill>
              <a:srgbClr val="97CCB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图片 24">
            <a:extLst>
              <a:ext uri="{FF2B5EF4-FFF2-40B4-BE49-F238E27FC236}">
                <a16:creationId xmlns:a16="http://schemas.microsoft.com/office/drawing/2014/main" id="{3C7A8809-8EE6-464D-A885-0B76C315BA3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0745" y="4432332"/>
            <a:ext cx="887629" cy="26161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8814BA-F48B-4785-891F-439EFF6DEA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775" y="4742140"/>
            <a:ext cx="1619250" cy="1996551"/>
          </a:xfrm>
          <a:prstGeom prst="rect">
            <a:avLst/>
          </a:prstGeom>
        </p:spPr>
      </p:pic>
      <p:pic>
        <p:nvPicPr>
          <p:cNvPr id="14" name="图片 5">
            <a:extLst>
              <a:ext uri="{FF2B5EF4-FFF2-40B4-BE49-F238E27FC236}">
                <a16:creationId xmlns:a16="http://schemas.microsoft.com/office/drawing/2014/main" id="{7547D88B-8600-46DA-87BE-B2CCAFCF0911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14" y="-150952"/>
            <a:ext cx="2398472" cy="1520244"/>
          </a:xfrm>
          <a:prstGeom prst="rect">
            <a:avLst/>
          </a:prstGeom>
        </p:spPr>
      </p:pic>
      <p:pic>
        <p:nvPicPr>
          <p:cNvPr id="15" name="图片 26">
            <a:extLst>
              <a:ext uri="{FF2B5EF4-FFF2-40B4-BE49-F238E27FC236}">
                <a16:creationId xmlns:a16="http://schemas.microsoft.com/office/drawing/2014/main" id="{D8878299-784D-4EA1-91F8-F5C03ADCC46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9427" y="3765486"/>
            <a:ext cx="882573" cy="2834417"/>
          </a:xfrm>
          <a:prstGeom prst="rect">
            <a:avLst/>
          </a:prstGeom>
        </p:spPr>
      </p:pic>
      <p:pic>
        <p:nvPicPr>
          <p:cNvPr id="17" name="图片 1">
            <a:extLst>
              <a:ext uri="{FF2B5EF4-FFF2-40B4-BE49-F238E27FC236}">
                <a16:creationId xmlns:a16="http://schemas.microsoft.com/office/drawing/2014/main" id="{7B53A8DF-4791-4966-AC93-852ED55C158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2014" y="154059"/>
            <a:ext cx="943173" cy="910222"/>
          </a:xfrm>
          <a:prstGeom prst="rect">
            <a:avLst/>
          </a:prstGeom>
        </p:spPr>
      </p:pic>
      <p:sp>
        <p:nvSpPr>
          <p:cNvPr id="10" name="矩形 6">
            <a:extLst>
              <a:ext uri="{FF2B5EF4-FFF2-40B4-BE49-F238E27FC236}">
                <a16:creationId xmlns:a16="http://schemas.microsoft.com/office/drawing/2014/main" id="{4B4167F0-624D-4D68-9E3D-6DA1D23D9919}"/>
              </a:ext>
            </a:extLst>
          </p:cNvPr>
          <p:cNvSpPr/>
          <p:nvPr/>
        </p:nvSpPr>
        <p:spPr>
          <a:xfrm>
            <a:off x="960227" y="454280"/>
            <a:ext cx="7903185" cy="1675843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400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1</a:t>
            </a:r>
            <a:r>
              <a:rPr lang="vi-VN" altLang="zh-CN" sz="2400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. Một sợi dây dài </a:t>
            </a:r>
            <a:r>
              <a:rPr lang="vi-VN" altLang="zh-CN" sz="2400" b="1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28m</a:t>
            </a:r>
            <a:r>
              <a:rPr lang="vi-VN" altLang="zh-CN" sz="2400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 được cắt thành hai đoạn, đoạn thứ nhất dài </a:t>
            </a:r>
            <a:r>
              <a:rPr lang="vi-VN" altLang="zh-CN" sz="2400" b="1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gấp 3 lần</a:t>
            </a:r>
            <a:r>
              <a:rPr lang="vi-VN" altLang="zh-CN" sz="2400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 đoạn thứ hai. Hỏi mỗi đoạn dài bao nhiêu mét?</a:t>
            </a: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DB2FBB94-2946-4AE4-9B41-D4DF82CD314F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793" y="912522"/>
            <a:ext cx="2841920" cy="1429242"/>
          </a:xfrm>
          <a:prstGeom prst="rect">
            <a:avLst/>
          </a:prstGeom>
        </p:spPr>
      </p:pic>
      <p:sp>
        <p:nvSpPr>
          <p:cNvPr id="76" name="矩形 6">
            <a:extLst>
              <a:ext uri="{FF2B5EF4-FFF2-40B4-BE49-F238E27FC236}">
                <a16:creationId xmlns:a16="http://schemas.microsoft.com/office/drawing/2014/main" id="{6CAF13B7-F15B-426D-95A6-18A14B65AE21}"/>
              </a:ext>
            </a:extLst>
          </p:cNvPr>
          <p:cNvSpPr/>
          <p:nvPr/>
        </p:nvSpPr>
        <p:spPr>
          <a:xfrm>
            <a:off x="5146566" y="1778341"/>
            <a:ext cx="1898868" cy="735138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b="1" u="sng">
                <a:solidFill>
                  <a:srgbClr val="0160D3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Bài giải:</a:t>
            </a:r>
          </a:p>
        </p:txBody>
      </p:sp>
      <p:sp>
        <p:nvSpPr>
          <p:cNvPr id="77" name="矩形 6">
            <a:extLst>
              <a:ext uri="{FF2B5EF4-FFF2-40B4-BE49-F238E27FC236}">
                <a16:creationId xmlns:a16="http://schemas.microsoft.com/office/drawing/2014/main" id="{2F7A0F09-BB98-4FDD-BE21-49C55A2B1C78}"/>
              </a:ext>
            </a:extLst>
          </p:cNvPr>
          <p:cNvSpPr/>
          <p:nvPr/>
        </p:nvSpPr>
        <p:spPr>
          <a:xfrm>
            <a:off x="400781" y="2429544"/>
            <a:ext cx="11390438" cy="3688254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>
                <a:solidFill>
                  <a:srgbClr val="C00000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Tổng số phần bằng nhau là: </a:t>
            </a:r>
            <a:r>
              <a:rPr lang="en-US" altLang="zh-CN" sz="3200" b="1">
                <a:solidFill>
                  <a:srgbClr val="C00000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3 + 1 = 4 (phần)</a:t>
            </a:r>
          </a:p>
          <a:p>
            <a:pPr algn="ctr">
              <a:lnSpc>
                <a:spcPct val="150000"/>
              </a:lnSpc>
            </a:pPr>
            <a:r>
              <a:rPr lang="en-US" altLang="zh-CN" sz="3200">
                <a:solidFill>
                  <a:srgbClr val="C00000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Đoạn thứ hai dài là: </a:t>
            </a:r>
            <a:r>
              <a:rPr lang="en-US" altLang="zh-CN" sz="3200" b="1">
                <a:solidFill>
                  <a:srgbClr val="C00000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28 : 4 = 7 (m)</a:t>
            </a:r>
          </a:p>
          <a:p>
            <a:pPr algn="ctr">
              <a:lnSpc>
                <a:spcPct val="150000"/>
              </a:lnSpc>
            </a:pPr>
            <a:r>
              <a:rPr lang="en-US" altLang="zh-CN" sz="3200">
                <a:solidFill>
                  <a:srgbClr val="C00000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Đoạn thứ nhất dài là: </a:t>
            </a:r>
            <a:r>
              <a:rPr lang="en-US" altLang="zh-CN" sz="3200" b="1">
                <a:solidFill>
                  <a:srgbClr val="C00000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28 – 7 = 21 (m)</a:t>
            </a:r>
          </a:p>
          <a:p>
            <a:pPr algn="ctr">
              <a:lnSpc>
                <a:spcPct val="150000"/>
              </a:lnSpc>
            </a:pPr>
            <a:r>
              <a:rPr lang="en-US" altLang="zh-CN" sz="3200">
                <a:solidFill>
                  <a:srgbClr val="C00000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Đáp số: Đoạn thứ nhất: </a:t>
            </a:r>
            <a:r>
              <a:rPr lang="en-US" altLang="zh-CN" sz="3200" b="1">
                <a:solidFill>
                  <a:srgbClr val="C00000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21m</a:t>
            </a:r>
          </a:p>
          <a:p>
            <a:pPr algn="ctr">
              <a:lnSpc>
                <a:spcPct val="150000"/>
              </a:lnSpc>
            </a:pPr>
            <a:r>
              <a:rPr lang="en-US" altLang="zh-CN" sz="3200">
                <a:solidFill>
                  <a:srgbClr val="C00000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          Đọan thứ hai: </a:t>
            </a:r>
            <a:r>
              <a:rPr lang="en-US" altLang="zh-CN" sz="3200" b="1">
                <a:solidFill>
                  <a:srgbClr val="C00000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7m</a:t>
            </a:r>
          </a:p>
        </p:txBody>
      </p:sp>
    </p:spTree>
    <p:extLst>
      <p:ext uri="{BB962C8B-B14F-4D97-AF65-F5344CB8AC3E}">
        <p14:creationId xmlns:p14="http://schemas.microsoft.com/office/powerpoint/2010/main" val="39660878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accel="32000" decel="68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accel="32000" decel="68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视频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" val="430"/>
  <p:tag name="PA" val="v4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" val="430"/>
  <p:tag name="PA" val="v4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" val="430"/>
  <p:tag name="PA" val="v4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" val="430"/>
  <p:tag name="PA" val="v4.0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" val="430"/>
  <p:tag name="PA" val="v4.0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" val="430"/>
  <p:tag name="PA" val="v4.0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" val="430"/>
  <p:tag name="PA" val="v4.0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" val="430"/>
  <p:tag name="PA" val="v4.0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" val="430"/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" val="430"/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" val="430"/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" val="430"/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" val="430"/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" val="430"/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" val="430"/>
  <p:tag name="PA" val="v4.0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295</TotalTime>
  <Words>506</Words>
  <Application>Microsoft Office PowerPoint</Application>
  <PresentationFormat>Widescreen</PresentationFormat>
  <Paragraphs>79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等线</vt:lpstr>
      <vt:lpstr>等线 Light</vt:lpstr>
      <vt:lpstr>Arial</vt:lpstr>
      <vt:lpstr>Cambria Math</vt:lpstr>
      <vt:lpstr>Times New Roman</vt:lpstr>
      <vt:lpstr>UTM Avo</vt:lpstr>
      <vt:lpstr>UTM Bienvenue</vt:lpstr>
      <vt:lpstr>UTM Flamenco</vt:lpstr>
      <vt:lpstr>UTM Neutra</vt:lpstr>
      <vt:lpstr>Wingdings</vt:lpstr>
      <vt:lpstr>华康娃娃体W5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keywords>Thy Tho</cp:keywords>
  <cp:lastModifiedBy>KTUTS</cp:lastModifiedBy>
  <cp:revision>5</cp:revision>
  <dcterms:created xsi:type="dcterms:W3CDTF">2018-07-14T04:52:13Z</dcterms:created>
  <dcterms:modified xsi:type="dcterms:W3CDTF">2022-03-13T17:15:44Z</dcterms:modified>
  <cp:version>D03</cp:version>
</cp:coreProperties>
</file>