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</p:sldMasterIdLst>
  <p:notesMasterIdLst>
    <p:notesMasterId r:id="rId21"/>
  </p:notesMasterIdLst>
  <p:sldIdLst>
    <p:sldId id="290" r:id="rId4"/>
    <p:sldId id="284" r:id="rId5"/>
    <p:sldId id="285" r:id="rId6"/>
    <p:sldId id="286" r:id="rId7"/>
    <p:sldId id="287" r:id="rId8"/>
    <p:sldId id="288" r:id="rId9"/>
    <p:sldId id="301" r:id="rId10"/>
    <p:sldId id="302" r:id="rId11"/>
    <p:sldId id="298" r:id="rId12"/>
    <p:sldId id="271" r:id="rId13"/>
    <p:sldId id="303" r:id="rId14"/>
    <p:sldId id="304" r:id="rId15"/>
    <p:sldId id="305" r:id="rId16"/>
    <p:sldId id="289" r:id="rId17"/>
    <p:sldId id="306" r:id="rId18"/>
    <p:sldId id="273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C689BC-BB55-46BF-947A-3D181333C4F7}" type="datetimeFigureOut">
              <a:rPr lang="en-US" smtClean="0"/>
              <a:t>15/05/2023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518502-42FE-4BCC-83F2-9F4503E8D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86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384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7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703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064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97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101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50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853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633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145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094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007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993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996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788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425BE-FD2F-490F-A01E-2E93E635AD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764160-510E-4981-9E4F-43890AED32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99ED7-EEEA-4A55-A871-2A5C0ACBC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E9D24-14B4-4624-9284-E1744925A986}" type="datetimeFigureOut">
              <a:rPr lang="en-US" smtClean="0"/>
              <a:t>15/05/2023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CB6DA-0046-4888-8EEB-4B87E4FFD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1BBA4-DB8E-4F63-A78D-7EC96D095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B1A8-C903-4DE8-B532-EF197C365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7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2834A-7764-449E-9230-57544BB42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67F82A-DE53-426A-99A7-44A4A76CA1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2941F-246F-418A-965E-72D9A61F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E9D24-14B4-4624-9284-E1744925A986}" type="datetimeFigureOut">
              <a:rPr lang="en-US" smtClean="0"/>
              <a:t>15/05/2023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E1D67-A0A9-4C61-960B-F9082338A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98DA5-95BB-470A-A05A-86EE89DC4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B1A8-C903-4DE8-B532-EF197C365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08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967431-3331-4133-8835-345C5A269B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234B75-D093-4DDA-BAFD-DD37E97FF7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DC5F-FABB-4A4C-8A3A-AC91A445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E9D24-14B4-4624-9284-E1744925A986}" type="datetimeFigureOut">
              <a:rPr lang="en-US" smtClean="0"/>
              <a:t>15/05/2023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4EBB9-A82B-4773-BDB0-52E67D16C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6111B-AF69-46A0-969E-F771DF59A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B1A8-C903-4DE8-B532-EF197C365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87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14469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0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7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9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15/05/2023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15/05/2023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9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284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84D69-81EF-4F05-8354-5E408EAD5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99659-1869-46E3-8E81-ACDBC3E23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890EE-2EDD-4A27-8F9F-C1380B950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E9D24-14B4-4624-9284-E1744925A986}" type="datetimeFigureOut">
              <a:rPr lang="en-US" smtClean="0"/>
              <a:t>15/05/2023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67425-C7E5-4CD3-A732-D2893A207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4B8BA-C52B-45A9-A4D7-AA553947C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B1A8-C903-4DE8-B532-EF197C365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344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9455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586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914D4-7136-463A-B0D0-E302B6411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88F77-DC21-4F7B-A17B-1177335EC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D888C-5206-44B7-A883-9246FB66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E9D24-14B4-4624-9284-E1744925A986}" type="datetimeFigureOut">
              <a:rPr lang="en-US" smtClean="0"/>
              <a:t>15/05/2023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FA552-26F8-47B8-A623-FB1AF795B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7C190-4D46-4EBC-8386-ACA368085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B1A8-C903-4DE8-B532-EF197C365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32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30A7C-35B2-4CF8-8D9B-60D5EB0BB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9754B-C0FB-4B7F-BBCB-15931659D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BAA80-A3E4-491F-A3E0-60ADB7367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7169CB-A18F-4060-BC3F-14EDE2209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E9D24-14B4-4624-9284-E1744925A986}" type="datetimeFigureOut">
              <a:rPr lang="en-US" smtClean="0"/>
              <a:t>15/05/2023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F2035D-19F9-4F11-BDAA-1A6E80375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93E1B6-F27C-4810-9DAB-6CB9D8042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B1A8-C903-4DE8-B532-EF197C365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66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EA3CD-8D2B-4689-8499-C48D59844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1566C-6091-4600-9A5A-3DEFD106E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DFB8BE-181E-4BA0-B34B-4DC963460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37E78E-23DF-4DB1-94B7-3A02CB3AE2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AD66FE-4F35-4920-90A7-BF78C48E5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952240-2CFE-4463-9E6B-7F4F13842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E9D24-14B4-4624-9284-E1744925A986}" type="datetimeFigureOut">
              <a:rPr lang="en-US" smtClean="0"/>
              <a:t>15/05/2023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4B8F19-7BBB-46E2-80D7-0127DD54D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60153B-D54C-4992-9BA2-99296D71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B1A8-C903-4DE8-B532-EF197C365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86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D22FF-F31D-4CE5-AAB2-3DC8B6C27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358CB0-CA6D-4050-81B5-95A7E3F11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E9D24-14B4-4624-9284-E1744925A986}" type="datetimeFigureOut">
              <a:rPr lang="en-US" smtClean="0"/>
              <a:t>15/05/2023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554CA3-CA37-48F2-99DF-416D72DA9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6D6B08-6D45-4A6C-AE4C-D2A0CAAFE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B1A8-C903-4DE8-B532-EF197C365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27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4AE6A4-E336-446C-A069-DF068FAFF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E9D24-14B4-4624-9284-E1744925A986}" type="datetimeFigureOut">
              <a:rPr lang="en-US" smtClean="0"/>
              <a:t>15/05/2023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CB476-84EF-47CF-A367-D2305799B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3D2FD-2465-4057-8CED-C87E66B72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B1A8-C903-4DE8-B532-EF197C365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68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8CDF7-B41A-4589-A0D7-C66A83A9A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39AA9-80A1-4D53-A4DF-C1EA5129C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A1ADF-2EDF-433D-8CD3-D3C4E4D1D3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827B89-82DB-49C7-82DC-9B1716F91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E9D24-14B4-4624-9284-E1744925A986}" type="datetimeFigureOut">
              <a:rPr lang="en-US" smtClean="0"/>
              <a:t>15/05/2023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82031C-4B2A-47E4-93EB-D81F06F27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04AC73-BB0B-4B9A-9896-586F2AE36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B1A8-C903-4DE8-B532-EF197C365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03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80492-C2D0-4F2A-9956-FAED3EE39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2768B5-5D08-4E9B-85B7-90C2C735E7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79977B-58FA-4047-943C-6CE4B6DF1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AA4C9C-3389-4A31-8446-A6B2ED7E5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E9D24-14B4-4624-9284-E1744925A986}" type="datetimeFigureOut">
              <a:rPr lang="en-US" smtClean="0"/>
              <a:t>15/05/2023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ACB67C-699B-46A4-A3C1-21682B0B7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8AA8F5-35ED-4F06-B645-1CF45368A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B1A8-C903-4DE8-B532-EF197C365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07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7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669080-9DB4-41E6-A73E-8148932FD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C4BE6-603F-4854-9226-CB9455592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571A2-3ACA-4399-A264-CD47B03220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E9D24-14B4-4624-9284-E1744925A986}" type="datetimeFigureOut">
              <a:rPr lang="en-US" smtClean="0"/>
              <a:t>15/05/2023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EE2520-8E0C-4849-A34E-797BF2A3F7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13E65-D938-4085-9D08-53B8FED4F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8B1A8-C903-4DE8-B532-EF197C365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0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80CB09E-8541-4AC7-849E-70EAFF0E73E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626" y="200024"/>
            <a:ext cx="12287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6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25.sv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0.svg"/><Relationship Id="rId3" Type="http://schemas.openxmlformats.org/officeDocument/2006/relationships/image" Target="../media/image30.jpeg"/><Relationship Id="rId7" Type="http://schemas.openxmlformats.org/officeDocument/2006/relationships/image" Target="../media/image46.sv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48.svg"/><Relationship Id="rId5" Type="http://schemas.openxmlformats.org/officeDocument/2006/relationships/image" Target="../media/image44.sv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46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8">
            <a:extLst>
              <a:ext uri="{FF2B5EF4-FFF2-40B4-BE49-F238E27FC236}">
                <a16:creationId xmlns:a16="http://schemas.microsoft.com/office/drawing/2014/main" id="{99ADF080-DBF5-4491-B157-EFC2CF000A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8" name="图片 24">
            <a:extLst>
              <a:ext uri="{FF2B5EF4-FFF2-40B4-BE49-F238E27FC236}">
                <a16:creationId xmlns:a16="http://schemas.microsoft.com/office/drawing/2014/main" id="{FC768B06-9638-43A0-9601-4E805CC7DD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grpSp>
        <p:nvGrpSpPr>
          <p:cNvPr id="11" name="组合 12">
            <a:extLst>
              <a:ext uri="{FF2B5EF4-FFF2-40B4-BE49-F238E27FC236}">
                <a16:creationId xmlns:a16="http://schemas.microsoft.com/office/drawing/2014/main" id="{FA0D3DB6-D6F4-4A10-92C0-13EC2BC3C2B1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F2D579E9-E4CA-4B51-900B-F560A770F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01F64D8E-4C93-41DC-8E3E-8C918AEB12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4" name="图片 11">
              <a:extLst>
                <a:ext uri="{FF2B5EF4-FFF2-40B4-BE49-F238E27FC236}">
                  <a16:creationId xmlns:a16="http://schemas.microsoft.com/office/drawing/2014/main" id="{51B530E6-0E45-4D34-8D48-A82EDD074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5" name="图片 5">
            <a:extLst>
              <a:ext uri="{FF2B5EF4-FFF2-40B4-BE49-F238E27FC236}">
                <a16:creationId xmlns:a16="http://schemas.microsoft.com/office/drawing/2014/main" id="{6880AA75-6C9D-4BBD-879B-C6D303FC13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>
            <a:off x="597475" y="851135"/>
            <a:ext cx="3865567" cy="3511316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B098D46E-A9AE-453B-AC1A-02D79AB430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>
            <a:off x="1614726" y="4771689"/>
            <a:ext cx="996796" cy="2286000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CF26C7B7-845C-4950-BD42-2CE69077F4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>
            <a:off x="4787654" y="5327605"/>
            <a:ext cx="938520" cy="1664236"/>
          </a:xfrm>
          <a:prstGeom prst="rect">
            <a:avLst/>
          </a:prstGeom>
        </p:spPr>
      </p:pic>
      <p:grpSp>
        <p:nvGrpSpPr>
          <p:cNvPr id="18" name="组合 23">
            <a:extLst>
              <a:ext uri="{FF2B5EF4-FFF2-40B4-BE49-F238E27FC236}">
                <a16:creationId xmlns:a16="http://schemas.microsoft.com/office/drawing/2014/main" id="{73E223D8-2564-4C90-857F-5EDC0A04122F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19" name="组合 17">
              <a:extLst>
                <a:ext uri="{FF2B5EF4-FFF2-40B4-BE49-F238E27FC236}">
                  <a16:creationId xmlns:a16="http://schemas.microsoft.com/office/drawing/2014/main" id="{16C2A471-8306-474F-BF7A-B28D3AC6B07F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22" name="图片 18">
                <a:extLst>
                  <a:ext uri="{FF2B5EF4-FFF2-40B4-BE49-F238E27FC236}">
                    <a16:creationId xmlns:a16="http://schemas.microsoft.com/office/drawing/2014/main" id="{7C4EA380-5E22-4778-9215-B2FDC2D435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23" name="图片 19">
                <a:extLst>
                  <a:ext uri="{FF2B5EF4-FFF2-40B4-BE49-F238E27FC236}">
                    <a16:creationId xmlns:a16="http://schemas.microsoft.com/office/drawing/2014/main" id="{06910F75-69F0-4FAD-AE42-6B6D1DD278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24" name="图片 20">
                <a:extLst>
                  <a:ext uri="{FF2B5EF4-FFF2-40B4-BE49-F238E27FC236}">
                    <a16:creationId xmlns:a16="http://schemas.microsoft.com/office/drawing/2014/main" id="{8A19B19D-D169-4DC6-A114-C3C7C15C9A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20" name="图片 21">
              <a:extLst>
                <a:ext uri="{FF2B5EF4-FFF2-40B4-BE49-F238E27FC236}">
                  <a16:creationId xmlns:a16="http://schemas.microsoft.com/office/drawing/2014/main" id="{ABEC408A-17CD-44B7-A4FE-CE9E145DF0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21" name="图片 22">
              <a:extLst>
                <a:ext uri="{FF2B5EF4-FFF2-40B4-BE49-F238E27FC236}">
                  <a16:creationId xmlns:a16="http://schemas.microsoft.com/office/drawing/2014/main" id="{1D156FAD-0FAC-41BD-A66F-8D6AB9D0C7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pic>
        <p:nvPicPr>
          <p:cNvPr id="25" name="图片 25">
            <a:extLst>
              <a:ext uri="{FF2B5EF4-FFF2-40B4-BE49-F238E27FC236}">
                <a16:creationId xmlns:a16="http://schemas.microsoft.com/office/drawing/2014/main" id="{E1AB337E-E6C5-441F-8E14-7FEEF52B7AA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11316809" y="1288186"/>
            <a:ext cx="996796" cy="2286000"/>
          </a:xfrm>
          <a:prstGeom prst="rect">
            <a:avLst/>
          </a:prstGeom>
        </p:spPr>
      </p:pic>
      <p:pic>
        <p:nvPicPr>
          <p:cNvPr id="26" name="图片 26">
            <a:extLst>
              <a:ext uri="{FF2B5EF4-FFF2-40B4-BE49-F238E27FC236}">
                <a16:creationId xmlns:a16="http://schemas.microsoft.com/office/drawing/2014/main" id="{260AD092-C56E-4FC3-B8F5-EE6131B9375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-43931" y="2043892"/>
            <a:ext cx="616813" cy="1414567"/>
          </a:xfrm>
          <a:prstGeom prst="rect">
            <a:avLst/>
          </a:prstGeom>
        </p:spPr>
      </p:pic>
      <p:pic>
        <p:nvPicPr>
          <p:cNvPr id="27" name="图片 27">
            <a:extLst>
              <a:ext uri="{FF2B5EF4-FFF2-40B4-BE49-F238E27FC236}">
                <a16:creationId xmlns:a16="http://schemas.microsoft.com/office/drawing/2014/main" id="{81EF5435-42C7-4523-8DE8-CF4A78598D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20514" y="4110708"/>
            <a:ext cx="938520" cy="1664236"/>
          </a:xfrm>
          <a:prstGeom prst="rect">
            <a:avLst/>
          </a:prstGeom>
        </p:spPr>
      </p:pic>
      <p:sp>
        <p:nvSpPr>
          <p:cNvPr id="30" name="Rectangle: Diagonal Corners Rounded 29">
            <a:extLst>
              <a:ext uri="{FF2B5EF4-FFF2-40B4-BE49-F238E27FC236}">
                <a16:creationId xmlns:a16="http://schemas.microsoft.com/office/drawing/2014/main" id="{E3FC039A-0BAC-4C72-BDF0-9EB279943A08}"/>
              </a:ext>
            </a:extLst>
          </p:cNvPr>
          <p:cNvSpPr/>
          <p:nvPr/>
        </p:nvSpPr>
        <p:spPr>
          <a:xfrm>
            <a:off x="5827455" y="1189875"/>
            <a:ext cx="4892563" cy="639977"/>
          </a:xfrm>
          <a:prstGeom prst="round2DiagRect">
            <a:avLst/>
          </a:prstGeom>
          <a:solidFill>
            <a:srgbClr val="99FF99">
              <a:alpha val="38000"/>
            </a:srgbClr>
          </a:solidFill>
          <a:ln w="28575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HOẠT ĐỘNG TRẢI NGHIỆM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5661F1-9C87-481E-AD44-0DE7F9B9D6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07277" y="2650591"/>
            <a:ext cx="2292295" cy="5852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5E6559-9E02-4CDE-807A-1DC7FE02AC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5608" y="3082999"/>
            <a:ext cx="7053683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314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4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796382" y="2126512"/>
            <a:ext cx="1859475" cy="37851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7C7C3C-990E-44BF-9C7B-2C4343C03C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1103" y="846852"/>
            <a:ext cx="6596444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323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A6165AF-B9E1-4471-93B5-413F20D6EFA4}"/>
              </a:ext>
            </a:extLst>
          </p:cNvPr>
          <p:cNvGrpSpPr/>
          <p:nvPr/>
        </p:nvGrpSpPr>
        <p:grpSpPr>
          <a:xfrm>
            <a:off x="266700" y="190501"/>
            <a:ext cx="11925300" cy="895349"/>
            <a:chOff x="3977443" y="-1656990"/>
            <a:chExt cx="3108271" cy="1374841"/>
          </a:xfrm>
          <a:solidFill>
            <a:srgbClr val="FFFF00"/>
          </a:solidFill>
        </p:grpSpPr>
        <p:sp>
          <p:nvSpPr>
            <p:cNvPr id="26" name="矩形: 圆角 6">
              <a:extLst>
                <a:ext uri="{FF2B5EF4-FFF2-40B4-BE49-F238E27FC236}">
                  <a16:creationId xmlns:a16="http://schemas.microsoft.com/office/drawing/2014/main" id="{BB4CD632-F3B5-4789-BF2A-26C0A8E53638}"/>
                </a:ext>
              </a:extLst>
            </p:cNvPr>
            <p:cNvSpPr/>
            <p:nvPr/>
          </p:nvSpPr>
          <p:spPr>
            <a:xfrm>
              <a:off x="3977443" y="-1656990"/>
              <a:ext cx="3108271" cy="1374841"/>
            </a:xfrm>
            <a:custGeom>
              <a:avLst/>
              <a:gdLst>
                <a:gd name="connsiteX0" fmla="*/ 0 w 3108271"/>
                <a:gd name="connsiteY0" fmla="*/ 231235 h 1374841"/>
                <a:gd name="connsiteX1" fmla="*/ 231235 w 3108271"/>
                <a:gd name="connsiteY1" fmla="*/ 0 h 1374841"/>
                <a:gd name="connsiteX2" fmla="*/ 2877036 w 3108271"/>
                <a:gd name="connsiteY2" fmla="*/ 0 h 1374841"/>
                <a:gd name="connsiteX3" fmla="*/ 3108271 w 3108271"/>
                <a:gd name="connsiteY3" fmla="*/ 231235 h 1374841"/>
                <a:gd name="connsiteX4" fmla="*/ 3108271 w 3108271"/>
                <a:gd name="connsiteY4" fmla="*/ 1143606 h 1374841"/>
                <a:gd name="connsiteX5" fmla="*/ 2877036 w 3108271"/>
                <a:gd name="connsiteY5" fmla="*/ 1374841 h 1374841"/>
                <a:gd name="connsiteX6" fmla="*/ 231235 w 3108271"/>
                <a:gd name="connsiteY6" fmla="*/ 1374841 h 1374841"/>
                <a:gd name="connsiteX7" fmla="*/ 0 w 3108271"/>
                <a:gd name="connsiteY7" fmla="*/ 1143606 h 1374841"/>
                <a:gd name="connsiteX8" fmla="*/ 0 w 3108271"/>
                <a:gd name="connsiteY8" fmla="*/ 231235 h 137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08271" h="1374841" fill="none" extrusionOk="0">
                  <a:moveTo>
                    <a:pt x="0" y="231235"/>
                  </a:moveTo>
                  <a:cubicBezTo>
                    <a:pt x="2072" y="100163"/>
                    <a:pt x="101520" y="2526"/>
                    <a:pt x="231235" y="0"/>
                  </a:cubicBezTo>
                  <a:cubicBezTo>
                    <a:pt x="1036415" y="-99796"/>
                    <a:pt x="1820805" y="13135"/>
                    <a:pt x="2877036" y="0"/>
                  </a:cubicBezTo>
                  <a:cubicBezTo>
                    <a:pt x="2997893" y="-970"/>
                    <a:pt x="3105304" y="115614"/>
                    <a:pt x="3108271" y="231235"/>
                  </a:cubicBezTo>
                  <a:cubicBezTo>
                    <a:pt x="3109457" y="559127"/>
                    <a:pt x="3184020" y="866025"/>
                    <a:pt x="3108271" y="1143606"/>
                  </a:cubicBezTo>
                  <a:cubicBezTo>
                    <a:pt x="3084767" y="1270835"/>
                    <a:pt x="2983533" y="1376032"/>
                    <a:pt x="2877036" y="1374841"/>
                  </a:cubicBezTo>
                  <a:cubicBezTo>
                    <a:pt x="1763716" y="1282971"/>
                    <a:pt x="1190589" y="1238639"/>
                    <a:pt x="231235" y="1374841"/>
                  </a:cubicBezTo>
                  <a:cubicBezTo>
                    <a:pt x="95423" y="1370607"/>
                    <a:pt x="-3152" y="1273671"/>
                    <a:pt x="0" y="1143606"/>
                  </a:cubicBezTo>
                  <a:cubicBezTo>
                    <a:pt x="13592" y="928983"/>
                    <a:pt x="-68953" y="681477"/>
                    <a:pt x="0" y="231235"/>
                  </a:cubicBezTo>
                  <a:close/>
                </a:path>
                <a:path w="3108271" h="1374841" stroke="0" extrusionOk="0">
                  <a:moveTo>
                    <a:pt x="0" y="231235"/>
                  </a:moveTo>
                  <a:cubicBezTo>
                    <a:pt x="22647" y="94021"/>
                    <a:pt x="121006" y="-8729"/>
                    <a:pt x="231235" y="0"/>
                  </a:cubicBezTo>
                  <a:cubicBezTo>
                    <a:pt x="1211217" y="-141679"/>
                    <a:pt x="1647351" y="39453"/>
                    <a:pt x="2877036" y="0"/>
                  </a:cubicBezTo>
                  <a:cubicBezTo>
                    <a:pt x="3021069" y="-1198"/>
                    <a:pt x="3117119" y="91906"/>
                    <a:pt x="3108271" y="231235"/>
                  </a:cubicBezTo>
                  <a:cubicBezTo>
                    <a:pt x="3030113" y="613057"/>
                    <a:pt x="3030462" y="946470"/>
                    <a:pt x="3108271" y="1143606"/>
                  </a:cubicBezTo>
                  <a:cubicBezTo>
                    <a:pt x="3111228" y="1270317"/>
                    <a:pt x="3011597" y="1380306"/>
                    <a:pt x="2877036" y="1374841"/>
                  </a:cubicBezTo>
                  <a:cubicBezTo>
                    <a:pt x="1992362" y="1386262"/>
                    <a:pt x="1342947" y="1433476"/>
                    <a:pt x="231235" y="1374841"/>
                  </a:cubicBezTo>
                  <a:cubicBezTo>
                    <a:pt x="113459" y="1381233"/>
                    <a:pt x="6322" y="1293872"/>
                    <a:pt x="0" y="1143606"/>
                  </a:cubicBezTo>
                  <a:cubicBezTo>
                    <a:pt x="-80850" y="970809"/>
                    <a:pt x="52132" y="399875"/>
                    <a:pt x="0" y="231235"/>
                  </a:cubicBezTo>
                  <a:close/>
                </a:path>
              </a:pathLst>
            </a:custGeom>
            <a:grpFill/>
            <a:ln w="34925" cap="rnd">
              <a:solidFill>
                <a:srgbClr val="139F4E"/>
              </a:solidFill>
              <a:prstDash val="solid"/>
              <a:round/>
              <a:extLst>
                <a:ext uri="{C807C97D-BFC1-408E-A445-0C87EB9F89A2}">
                  <ask:lineSketchStyleProps xmlns="" xmlns:ask="http://schemas.microsoft.com/office/drawing/2018/sketchyshapes" sd="2554553490">
                    <a:prstGeom prst="roundRect">
                      <a:avLst>
                        <a:gd name="adj" fmla="val 16819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C6E0C1F-3880-4334-9066-2BBCD683FD65}"/>
                </a:ext>
              </a:extLst>
            </p:cNvPr>
            <p:cNvSpPr txBox="1"/>
            <p:nvPr/>
          </p:nvSpPr>
          <p:spPr>
            <a:xfrm>
              <a:off x="4007503" y="-1549482"/>
              <a:ext cx="3073233" cy="89794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nl-NL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ranh ảnh về đồ bảo hộ lao động và quy tắc an toàn lao động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</p:grpSp>
      <p:pic>
        <p:nvPicPr>
          <p:cNvPr id="1028" name="Picture 4" descr="An toàn lao động là gì? Bảo hộ lao động là như thế nào? Bảo hộ lao động gồm  những gì?">
            <a:extLst>
              <a:ext uri="{FF2B5EF4-FFF2-40B4-BE49-F238E27FC236}">
                <a16:creationId xmlns:a16="http://schemas.microsoft.com/office/drawing/2014/main" id="{003AD59F-816D-4876-9328-30B0EA96C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514475"/>
            <a:ext cx="6191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Ý nghĩa của việc bảo hộ an toàn lao động.">
            <a:extLst>
              <a:ext uri="{FF2B5EF4-FFF2-40B4-BE49-F238E27FC236}">
                <a16:creationId xmlns:a16="http://schemas.microsoft.com/office/drawing/2014/main" id="{8B133FFB-2A5E-465C-9D3A-0518F5F30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1619251"/>
            <a:ext cx="5580158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0971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ẫu nội quy an toàn lao động - Kiểm Định KV2">
            <a:extLst>
              <a:ext uri="{FF2B5EF4-FFF2-40B4-BE49-F238E27FC236}">
                <a16:creationId xmlns:a16="http://schemas.microsoft.com/office/drawing/2014/main" id="{9293C267-9838-46C1-BC14-680277CA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43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n toàn lao động trong sản xuất – Trách nhiệm từ 2 phía - Thợ sửa chữa">
            <a:extLst>
              <a:ext uri="{FF2B5EF4-FFF2-40B4-BE49-F238E27FC236}">
                <a16:creationId xmlns:a16="http://schemas.microsoft.com/office/drawing/2014/main" id="{635E57FF-3008-4A3B-BFC5-0CFB855BE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4" y="277573"/>
            <a:ext cx="6219825" cy="326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hững điều đáng lưu ý về nội quy an toàn vệ sinh lao động -">
            <a:extLst>
              <a:ext uri="{FF2B5EF4-FFF2-40B4-BE49-F238E27FC236}">
                <a16:creationId xmlns:a16="http://schemas.microsoft.com/office/drawing/2014/main" id="{5B11AFC0-DACB-4A0E-998D-D9ED62DB8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299" y="3562351"/>
            <a:ext cx="6086475" cy="310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4826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3143250"/>
            <a:ext cx="6858000" cy="12192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A6165AF-B9E1-4471-93B5-413F20D6EFA4}"/>
              </a:ext>
            </a:extLst>
          </p:cNvPr>
          <p:cNvGrpSpPr/>
          <p:nvPr/>
        </p:nvGrpSpPr>
        <p:grpSpPr>
          <a:xfrm>
            <a:off x="266700" y="190501"/>
            <a:ext cx="11925300" cy="895349"/>
            <a:chOff x="3977443" y="-1656990"/>
            <a:chExt cx="3108271" cy="1374841"/>
          </a:xfrm>
          <a:solidFill>
            <a:srgbClr val="FFFF00"/>
          </a:solidFill>
        </p:grpSpPr>
        <p:sp>
          <p:nvSpPr>
            <p:cNvPr id="26" name="矩形: 圆角 6">
              <a:extLst>
                <a:ext uri="{FF2B5EF4-FFF2-40B4-BE49-F238E27FC236}">
                  <a16:creationId xmlns:a16="http://schemas.microsoft.com/office/drawing/2014/main" id="{BB4CD632-F3B5-4789-BF2A-26C0A8E53638}"/>
                </a:ext>
              </a:extLst>
            </p:cNvPr>
            <p:cNvSpPr/>
            <p:nvPr/>
          </p:nvSpPr>
          <p:spPr>
            <a:xfrm>
              <a:off x="3977443" y="-1656990"/>
              <a:ext cx="3108271" cy="1374841"/>
            </a:xfrm>
            <a:custGeom>
              <a:avLst/>
              <a:gdLst>
                <a:gd name="connsiteX0" fmla="*/ 0 w 3108271"/>
                <a:gd name="connsiteY0" fmla="*/ 231235 h 1374841"/>
                <a:gd name="connsiteX1" fmla="*/ 231235 w 3108271"/>
                <a:gd name="connsiteY1" fmla="*/ 0 h 1374841"/>
                <a:gd name="connsiteX2" fmla="*/ 2877036 w 3108271"/>
                <a:gd name="connsiteY2" fmla="*/ 0 h 1374841"/>
                <a:gd name="connsiteX3" fmla="*/ 3108271 w 3108271"/>
                <a:gd name="connsiteY3" fmla="*/ 231235 h 1374841"/>
                <a:gd name="connsiteX4" fmla="*/ 3108271 w 3108271"/>
                <a:gd name="connsiteY4" fmla="*/ 1143606 h 1374841"/>
                <a:gd name="connsiteX5" fmla="*/ 2877036 w 3108271"/>
                <a:gd name="connsiteY5" fmla="*/ 1374841 h 1374841"/>
                <a:gd name="connsiteX6" fmla="*/ 231235 w 3108271"/>
                <a:gd name="connsiteY6" fmla="*/ 1374841 h 1374841"/>
                <a:gd name="connsiteX7" fmla="*/ 0 w 3108271"/>
                <a:gd name="connsiteY7" fmla="*/ 1143606 h 1374841"/>
                <a:gd name="connsiteX8" fmla="*/ 0 w 3108271"/>
                <a:gd name="connsiteY8" fmla="*/ 231235 h 137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08271" h="1374841" fill="none" extrusionOk="0">
                  <a:moveTo>
                    <a:pt x="0" y="231235"/>
                  </a:moveTo>
                  <a:cubicBezTo>
                    <a:pt x="2072" y="100163"/>
                    <a:pt x="101520" y="2526"/>
                    <a:pt x="231235" y="0"/>
                  </a:cubicBezTo>
                  <a:cubicBezTo>
                    <a:pt x="1036415" y="-99796"/>
                    <a:pt x="1820805" y="13135"/>
                    <a:pt x="2877036" y="0"/>
                  </a:cubicBezTo>
                  <a:cubicBezTo>
                    <a:pt x="2997893" y="-970"/>
                    <a:pt x="3105304" y="115614"/>
                    <a:pt x="3108271" y="231235"/>
                  </a:cubicBezTo>
                  <a:cubicBezTo>
                    <a:pt x="3109457" y="559127"/>
                    <a:pt x="3184020" y="866025"/>
                    <a:pt x="3108271" y="1143606"/>
                  </a:cubicBezTo>
                  <a:cubicBezTo>
                    <a:pt x="3084767" y="1270835"/>
                    <a:pt x="2983533" y="1376032"/>
                    <a:pt x="2877036" y="1374841"/>
                  </a:cubicBezTo>
                  <a:cubicBezTo>
                    <a:pt x="1763716" y="1282971"/>
                    <a:pt x="1190589" y="1238639"/>
                    <a:pt x="231235" y="1374841"/>
                  </a:cubicBezTo>
                  <a:cubicBezTo>
                    <a:pt x="95423" y="1370607"/>
                    <a:pt x="-3152" y="1273671"/>
                    <a:pt x="0" y="1143606"/>
                  </a:cubicBezTo>
                  <a:cubicBezTo>
                    <a:pt x="13592" y="928983"/>
                    <a:pt x="-68953" y="681477"/>
                    <a:pt x="0" y="231235"/>
                  </a:cubicBezTo>
                  <a:close/>
                </a:path>
                <a:path w="3108271" h="1374841" stroke="0" extrusionOk="0">
                  <a:moveTo>
                    <a:pt x="0" y="231235"/>
                  </a:moveTo>
                  <a:cubicBezTo>
                    <a:pt x="22647" y="94021"/>
                    <a:pt x="121006" y="-8729"/>
                    <a:pt x="231235" y="0"/>
                  </a:cubicBezTo>
                  <a:cubicBezTo>
                    <a:pt x="1211217" y="-141679"/>
                    <a:pt x="1647351" y="39453"/>
                    <a:pt x="2877036" y="0"/>
                  </a:cubicBezTo>
                  <a:cubicBezTo>
                    <a:pt x="3021069" y="-1198"/>
                    <a:pt x="3117119" y="91906"/>
                    <a:pt x="3108271" y="231235"/>
                  </a:cubicBezTo>
                  <a:cubicBezTo>
                    <a:pt x="3030113" y="613057"/>
                    <a:pt x="3030462" y="946470"/>
                    <a:pt x="3108271" y="1143606"/>
                  </a:cubicBezTo>
                  <a:cubicBezTo>
                    <a:pt x="3111228" y="1270317"/>
                    <a:pt x="3011597" y="1380306"/>
                    <a:pt x="2877036" y="1374841"/>
                  </a:cubicBezTo>
                  <a:cubicBezTo>
                    <a:pt x="1992362" y="1386262"/>
                    <a:pt x="1342947" y="1433476"/>
                    <a:pt x="231235" y="1374841"/>
                  </a:cubicBezTo>
                  <a:cubicBezTo>
                    <a:pt x="113459" y="1381233"/>
                    <a:pt x="6322" y="1293872"/>
                    <a:pt x="0" y="1143606"/>
                  </a:cubicBezTo>
                  <a:cubicBezTo>
                    <a:pt x="-80850" y="970809"/>
                    <a:pt x="52132" y="399875"/>
                    <a:pt x="0" y="231235"/>
                  </a:cubicBezTo>
                  <a:close/>
                </a:path>
              </a:pathLst>
            </a:custGeom>
            <a:grpFill/>
            <a:ln w="34925" cap="rnd">
              <a:solidFill>
                <a:srgbClr val="139F4E"/>
              </a:solidFill>
              <a:prstDash val="solid"/>
              <a:round/>
              <a:extLst>
                <a:ext uri="{C807C97D-BFC1-408E-A445-0C87EB9F89A2}">
                  <ask:lineSketchStyleProps xmlns="" xmlns:ask="http://schemas.microsoft.com/office/drawing/2018/sketchyshapes" sd="2554553490">
                    <a:prstGeom prst="roundRect">
                      <a:avLst>
                        <a:gd name="adj" fmla="val 16819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C6E0C1F-3880-4334-9066-2BBCD683FD65}"/>
                </a:ext>
              </a:extLst>
            </p:cNvPr>
            <p:cNvSpPr txBox="1"/>
            <p:nvPr/>
          </p:nvSpPr>
          <p:spPr>
            <a:xfrm>
              <a:off x="4007503" y="-1549482"/>
              <a:ext cx="3073233" cy="89794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nl-NL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hảo luận làm bảng phụ để xây dựng quy tắc an toàn lao động: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2DC38D0-3ECA-4F2F-B52B-D08E409D6F3B}"/>
              </a:ext>
            </a:extLst>
          </p:cNvPr>
          <p:cNvGrpSpPr/>
          <p:nvPr/>
        </p:nvGrpSpPr>
        <p:grpSpPr>
          <a:xfrm>
            <a:off x="211109" y="3452810"/>
            <a:ext cx="4278451" cy="2175001"/>
            <a:chOff x="892354" y="3758439"/>
            <a:chExt cx="4278451" cy="2175001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51BFF930-E7EA-471B-B1C5-1862EF54B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31EB5AC-1A01-498B-8B60-CA36AB02E42F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DF1FE8-5726-4023-A2E8-A9E4BF6F8AB4}"/>
              </a:ext>
            </a:extLst>
          </p:cNvPr>
          <p:cNvGrpSpPr/>
          <p:nvPr/>
        </p:nvGrpSpPr>
        <p:grpSpPr>
          <a:xfrm>
            <a:off x="1276351" y="1239762"/>
            <a:ext cx="7181850" cy="1055608"/>
            <a:chOff x="4123716" y="1184831"/>
            <a:chExt cx="7595099" cy="518580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A11844E-B987-41F1-AB7D-F0753A68AA2C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4" name="Rectangle: Diagonal Corners Rounded 4">
                <a:extLst>
                  <a:ext uri="{FF2B5EF4-FFF2-40B4-BE49-F238E27FC236}">
                    <a16:creationId xmlns:a16="http://schemas.microsoft.com/office/drawing/2014/main" id="{0BDA1992-8F05-4752-A0FD-6B16F426BDE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Diagonal Corners Rounded 30">
                <a:extLst>
                  <a:ext uri="{FF2B5EF4-FFF2-40B4-BE49-F238E27FC236}">
                    <a16:creationId xmlns:a16="http://schemas.microsoft.com/office/drawing/2014/main" id="{01B72F53-8EF4-4EF6-B356-6C02CD58FA6F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7C37C7-7326-4FF1-97C1-E12B02D135BC}"/>
                </a:ext>
              </a:extLst>
            </p:cNvPr>
            <p:cNvSpPr txBox="1"/>
            <p:nvPr/>
          </p:nvSpPr>
          <p:spPr>
            <a:xfrm>
              <a:off x="4123716" y="1184831"/>
              <a:ext cx="7233394" cy="518580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Khi lao động quần áo, đầu tóc nên chuẩn bị như thế nào?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A63834A-4EB7-4EF2-9D51-7FA70ECEE6F2}"/>
              </a:ext>
            </a:extLst>
          </p:cNvPr>
          <p:cNvGrpSpPr/>
          <p:nvPr/>
        </p:nvGrpSpPr>
        <p:grpSpPr>
          <a:xfrm>
            <a:off x="3276601" y="2497062"/>
            <a:ext cx="7629524" cy="865263"/>
            <a:chOff x="4123716" y="1184831"/>
            <a:chExt cx="7595099" cy="518580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E7EA370-CB31-4941-A0AE-99DF0008677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9" name="Rectangle: Diagonal Corners Rounded 4">
                <a:extLst>
                  <a:ext uri="{FF2B5EF4-FFF2-40B4-BE49-F238E27FC236}">
                    <a16:creationId xmlns:a16="http://schemas.microsoft.com/office/drawing/2014/main" id="{428E1611-9958-49B8-8D56-EFABB477C82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: Diagonal Corners Rounded 30">
                <a:extLst>
                  <a:ext uri="{FF2B5EF4-FFF2-40B4-BE49-F238E27FC236}">
                    <a16:creationId xmlns:a16="http://schemas.microsoft.com/office/drawing/2014/main" id="{000E89D7-3313-409F-A552-F266345862BA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14D1F8D-68A2-4423-B50E-4BBD0E34896A}"/>
                </a:ext>
              </a:extLst>
            </p:cNvPr>
            <p:cNvSpPr txBox="1"/>
            <p:nvPr/>
          </p:nvSpPr>
          <p:spPr>
            <a:xfrm>
              <a:off x="4123716" y="1184831"/>
              <a:ext cx="7233394" cy="518580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 thể sử dụng những đồ bảo hộ lao động nào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C96699A-D1BD-4141-9021-67560A6C2222}"/>
              </a:ext>
            </a:extLst>
          </p:cNvPr>
          <p:cNvGrpSpPr/>
          <p:nvPr/>
        </p:nvGrpSpPr>
        <p:grpSpPr>
          <a:xfrm>
            <a:off x="4344748" y="3594793"/>
            <a:ext cx="7609127" cy="748607"/>
            <a:chOff x="4144021" y="1484380"/>
            <a:chExt cx="7574794" cy="613266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172DB31-10EA-4C22-A792-2F0EEBBEF538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id="{D8C1558E-510B-49D0-93A8-09B48795A952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B4D01CD9-D008-4E9A-9A33-9A3CBE1ABAEB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AAEF266-318B-4908-B6ED-FE89D814F988}"/>
                </a:ext>
              </a:extLst>
            </p:cNvPr>
            <p:cNvSpPr txBox="1"/>
            <p:nvPr/>
          </p:nvSpPr>
          <p:spPr>
            <a:xfrm>
              <a:off x="4161644" y="1698609"/>
              <a:ext cx="7233394" cy="591843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Kiểm tra dụng cụ lao động như thế nào và khi nào?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C1D476E-7D79-4089-9312-E6779ABDAC03}"/>
              </a:ext>
            </a:extLst>
          </p:cNvPr>
          <p:cNvGrpSpPr/>
          <p:nvPr/>
        </p:nvGrpSpPr>
        <p:grpSpPr>
          <a:xfrm>
            <a:off x="4286250" y="4728268"/>
            <a:ext cx="8001001" cy="634307"/>
            <a:chOff x="3886665" y="1484380"/>
            <a:chExt cx="7832150" cy="484022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3D23842-D166-4FBD-B3ED-97FFCE85BF0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3" name="Rectangle: Diagonal Corners Rounded 4">
                <a:extLst>
                  <a:ext uri="{FF2B5EF4-FFF2-40B4-BE49-F238E27FC236}">
                    <a16:creationId xmlns:a16="http://schemas.microsoft.com/office/drawing/2014/main" id="{307F46E8-0CFB-418D-827E-651740C8C8C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Diagonal Corners Rounded 30">
                <a:extLst>
                  <a:ext uri="{FF2B5EF4-FFF2-40B4-BE49-F238E27FC236}">
                    <a16:creationId xmlns:a16="http://schemas.microsoft.com/office/drawing/2014/main" id="{30C96454-8FEF-47FC-B6FD-B15D6C11434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5D1373B-6056-44DC-BE39-02EFE1268CAF}"/>
                </a:ext>
              </a:extLst>
            </p:cNvPr>
            <p:cNvSpPr txBox="1"/>
            <p:nvPr/>
          </p:nvSpPr>
          <p:spPr>
            <a:xfrm>
              <a:off x="3886665" y="1755698"/>
              <a:ext cx="7832150" cy="3265342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Cần  làm gì để phòng tránh nguy hiểm trong lao động?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A1924-EF1A-41A4-BFFC-B158781A9F0C}"/>
              </a:ext>
            </a:extLst>
          </p:cNvPr>
          <p:cNvGrpSpPr/>
          <p:nvPr/>
        </p:nvGrpSpPr>
        <p:grpSpPr>
          <a:xfrm>
            <a:off x="4190999" y="5591175"/>
            <a:ext cx="8001001" cy="967009"/>
            <a:chOff x="3886665" y="1484380"/>
            <a:chExt cx="7832150" cy="551101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68B45C3-AECC-4981-8BAE-90B2FAE25C1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8" name="Rectangle: Diagonal Corners Rounded 4">
                <a:extLst>
                  <a:ext uri="{FF2B5EF4-FFF2-40B4-BE49-F238E27FC236}">
                    <a16:creationId xmlns:a16="http://schemas.microsoft.com/office/drawing/2014/main" id="{75CA44F4-C7D7-4D0E-8860-64040D8FB28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Rectangle: Diagonal Corners Rounded 30">
                <a:extLst>
                  <a:ext uri="{FF2B5EF4-FFF2-40B4-BE49-F238E27FC236}">
                    <a16:creationId xmlns:a16="http://schemas.microsoft.com/office/drawing/2014/main" id="{329079CF-339C-4123-B48C-0BD850D9FB7A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250303-85BF-46EE-B010-2F3EB6CC257C}"/>
                </a:ext>
              </a:extLst>
            </p:cNvPr>
            <p:cNvSpPr txBox="1"/>
            <p:nvPr/>
          </p:nvSpPr>
          <p:spPr>
            <a:xfrm>
              <a:off x="3886665" y="1755699"/>
              <a:ext cx="7832150" cy="523969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Nếu xảy ra tình huống nguy hiểm khiến mình bị đau, chảy máu em cần phải làm gì?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16091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37E0BE-A74A-4438-8475-455CE5C589BE}"/>
              </a:ext>
            </a:extLst>
          </p:cNvPr>
          <p:cNvSpPr txBox="1"/>
          <p:nvPr/>
        </p:nvSpPr>
        <p:spPr>
          <a:xfrm>
            <a:off x="2757376" y="1010093"/>
            <a:ext cx="6677248" cy="174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srgbClr val="336600"/>
                  </a:solidFill>
                </a:ln>
                <a:solidFill>
                  <a:srgbClr val="FFFF00"/>
                </a:solidFill>
                <a:latin typeface="iCiel Cadena" panose="02000503000000020004" pitchFamily="50" charset="0"/>
              </a:rPr>
              <a:t>T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riển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lãm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trình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bày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phụ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336600"/>
                </a:solidFill>
              </a:ln>
              <a:solidFill>
                <a:srgbClr val="FFFF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60AE2D6-F871-4EB0-84BE-A1D82FADA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24642" y="3905050"/>
            <a:ext cx="2867358" cy="29529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1040F07-71B0-4F9C-A4E5-EE1E82C92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6359" y="3610260"/>
            <a:ext cx="2867358" cy="324606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916032" y="1942241"/>
            <a:ext cx="1878754" cy="382443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DE92251-9090-476B-ABE5-A73C16749C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9649" y="3667703"/>
            <a:ext cx="2873317" cy="31345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E607861-D351-4371-A9A8-27D70B7185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086334" y="3723472"/>
            <a:ext cx="2867358" cy="31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528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647371" y="2546649"/>
            <a:ext cx="9020629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214538" y="796499"/>
            <a:ext cx="2114939" cy="357414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FDC879-D8EE-40EA-804C-DCF20CDD37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3162" y="2557170"/>
            <a:ext cx="750482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625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2193140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833163" y="4939483"/>
              <a:ext cx="5115750" cy="955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300" b="1" dirty="0">
                  <a:effectLst/>
                  <a:latin typeface="+mj-lt"/>
                  <a:ea typeface="Times New Roman" panose="02020603050405020304" pitchFamily="18" charset="0"/>
                </a:rPr>
                <a:t>Về nhà </a:t>
              </a:r>
              <a:r>
                <a:rPr lang="vi-VN" sz="3300" b="1" dirty="0">
                  <a:effectLst/>
                  <a:latin typeface="+mj-lt"/>
                  <a:ea typeface="Times New Roman" panose="02020603050405020304" pitchFamily="18" charset="0"/>
                </a:rPr>
                <a:t>thực hành lao động theo hướng dẫn của</a:t>
              </a:r>
              <a:r>
                <a:rPr lang="nl-NL" sz="3300" b="1" dirty="0">
                  <a:effectLst/>
                  <a:latin typeface="+mj-lt"/>
                  <a:ea typeface="Times New Roman" panose="02020603050405020304" pitchFamily="18" charset="0"/>
                </a:rPr>
                <a:t> người thân</a:t>
              </a:r>
              <a:r>
                <a:rPr lang="vi-VN" sz="3300" b="1" dirty="0">
                  <a:effectLst/>
                  <a:latin typeface="+mj-lt"/>
                  <a:ea typeface="Times New Roman" panose="02020603050405020304" pitchFamily="18" charset="0"/>
                </a:rPr>
                <a:t> như: thái rau củ, quả, lau nhà, nhổ cỏ ngoài vườn....</a:t>
              </a:r>
              <a:endParaRPr lang="en-US" sz="3300" b="1" dirty="0"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47C349D7-6DBC-40FD-AA14-47F3A0F05E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55193B8-6C0C-4CAB-9716-B227854DFA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CC6689B-2C4B-4E25-8D33-B7D90DC93BE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EF15CA1-3F01-4F1C-A812-038BB76172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5A85BF2-BC5E-45FB-9E8A-49ADA101F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736CEC8-D21E-4E2F-AB1E-7B1FBEF8C9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53DB905-B2A9-4A46-B74D-A2BD30BA44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>
            <a:off x="1599884" y="4547793"/>
            <a:ext cx="996796" cy="228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5A32EF6-8D90-45C0-8CE0-7802195E46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>
            <a:off x="4787654" y="5327605"/>
            <a:ext cx="938520" cy="1664236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37E27A88-2241-43AC-9D29-566B7A1DB923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C6701077-7EB6-43E2-9010-056AD0F767C2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49F675B8-7682-4411-8F30-C4F57D095A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3F13CB90-AFF3-415B-A0EA-D0AD00711D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79C030A4-1967-4EAF-9A19-218CB6757F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C4D6367B-45D3-44E1-8B42-B46D853A5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A16F9C00-FAE8-43D9-BB18-D6D29BCA6D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F2911CBE-B8F5-4F3F-AB65-7F917358B9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11298079" y="1608175"/>
            <a:ext cx="996796" cy="2286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52CFE87-AC3F-4711-A61F-FD87FEA9F09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-43931" y="2043892"/>
            <a:ext cx="616813" cy="141456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98ACD91-BD40-4A6F-A21E-F43EA9AC32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20514" y="4110708"/>
            <a:ext cx="938520" cy="16642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AF32D2-9052-4B4E-ACD8-044742C426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5746" y="1026220"/>
            <a:ext cx="7011008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398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647371" y="2546649"/>
            <a:ext cx="9020629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214538" y="796499"/>
            <a:ext cx="2114939" cy="357414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B810B2-5A50-4CC8-A4AF-9C8D35F909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3253" y="2822769"/>
            <a:ext cx="6773243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601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647371" y="2546649"/>
            <a:ext cx="9020629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608760" y="1396552"/>
            <a:ext cx="8632387" cy="3076702"/>
            <a:chOff x="1996399" y="-77280"/>
            <a:chExt cx="8632387" cy="3076702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3857465" y="1497792"/>
              <a:ext cx="6771321" cy="1501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Chơi trò chơi đoán tên dụng cụ lao động.</a:t>
              </a:r>
              <a:endPara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996399" y="-77280"/>
              <a:ext cx="1720717" cy="2974093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599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8C123C1-F47D-4A94-A7C4-66163B95D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9381833-B22D-4FAC-BA95-880B0F800D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11298079" y="1608175"/>
            <a:ext cx="996796" cy="2286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670246F-3256-4AF9-A0AD-1B9D55527AFE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8DE62FA-B858-40D2-A0E9-169E765C61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9994" y="527257"/>
            <a:ext cx="3139712" cy="1079086"/>
          </a:xfrm>
          <a:prstGeom prst="rect">
            <a:avLst/>
          </a:prstGeom>
        </p:spPr>
      </p:pic>
      <p:sp>
        <p:nvSpPr>
          <p:cNvPr id="36" name="矩形: 圆角 17">
            <a:extLst>
              <a:ext uri="{FF2B5EF4-FFF2-40B4-BE49-F238E27FC236}">
                <a16:creationId xmlns:a16="http://schemas.microsoft.com/office/drawing/2014/main" id="{36E941C7-57BC-4578-9B8A-F9CF8B048ACC}"/>
              </a:ext>
            </a:extLst>
          </p:cNvPr>
          <p:cNvSpPr/>
          <p:nvPr/>
        </p:nvSpPr>
        <p:spPr>
          <a:xfrm>
            <a:off x="1225335" y="1600200"/>
            <a:ext cx="9892608" cy="3905250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F8E71F-CE14-4DDB-BC24-38CCCD54E188}"/>
              </a:ext>
            </a:extLst>
          </p:cNvPr>
          <p:cNvSpPr txBox="1"/>
          <p:nvPr/>
        </p:nvSpPr>
        <p:spPr>
          <a:xfrm>
            <a:off x="1423049" y="1737416"/>
            <a:ext cx="95021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457200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prstClr val="black"/>
                </a:solidFill>
                <a:latin typeface="Calibri"/>
              </a:rPr>
              <a:t>GV phát cho mỗi nhóm một thẻ dụng cụ lao động.</a:t>
            </a:r>
          </a:p>
          <a:p>
            <a:pPr marL="457200" lvl="0" indent="-457200" algn="just" defTabSz="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prstClr val="black"/>
                </a:solidFill>
                <a:latin typeface="Calibri"/>
              </a:rPr>
              <a:t>Mỗi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nhóm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nhiệm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vụ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vi-VN" sz="3000" dirty="0">
                <a:solidFill>
                  <a:prstClr val="black"/>
                </a:solidFill>
                <a:latin typeface="Calibri"/>
              </a:rPr>
              <a:t>mô tả đặc điểm của dụng cụ và nguy cơ không toàn khi sử dụng dụng cụ để các nhóm khác đoán. </a:t>
            </a:r>
            <a:endParaRPr lang="en-US" sz="3000" dirty="0">
              <a:solidFill>
                <a:prstClr val="black"/>
              </a:solidFill>
              <a:latin typeface="Calibri"/>
            </a:endParaRPr>
          </a:p>
          <a:p>
            <a:pPr marL="457200" lvl="0" indent="-457200" algn="just" defTabSz="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prstClr val="black"/>
                </a:solidFill>
                <a:latin typeface="Calibri"/>
              </a:rPr>
              <a:t>Nhóm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đoán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thể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đặt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hỏi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bổ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sung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dạng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/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Không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thêm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thông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tin.</a:t>
            </a:r>
          </a:p>
          <a:p>
            <a:pPr marL="457200" lvl="0" indent="-457200" algn="just" defTabSz="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prstClr val="black"/>
                </a:solidFill>
                <a:latin typeface="Calibri"/>
              </a:rPr>
              <a:t>Sau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khi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đoán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nhóm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sẽ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giơ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ảnh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hoặc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đồ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vật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thật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hướng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dẫn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cách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sử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dụng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an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toàn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dụng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cụ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lao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động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đó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.</a:t>
            </a:r>
            <a:endParaRPr lang="vi-VN" sz="3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6564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8C123C1-F47D-4A94-A7C4-66163B95D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9381833-B22D-4FAC-BA95-880B0F800D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11298079" y="1608175"/>
            <a:ext cx="996796" cy="2286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568F847-9BF2-419C-87B9-A06DE74C3A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6432" y="2043892"/>
            <a:ext cx="616813" cy="14145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C88B42-4A28-46AF-A8DB-0A19BD669C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20514" y="4110708"/>
            <a:ext cx="938520" cy="16642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18420" y="-151322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670246F-3256-4AF9-A0AD-1B9D55527AFE}"/>
              </a:ext>
            </a:extLst>
          </p:cNvPr>
          <p:cNvGrpSpPr/>
          <p:nvPr/>
        </p:nvGrpSpPr>
        <p:grpSpPr>
          <a:xfrm>
            <a:off x="-1" y="5629700"/>
            <a:ext cx="12192001" cy="1473315"/>
            <a:chOff x="-1" y="5285788"/>
            <a:chExt cx="13010397" cy="157221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3813A43-55B5-4350-B001-AD750D315A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6899" y="3138487"/>
            <a:ext cx="8552169" cy="14525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AA47C5C-F49F-4199-B5D6-CF4E22A02F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90812" y="1443037"/>
            <a:ext cx="6524920" cy="89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36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8C123C1-F47D-4A94-A7C4-66163B95D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9381833-B22D-4FAC-BA95-880B0F800D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11298079" y="1608175"/>
            <a:ext cx="996796" cy="2286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568F847-9BF2-419C-87B9-A06DE74C3A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6432" y="2043892"/>
            <a:ext cx="616813" cy="14145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C88B42-4A28-46AF-A8DB-0A19BD669C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20514" y="4110708"/>
            <a:ext cx="938520" cy="16642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18420" y="-151322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670246F-3256-4AF9-A0AD-1B9D55527AFE}"/>
              </a:ext>
            </a:extLst>
          </p:cNvPr>
          <p:cNvGrpSpPr/>
          <p:nvPr/>
        </p:nvGrpSpPr>
        <p:grpSpPr>
          <a:xfrm>
            <a:off x="-1" y="5629700"/>
            <a:ext cx="12192001" cy="1473315"/>
            <a:chOff x="-1" y="5285788"/>
            <a:chExt cx="13010397" cy="157221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CD5D65-3EBF-4F1B-AD22-A1A28A1609BF}"/>
              </a:ext>
            </a:extLst>
          </p:cNvPr>
          <p:cNvGrpSpPr/>
          <p:nvPr/>
        </p:nvGrpSpPr>
        <p:grpSpPr>
          <a:xfrm>
            <a:off x="1085850" y="847725"/>
            <a:ext cx="10629900" cy="1848107"/>
            <a:chOff x="3977443" y="-1656990"/>
            <a:chExt cx="3108271" cy="1374841"/>
          </a:xfrm>
        </p:grpSpPr>
        <p:sp>
          <p:nvSpPr>
            <p:cNvPr id="21" name="矩形: 圆角 6">
              <a:extLst>
                <a:ext uri="{FF2B5EF4-FFF2-40B4-BE49-F238E27FC236}">
                  <a16:creationId xmlns:a16="http://schemas.microsoft.com/office/drawing/2014/main" id="{796C3DB8-C15A-4A2F-B8E2-3A701E9A43C8}"/>
                </a:ext>
              </a:extLst>
            </p:cNvPr>
            <p:cNvSpPr/>
            <p:nvPr/>
          </p:nvSpPr>
          <p:spPr>
            <a:xfrm>
              <a:off x="3977443" y="-1656990"/>
              <a:ext cx="3108271" cy="1374841"/>
            </a:xfrm>
            <a:prstGeom prst="roundRect">
              <a:avLst>
                <a:gd name="adj" fmla="val 16819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ECD6DF-3AF7-49A5-B835-6AE6A5AE58BA}"/>
                </a:ext>
              </a:extLst>
            </p:cNvPr>
            <p:cNvSpPr txBox="1"/>
            <p:nvPr/>
          </p:nvSpPr>
          <p:spPr>
            <a:xfrm>
              <a:off x="4032272" y="-1549482"/>
              <a:ext cx="3048464" cy="1167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 </a:t>
              </a:r>
              <a:r>
                <a:rPr lang="vi-VN" sz="32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 cụ lao động đều có thể gây nguy hiểm cho chúng ta. Cần biết cách sử dụng dụng cụ lao động để đảm bảo an toàn khi lao động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AF15ACF0-02EE-4A52-A736-AAF6D41D02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16060" y="2973816"/>
            <a:ext cx="8895509" cy="391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518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647371" y="2546649"/>
            <a:ext cx="9020629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214538" y="796499"/>
            <a:ext cx="2114939" cy="357414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837989-F848-41A1-90DD-4D4645346B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7364" y="2511459"/>
            <a:ext cx="724877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324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647371" y="2546649"/>
            <a:ext cx="9020629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608760" y="1396552"/>
            <a:ext cx="8632387" cy="2974093"/>
            <a:chOff x="1996399" y="-77280"/>
            <a:chExt cx="8632387" cy="2974093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3397539" y="1497792"/>
              <a:ext cx="7231247" cy="76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Thực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toàn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996399" y="-77280"/>
              <a:ext cx="1720717" cy="2974093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673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18420" y="-151322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CD5D65-3EBF-4F1B-AD22-A1A28A1609BF}"/>
              </a:ext>
            </a:extLst>
          </p:cNvPr>
          <p:cNvGrpSpPr/>
          <p:nvPr/>
        </p:nvGrpSpPr>
        <p:grpSpPr>
          <a:xfrm>
            <a:off x="1042880" y="700225"/>
            <a:ext cx="10825270" cy="1115680"/>
            <a:chOff x="3977442" y="-1656990"/>
            <a:chExt cx="2495237" cy="1081969"/>
          </a:xfrm>
        </p:grpSpPr>
        <p:sp>
          <p:nvSpPr>
            <p:cNvPr id="21" name="矩形: 圆角 6">
              <a:extLst>
                <a:ext uri="{FF2B5EF4-FFF2-40B4-BE49-F238E27FC236}">
                  <a16:creationId xmlns:a16="http://schemas.microsoft.com/office/drawing/2014/main" id="{796C3DB8-C15A-4A2F-B8E2-3A701E9A43C8}"/>
                </a:ext>
              </a:extLst>
            </p:cNvPr>
            <p:cNvSpPr/>
            <p:nvPr/>
          </p:nvSpPr>
          <p:spPr>
            <a:xfrm>
              <a:off x="3977443" y="-1656990"/>
              <a:ext cx="2423229" cy="1081969"/>
            </a:xfrm>
            <a:prstGeom prst="roundRect">
              <a:avLst>
                <a:gd name="adj" fmla="val 16819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ECD6DF-3AF7-49A5-B835-6AE6A5AE58BA}"/>
                </a:ext>
              </a:extLst>
            </p:cNvPr>
            <p:cNvSpPr txBox="1"/>
            <p:nvPr/>
          </p:nvSpPr>
          <p:spPr>
            <a:xfrm>
              <a:off x="3977442" y="-1537846"/>
              <a:ext cx="2495237" cy="925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Mỗi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nhóm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lựa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chọn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một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công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việc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chung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theo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gợi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ý: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quét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hành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lang,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lau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lớp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học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treo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dây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trang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trí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…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92FABB6-2E6C-4459-BA81-D21EB68B9A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1725" y="2440618"/>
            <a:ext cx="5657850" cy="2511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A6165AF-B9E1-4471-93B5-413F20D6EFA4}"/>
              </a:ext>
            </a:extLst>
          </p:cNvPr>
          <p:cNvGrpSpPr/>
          <p:nvPr/>
        </p:nvGrpSpPr>
        <p:grpSpPr>
          <a:xfrm>
            <a:off x="361950" y="2419351"/>
            <a:ext cx="5667375" cy="1200150"/>
            <a:chOff x="3977443" y="-1656990"/>
            <a:chExt cx="3108271" cy="1374841"/>
          </a:xfrm>
          <a:solidFill>
            <a:srgbClr val="FFFF00"/>
          </a:solidFill>
        </p:grpSpPr>
        <p:sp>
          <p:nvSpPr>
            <p:cNvPr id="26" name="矩形: 圆角 6">
              <a:extLst>
                <a:ext uri="{FF2B5EF4-FFF2-40B4-BE49-F238E27FC236}">
                  <a16:creationId xmlns:a16="http://schemas.microsoft.com/office/drawing/2014/main" id="{BB4CD632-F3B5-4789-BF2A-26C0A8E53638}"/>
                </a:ext>
              </a:extLst>
            </p:cNvPr>
            <p:cNvSpPr/>
            <p:nvPr/>
          </p:nvSpPr>
          <p:spPr>
            <a:xfrm>
              <a:off x="3977443" y="-1656990"/>
              <a:ext cx="3108271" cy="1374841"/>
            </a:xfrm>
            <a:custGeom>
              <a:avLst/>
              <a:gdLst>
                <a:gd name="connsiteX0" fmla="*/ 0 w 3108271"/>
                <a:gd name="connsiteY0" fmla="*/ 231235 h 1374841"/>
                <a:gd name="connsiteX1" fmla="*/ 231235 w 3108271"/>
                <a:gd name="connsiteY1" fmla="*/ 0 h 1374841"/>
                <a:gd name="connsiteX2" fmla="*/ 2877036 w 3108271"/>
                <a:gd name="connsiteY2" fmla="*/ 0 h 1374841"/>
                <a:gd name="connsiteX3" fmla="*/ 3108271 w 3108271"/>
                <a:gd name="connsiteY3" fmla="*/ 231235 h 1374841"/>
                <a:gd name="connsiteX4" fmla="*/ 3108271 w 3108271"/>
                <a:gd name="connsiteY4" fmla="*/ 1143606 h 1374841"/>
                <a:gd name="connsiteX5" fmla="*/ 2877036 w 3108271"/>
                <a:gd name="connsiteY5" fmla="*/ 1374841 h 1374841"/>
                <a:gd name="connsiteX6" fmla="*/ 231235 w 3108271"/>
                <a:gd name="connsiteY6" fmla="*/ 1374841 h 1374841"/>
                <a:gd name="connsiteX7" fmla="*/ 0 w 3108271"/>
                <a:gd name="connsiteY7" fmla="*/ 1143606 h 1374841"/>
                <a:gd name="connsiteX8" fmla="*/ 0 w 3108271"/>
                <a:gd name="connsiteY8" fmla="*/ 231235 h 137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08271" h="1374841" fill="none" extrusionOk="0">
                  <a:moveTo>
                    <a:pt x="0" y="231235"/>
                  </a:moveTo>
                  <a:cubicBezTo>
                    <a:pt x="2072" y="100163"/>
                    <a:pt x="101520" y="2526"/>
                    <a:pt x="231235" y="0"/>
                  </a:cubicBezTo>
                  <a:cubicBezTo>
                    <a:pt x="1036415" y="-99796"/>
                    <a:pt x="1820805" y="13135"/>
                    <a:pt x="2877036" y="0"/>
                  </a:cubicBezTo>
                  <a:cubicBezTo>
                    <a:pt x="2997893" y="-970"/>
                    <a:pt x="3105304" y="115614"/>
                    <a:pt x="3108271" y="231235"/>
                  </a:cubicBezTo>
                  <a:cubicBezTo>
                    <a:pt x="3109457" y="559127"/>
                    <a:pt x="3184020" y="866025"/>
                    <a:pt x="3108271" y="1143606"/>
                  </a:cubicBezTo>
                  <a:cubicBezTo>
                    <a:pt x="3084767" y="1270835"/>
                    <a:pt x="2983533" y="1376032"/>
                    <a:pt x="2877036" y="1374841"/>
                  </a:cubicBezTo>
                  <a:cubicBezTo>
                    <a:pt x="1763716" y="1282971"/>
                    <a:pt x="1190589" y="1238639"/>
                    <a:pt x="231235" y="1374841"/>
                  </a:cubicBezTo>
                  <a:cubicBezTo>
                    <a:pt x="95423" y="1370607"/>
                    <a:pt x="-3152" y="1273671"/>
                    <a:pt x="0" y="1143606"/>
                  </a:cubicBezTo>
                  <a:cubicBezTo>
                    <a:pt x="13592" y="928983"/>
                    <a:pt x="-68953" y="681477"/>
                    <a:pt x="0" y="231235"/>
                  </a:cubicBezTo>
                  <a:close/>
                </a:path>
                <a:path w="3108271" h="1374841" stroke="0" extrusionOk="0">
                  <a:moveTo>
                    <a:pt x="0" y="231235"/>
                  </a:moveTo>
                  <a:cubicBezTo>
                    <a:pt x="22647" y="94021"/>
                    <a:pt x="121006" y="-8729"/>
                    <a:pt x="231235" y="0"/>
                  </a:cubicBezTo>
                  <a:cubicBezTo>
                    <a:pt x="1211217" y="-141679"/>
                    <a:pt x="1647351" y="39453"/>
                    <a:pt x="2877036" y="0"/>
                  </a:cubicBezTo>
                  <a:cubicBezTo>
                    <a:pt x="3021069" y="-1198"/>
                    <a:pt x="3117119" y="91906"/>
                    <a:pt x="3108271" y="231235"/>
                  </a:cubicBezTo>
                  <a:cubicBezTo>
                    <a:pt x="3030113" y="613057"/>
                    <a:pt x="3030462" y="946470"/>
                    <a:pt x="3108271" y="1143606"/>
                  </a:cubicBezTo>
                  <a:cubicBezTo>
                    <a:pt x="3111228" y="1270317"/>
                    <a:pt x="3011597" y="1380306"/>
                    <a:pt x="2877036" y="1374841"/>
                  </a:cubicBezTo>
                  <a:cubicBezTo>
                    <a:pt x="1992362" y="1386262"/>
                    <a:pt x="1342947" y="1433476"/>
                    <a:pt x="231235" y="1374841"/>
                  </a:cubicBezTo>
                  <a:cubicBezTo>
                    <a:pt x="113459" y="1381233"/>
                    <a:pt x="6322" y="1293872"/>
                    <a:pt x="0" y="1143606"/>
                  </a:cubicBezTo>
                  <a:cubicBezTo>
                    <a:pt x="-80850" y="970809"/>
                    <a:pt x="52132" y="399875"/>
                    <a:pt x="0" y="231235"/>
                  </a:cubicBezTo>
                  <a:close/>
                </a:path>
              </a:pathLst>
            </a:custGeom>
            <a:grpFill/>
            <a:ln w="34925" cap="rnd">
              <a:solidFill>
                <a:srgbClr val="139F4E"/>
              </a:solidFill>
              <a:prstDash val="solid"/>
              <a:round/>
              <a:extLst>
                <a:ext uri="{C807C97D-BFC1-408E-A445-0C87EB9F89A2}">
                  <ask:lineSketchStyleProps xmlns="" xmlns:ask="http://schemas.microsoft.com/office/drawing/2018/sketchyshapes" sd="2554553490">
                    <a:prstGeom prst="roundRect">
                      <a:avLst>
                        <a:gd name="adj" fmla="val 16819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C6E0C1F-3880-4334-9066-2BBCD683FD65}"/>
                </a:ext>
              </a:extLst>
            </p:cNvPr>
            <p:cNvSpPr txBox="1"/>
            <p:nvPr/>
          </p:nvSpPr>
          <p:spPr>
            <a:xfrm>
              <a:off x="4032272" y="-1549482"/>
              <a:ext cx="3048464" cy="80136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em sẽ sử dụng những dụng cụ lao động nào?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F2357A6-7551-4255-816B-E9C54583AC5F}"/>
              </a:ext>
            </a:extLst>
          </p:cNvPr>
          <p:cNvGrpSpPr/>
          <p:nvPr/>
        </p:nvGrpSpPr>
        <p:grpSpPr>
          <a:xfrm>
            <a:off x="371475" y="4076701"/>
            <a:ext cx="5667375" cy="1200150"/>
            <a:chOff x="3977443" y="-1656990"/>
            <a:chExt cx="3108271" cy="1374841"/>
          </a:xfrm>
          <a:solidFill>
            <a:srgbClr val="FFFF00"/>
          </a:solidFill>
        </p:grpSpPr>
        <p:sp>
          <p:nvSpPr>
            <p:cNvPr id="29" name="矩形: 圆角 6">
              <a:extLst>
                <a:ext uri="{FF2B5EF4-FFF2-40B4-BE49-F238E27FC236}">
                  <a16:creationId xmlns:a16="http://schemas.microsoft.com/office/drawing/2014/main" id="{823B36E4-92A2-424F-B3CC-B010C6B72F38}"/>
                </a:ext>
              </a:extLst>
            </p:cNvPr>
            <p:cNvSpPr/>
            <p:nvPr/>
          </p:nvSpPr>
          <p:spPr>
            <a:xfrm>
              <a:off x="3977443" y="-1656990"/>
              <a:ext cx="3108271" cy="1374841"/>
            </a:xfrm>
            <a:custGeom>
              <a:avLst/>
              <a:gdLst>
                <a:gd name="connsiteX0" fmla="*/ 0 w 3108271"/>
                <a:gd name="connsiteY0" fmla="*/ 231235 h 1374841"/>
                <a:gd name="connsiteX1" fmla="*/ 231235 w 3108271"/>
                <a:gd name="connsiteY1" fmla="*/ 0 h 1374841"/>
                <a:gd name="connsiteX2" fmla="*/ 2877036 w 3108271"/>
                <a:gd name="connsiteY2" fmla="*/ 0 h 1374841"/>
                <a:gd name="connsiteX3" fmla="*/ 3108271 w 3108271"/>
                <a:gd name="connsiteY3" fmla="*/ 231235 h 1374841"/>
                <a:gd name="connsiteX4" fmla="*/ 3108271 w 3108271"/>
                <a:gd name="connsiteY4" fmla="*/ 1143606 h 1374841"/>
                <a:gd name="connsiteX5" fmla="*/ 2877036 w 3108271"/>
                <a:gd name="connsiteY5" fmla="*/ 1374841 h 1374841"/>
                <a:gd name="connsiteX6" fmla="*/ 231235 w 3108271"/>
                <a:gd name="connsiteY6" fmla="*/ 1374841 h 1374841"/>
                <a:gd name="connsiteX7" fmla="*/ 0 w 3108271"/>
                <a:gd name="connsiteY7" fmla="*/ 1143606 h 1374841"/>
                <a:gd name="connsiteX8" fmla="*/ 0 w 3108271"/>
                <a:gd name="connsiteY8" fmla="*/ 231235 h 137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08271" h="1374841" fill="none" extrusionOk="0">
                  <a:moveTo>
                    <a:pt x="0" y="231235"/>
                  </a:moveTo>
                  <a:cubicBezTo>
                    <a:pt x="2072" y="100163"/>
                    <a:pt x="101520" y="2526"/>
                    <a:pt x="231235" y="0"/>
                  </a:cubicBezTo>
                  <a:cubicBezTo>
                    <a:pt x="1036415" y="-99796"/>
                    <a:pt x="1820805" y="13135"/>
                    <a:pt x="2877036" y="0"/>
                  </a:cubicBezTo>
                  <a:cubicBezTo>
                    <a:pt x="2997893" y="-970"/>
                    <a:pt x="3105304" y="115614"/>
                    <a:pt x="3108271" y="231235"/>
                  </a:cubicBezTo>
                  <a:cubicBezTo>
                    <a:pt x="3109457" y="559127"/>
                    <a:pt x="3184020" y="866025"/>
                    <a:pt x="3108271" y="1143606"/>
                  </a:cubicBezTo>
                  <a:cubicBezTo>
                    <a:pt x="3084767" y="1270835"/>
                    <a:pt x="2983533" y="1376032"/>
                    <a:pt x="2877036" y="1374841"/>
                  </a:cubicBezTo>
                  <a:cubicBezTo>
                    <a:pt x="1763716" y="1282971"/>
                    <a:pt x="1190589" y="1238639"/>
                    <a:pt x="231235" y="1374841"/>
                  </a:cubicBezTo>
                  <a:cubicBezTo>
                    <a:pt x="95423" y="1370607"/>
                    <a:pt x="-3152" y="1273671"/>
                    <a:pt x="0" y="1143606"/>
                  </a:cubicBezTo>
                  <a:cubicBezTo>
                    <a:pt x="13592" y="928983"/>
                    <a:pt x="-68953" y="681477"/>
                    <a:pt x="0" y="231235"/>
                  </a:cubicBezTo>
                  <a:close/>
                </a:path>
                <a:path w="3108271" h="1374841" stroke="0" extrusionOk="0">
                  <a:moveTo>
                    <a:pt x="0" y="231235"/>
                  </a:moveTo>
                  <a:cubicBezTo>
                    <a:pt x="22647" y="94021"/>
                    <a:pt x="121006" y="-8729"/>
                    <a:pt x="231235" y="0"/>
                  </a:cubicBezTo>
                  <a:cubicBezTo>
                    <a:pt x="1211217" y="-141679"/>
                    <a:pt x="1647351" y="39453"/>
                    <a:pt x="2877036" y="0"/>
                  </a:cubicBezTo>
                  <a:cubicBezTo>
                    <a:pt x="3021069" y="-1198"/>
                    <a:pt x="3117119" y="91906"/>
                    <a:pt x="3108271" y="231235"/>
                  </a:cubicBezTo>
                  <a:cubicBezTo>
                    <a:pt x="3030113" y="613057"/>
                    <a:pt x="3030462" y="946470"/>
                    <a:pt x="3108271" y="1143606"/>
                  </a:cubicBezTo>
                  <a:cubicBezTo>
                    <a:pt x="3111228" y="1270317"/>
                    <a:pt x="3011597" y="1380306"/>
                    <a:pt x="2877036" y="1374841"/>
                  </a:cubicBezTo>
                  <a:cubicBezTo>
                    <a:pt x="1992362" y="1386262"/>
                    <a:pt x="1342947" y="1433476"/>
                    <a:pt x="231235" y="1374841"/>
                  </a:cubicBezTo>
                  <a:cubicBezTo>
                    <a:pt x="113459" y="1381233"/>
                    <a:pt x="6322" y="1293872"/>
                    <a:pt x="0" y="1143606"/>
                  </a:cubicBezTo>
                  <a:cubicBezTo>
                    <a:pt x="-80850" y="970809"/>
                    <a:pt x="52132" y="399875"/>
                    <a:pt x="0" y="231235"/>
                  </a:cubicBezTo>
                  <a:close/>
                </a:path>
              </a:pathLst>
            </a:custGeom>
            <a:grpFill/>
            <a:ln w="34925" cap="rnd">
              <a:solidFill>
                <a:srgbClr val="139F4E"/>
              </a:solidFill>
              <a:prstDash val="solid"/>
              <a:round/>
              <a:extLst>
                <a:ext uri="{C807C97D-BFC1-408E-A445-0C87EB9F89A2}">
                  <ask:lineSketchStyleProps xmlns="" xmlns:ask="http://schemas.microsoft.com/office/drawing/2018/sketchyshapes" sd="2554553490">
                    <a:prstGeom prst="roundRect">
                      <a:avLst>
                        <a:gd name="adj" fmla="val 16819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6336CF8-219F-4441-A8E8-2608A3A5F25B}"/>
                </a:ext>
              </a:extLst>
            </p:cNvPr>
            <p:cNvSpPr txBox="1"/>
            <p:nvPr/>
          </p:nvSpPr>
          <p:spPr>
            <a:xfrm>
              <a:off x="4066251" y="-1625862"/>
              <a:ext cx="2930656" cy="123401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Chúng ta sẽ làm gì để bảo vệ an toàn khi lao động?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16145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344</Words>
  <Application>Microsoft Office PowerPoint</Application>
  <PresentationFormat>Widescreen</PresentationFormat>
  <Paragraphs>36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微软雅黑</vt:lpstr>
      <vt:lpstr>黑体</vt:lpstr>
      <vt:lpstr>宋体</vt:lpstr>
      <vt:lpstr>Arial</vt:lpstr>
      <vt:lpstr>Bahnschrift</vt:lpstr>
      <vt:lpstr>Baloo 2 ExtraBold</vt:lpstr>
      <vt:lpstr>Calibri</vt:lpstr>
      <vt:lpstr>Calibri Light</vt:lpstr>
      <vt:lpstr>Cambria</vt:lpstr>
      <vt:lpstr>等线</vt:lpstr>
      <vt:lpstr>iCiel Cadena</vt:lpstr>
      <vt:lpstr>Tahoma</vt:lpstr>
      <vt:lpstr>Times New Roman</vt:lpstr>
      <vt:lpstr>Office Theme</vt:lpstr>
      <vt:lpstr>1_Office Theme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24</cp:revision>
  <dcterms:created xsi:type="dcterms:W3CDTF">2023-01-09T09:58:46Z</dcterms:created>
  <dcterms:modified xsi:type="dcterms:W3CDTF">2023-05-15T08:40:35Z</dcterms:modified>
</cp:coreProperties>
</file>