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2DDE99-BE7E-4766-8EF9-03515A731AE8}"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DDE99-BE7E-4766-8EF9-03515A731AE8}"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DDE99-BE7E-4766-8EF9-03515A731AE8}"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DDE99-BE7E-4766-8EF9-03515A731AE8}"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2DDE99-BE7E-4766-8EF9-03515A731AE8}"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2DDE99-BE7E-4766-8EF9-03515A731AE8}"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2DDE99-BE7E-4766-8EF9-03515A731AE8}"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2DDE99-BE7E-4766-8EF9-03515A731AE8}" type="datetimeFigureOut">
              <a:rPr lang="en-US" smtClean="0"/>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2DDE99-BE7E-4766-8EF9-03515A731AE8}"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2DDE99-BE7E-4766-8EF9-03515A731AE8}"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2DDE99-BE7E-4766-8EF9-03515A731AE8}"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7EDFA-D6F2-4458-B4BF-AA7E655E3A1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DDE99-BE7E-4766-8EF9-03515A731AE8}" type="datetimeFigureOut">
              <a:rPr lang="en-US" smtClean="0"/>
              <a:t>12/8/2020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7EDFA-D6F2-4458-B4BF-AA7E655E3A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1470025"/>
          </a:xfrm>
        </p:spPr>
        <p:txBody>
          <a:bodyPr>
            <a:normAutofit/>
          </a:bodyPr>
          <a:lstStyle/>
          <a:p>
            <a:r>
              <a:rPr lang="en-US" sz="3200" dirty="0" smtClean="0"/>
              <a:t>1. </a:t>
            </a:r>
            <a:r>
              <a:rPr lang="en-US" sz="3200" dirty="0" err="1" smtClean="0"/>
              <a:t>Ghép</a:t>
            </a:r>
            <a:r>
              <a:rPr lang="en-US" sz="3200" dirty="0" smtClean="0"/>
              <a:t> </a:t>
            </a:r>
            <a:r>
              <a:rPr lang="en-US" sz="3200" dirty="0" err="1" smtClean="0"/>
              <a:t>các</a:t>
            </a:r>
            <a:r>
              <a:rPr lang="en-US" sz="3200" dirty="0" smtClean="0"/>
              <a:t> </a:t>
            </a:r>
            <a:r>
              <a:rPr lang="en-US" sz="3200" dirty="0" err="1" smtClean="0"/>
              <a:t>chữ</a:t>
            </a:r>
            <a:r>
              <a:rPr lang="en-US" sz="3200" dirty="0" smtClean="0"/>
              <a:t> </a:t>
            </a:r>
            <a:r>
              <a:rPr lang="en-US" sz="3200" dirty="0" err="1" smtClean="0"/>
              <a:t>đứng</a:t>
            </a:r>
            <a:r>
              <a:rPr lang="en-US" sz="3200" dirty="0" smtClean="0"/>
              <a:t> </a:t>
            </a:r>
            <a:r>
              <a:rPr lang="en-US" sz="3200" dirty="0" err="1" smtClean="0"/>
              <a:t>liền</a:t>
            </a:r>
            <a:r>
              <a:rPr lang="en-US" sz="3200" dirty="0" smtClean="0"/>
              <a:t> </a:t>
            </a:r>
            <a:r>
              <a:rPr lang="en-US" sz="3200" dirty="0" err="1" smtClean="0"/>
              <a:t>nhau</a:t>
            </a:r>
            <a:r>
              <a:rPr lang="en-US" sz="3200" dirty="0" smtClean="0"/>
              <a:t>, </a:t>
            </a:r>
            <a:r>
              <a:rPr lang="en-US" sz="3200" dirty="0" err="1" smtClean="0"/>
              <a:t>thêm</a:t>
            </a:r>
            <a:r>
              <a:rPr lang="en-US" sz="3200" dirty="0" smtClean="0"/>
              <a:t> </a:t>
            </a:r>
            <a:r>
              <a:rPr lang="en-US" sz="3200" dirty="0" err="1" smtClean="0"/>
              <a:t>dấu</a:t>
            </a:r>
            <a:r>
              <a:rPr lang="en-US" sz="3200" dirty="0" smtClean="0"/>
              <a:t> </a:t>
            </a:r>
            <a:r>
              <a:rPr lang="en-US" sz="3200" dirty="0" err="1" smtClean="0"/>
              <a:t>thanh</a:t>
            </a:r>
            <a:r>
              <a:rPr lang="en-US" sz="3200" dirty="0" smtClean="0"/>
              <a:t> </a:t>
            </a:r>
            <a:r>
              <a:rPr lang="en-US" sz="3200" dirty="0" err="1" smtClean="0"/>
              <a:t>để</a:t>
            </a:r>
            <a:r>
              <a:rPr lang="en-US" sz="3200" dirty="0" smtClean="0"/>
              <a:t> </a:t>
            </a:r>
            <a:r>
              <a:rPr lang="en-US" sz="3200" dirty="0" err="1" smtClean="0"/>
              <a:t>tạo</a:t>
            </a:r>
            <a:r>
              <a:rPr lang="en-US" sz="3200" dirty="0" smtClean="0"/>
              <a:t> </a:t>
            </a:r>
            <a:r>
              <a:rPr lang="en-US" sz="3200" dirty="0" err="1" smtClean="0"/>
              <a:t>tên</a:t>
            </a:r>
            <a:r>
              <a:rPr lang="en-US" sz="3200" dirty="0" smtClean="0"/>
              <a:t> </a:t>
            </a:r>
            <a:r>
              <a:rPr lang="en-US" sz="3200" dirty="0" err="1" smtClean="0"/>
              <a:t>gọi</a:t>
            </a:r>
            <a:r>
              <a:rPr lang="en-US" sz="3200" dirty="0" smtClean="0"/>
              <a:t> </a:t>
            </a:r>
            <a:r>
              <a:rPr lang="en-US" sz="3200" dirty="0" err="1" smtClean="0"/>
              <a:t>các</a:t>
            </a:r>
            <a:r>
              <a:rPr lang="en-US" sz="3200" dirty="0" smtClean="0"/>
              <a:t> </a:t>
            </a:r>
            <a:r>
              <a:rPr lang="en-US" sz="3200" dirty="0" err="1" smtClean="0"/>
              <a:t>loài</a:t>
            </a:r>
            <a:r>
              <a:rPr lang="en-US" sz="3200" dirty="0" smtClean="0"/>
              <a:t> </a:t>
            </a:r>
            <a:r>
              <a:rPr lang="en-US" sz="3200" dirty="0" err="1" smtClean="0"/>
              <a:t>vật</a:t>
            </a:r>
            <a:endParaRPr lang="en-US" sz="3200" dirty="0"/>
          </a:p>
        </p:txBody>
      </p:sp>
      <p:graphicFrame>
        <p:nvGraphicFramePr>
          <p:cNvPr id="4" name="Table 3"/>
          <p:cNvGraphicFramePr>
            <a:graphicFrameLocks noGrp="1"/>
          </p:cNvGraphicFramePr>
          <p:nvPr/>
        </p:nvGraphicFramePr>
        <p:xfrm>
          <a:off x="762000" y="1651000"/>
          <a:ext cx="7467600" cy="4572000"/>
        </p:xfrm>
        <a:graphic>
          <a:graphicData uri="http://schemas.openxmlformats.org/drawingml/2006/table">
            <a:tbl>
              <a:tblPr firstRow="1" bandRow="1">
                <a:tableStyleId>{5C22544A-7EE6-4342-B048-85BDC9FD1C3A}</a:tableStyleId>
              </a:tblPr>
              <a:tblGrid>
                <a:gridCol w="1244600"/>
                <a:gridCol w="1244600"/>
                <a:gridCol w="1244600"/>
                <a:gridCol w="1244600"/>
                <a:gridCol w="1244600"/>
                <a:gridCol w="1244600"/>
              </a:tblGrid>
              <a:tr h="0">
                <a:tc>
                  <a:txBody>
                    <a:bodyPr/>
                    <a:lstStyle/>
                    <a:p>
                      <a:pPr algn="ctr"/>
                      <a:r>
                        <a:rPr lang="en-US" sz="4400" b="1" dirty="0" smtClean="0">
                          <a:solidFill>
                            <a:srgbClr val="FF0000"/>
                          </a:solidFill>
                          <a:latin typeface="Arial-SGK-TV" pitchFamily="2" charset="0"/>
                          <a:cs typeface="Arial-SGK-TV" pitchFamily="2" charset="0"/>
                        </a:rPr>
                        <a:t>p</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ê</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r</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s</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o</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err="1" smtClean="0">
                          <a:solidFill>
                            <a:srgbClr val="FF0000"/>
                          </a:solidFill>
                          <a:latin typeface="Arial-SGK-TV" pitchFamily="2" charset="0"/>
                          <a:cs typeface="Arial-SGK-TV" pitchFamily="2" charset="0"/>
                        </a:rPr>
                        <a:t>i</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a</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ô</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u</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k</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x</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c</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n</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l</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a</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c</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đ</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a</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h</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ơ</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k</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h</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err="1" smtClean="0">
                          <a:solidFill>
                            <a:srgbClr val="FF0000"/>
                          </a:solidFill>
                          <a:latin typeface="Arial-SGK-TV" pitchFamily="2" charset="0"/>
                          <a:cs typeface="Arial-SGK-TV" pitchFamily="2" charset="0"/>
                        </a:rPr>
                        <a:t>i</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r</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err="1" smtClean="0">
                          <a:solidFill>
                            <a:srgbClr val="FF0000"/>
                          </a:solidFill>
                          <a:latin typeface="Arial-SGK-TV" pitchFamily="2" charset="0"/>
                          <a:cs typeface="Arial-SGK-TV" pitchFamily="2" charset="0"/>
                        </a:rPr>
                        <a:t>i</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n</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ă</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o</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h</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ô</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m</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e</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o</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g</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â</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u</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bl>
          </a:graphicData>
        </a:graphic>
      </p:graphicFrame>
      <p:sp>
        <p:nvSpPr>
          <p:cNvPr id="5" name="TextBox 4"/>
          <p:cNvSpPr txBox="1"/>
          <p:nvPr/>
        </p:nvSpPr>
        <p:spPr>
          <a:xfrm>
            <a:off x="2438400" y="3124200"/>
            <a:ext cx="5715000" cy="830997"/>
          </a:xfrm>
          <a:prstGeom prst="rect">
            <a:avLst/>
          </a:prstGeom>
          <a:solidFill>
            <a:srgbClr val="FFC000"/>
          </a:solidFill>
        </p:spPr>
        <p:txBody>
          <a:bodyPr wrap="square" rtlCol="0">
            <a:spAutoFit/>
          </a:bodyPr>
          <a:lstStyle/>
          <a:p>
            <a:r>
              <a:rPr lang="en-US" sz="4800" b="1" dirty="0" smtClean="0">
                <a:solidFill>
                  <a:srgbClr val="FF0000"/>
                </a:solidFill>
                <a:latin typeface="Arial-SGK-TV" pitchFamily="2" charset="0"/>
                <a:cs typeface="Arial-SGK-TV" pitchFamily="2" charset="0"/>
              </a:rPr>
              <a:t>l      ạ     c      đ     à  </a:t>
            </a:r>
            <a:endParaRPr lang="en-US" sz="4800" b="1" dirty="0">
              <a:solidFill>
                <a:srgbClr val="FF0000"/>
              </a:solidFill>
              <a:latin typeface="Arial-SGK-TV" pitchFamily="2" charset="0"/>
              <a:cs typeface="Arial-SGK-TV"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jpg"/>
          <p:cNvPicPr>
            <a:picLocks noGrp="1" noChangeAspect="1"/>
          </p:cNvPicPr>
          <p:nvPr>
            <p:ph idx="1"/>
          </p:nvPr>
        </p:nvPicPr>
        <p:blipFill>
          <a:blip r:embed="rId2" cstate="print"/>
          <a:stretch>
            <a:fillRect/>
          </a:stretch>
        </p:blipFill>
        <p:spPr>
          <a:xfrm rot="16200000">
            <a:off x="1123951" y="-1089423"/>
            <a:ext cx="6743699" cy="8991599"/>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1470025"/>
          </a:xfrm>
        </p:spPr>
        <p:txBody>
          <a:bodyPr>
            <a:normAutofit/>
          </a:bodyPr>
          <a:lstStyle/>
          <a:p>
            <a:r>
              <a:rPr lang="en-US" sz="3200" dirty="0" smtClean="0"/>
              <a:t>1. </a:t>
            </a:r>
            <a:r>
              <a:rPr lang="en-US" sz="3200" dirty="0" err="1" smtClean="0"/>
              <a:t>Ghép</a:t>
            </a:r>
            <a:r>
              <a:rPr lang="en-US" sz="3200" dirty="0" smtClean="0"/>
              <a:t> </a:t>
            </a:r>
            <a:r>
              <a:rPr lang="en-US" sz="3200" dirty="0" err="1" smtClean="0"/>
              <a:t>các</a:t>
            </a:r>
            <a:r>
              <a:rPr lang="en-US" sz="3200" dirty="0" smtClean="0"/>
              <a:t> </a:t>
            </a:r>
            <a:r>
              <a:rPr lang="en-US" sz="3200" dirty="0" err="1" smtClean="0"/>
              <a:t>chữ</a:t>
            </a:r>
            <a:r>
              <a:rPr lang="en-US" sz="3200" dirty="0" smtClean="0"/>
              <a:t> </a:t>
            </a:r>
            <a:r>
              <a:rPr lang="en-US" sz="3200" dirty="0" err="1" smtClean="0"/>
              <a:t>đứng</a:t>
            </a:r>
            <a:r>
              <a:rPr lang="en-US" sz="3200" dirty="0" smtClean="0"/>
              <a:t> </a:t>
            </a:r>
            <a:r>
              <a:rPr lang="en-US" sz="3200" dirty="0" err="1" smtClean="0"/>
              <a:t>liền</a:t>
            </a:r>
            <a:r>
              <a:rPr lang="en-US" sz="3200" dirty="0" smtClean="0"/>
              <a:t> </a:t>
            </a:r>
            <a:r>
              <a:rPr lang="en-US" sz="3200" dirty="0" err="1" smtClean="0"/>
              <a:t>nhau</a:t>
            </a:r>
            <a:r>
              <a:rPr lang="en-US" sz="3200" dirty="0" smtClean="0"/>
              <a:t>, </a:t>
            </a:r>
            <a:r>
              <a:rPr lang="en-US" sz="3200" dirty="0" err="1" smtClean="0"/>
              <a:t>thêm</a:t>
            </a:r>
            <a:r>
              <a:rPr lang="en-US" sz="3200" dirty="0" smtClean="0"/>
              <a:t> </a:t>
            </a:r>
            <a:r>
              <a:rPr lang="en-US" sz="3200" dirty="0" err="1" smtClean="0"/>
              <a:t>dấu</a:t>
            </a:r>
            <a:r>
              <a:rPr lang="en-US" sz="3200" dirty="0" smtClean="0"/>
              <a:t> </a:t>
            </a:r>
            <a:r>
              <a:rPr lang="en-US" sz="3200" dirty="0" err="1" smtClean="0"/>
              <a:t>thanh</a:t>
            </a:r>
            <a:r>
              <a:rPr lang="en-US" sz="3200" dirty="0" smtClean="0"/>
              <a:t> </a:t>
            </a:r>
            <a:r>
              <a:rPr lang="en-US" sz="3200" dirty="0" err="1" smtClean="0"/>
              <a:t>để</a:t>
            </a:r>
            <a:r>
              <a:rPr lang="en-US" sz="3200" dirty="0" smtClean="0"/>
              <a:t> </a:t>
            </a:r>
            <a:r>
              <a:rPr lang="en-US" sz="3200" dirty="0" err="1" smtClean="0"/>
              <a:t>tạo</a:t>
            </a:r>
            <a:r>
              <a:rPr lang="en-US" sz="3200" dirty="0" smtClean="0"/>
              <a:t> </a:t>
            </a:r>
            <a:r>
              <a:rPr lang="en-US" sz="3200" dirty="0" err="1" smtClean="0"/>
              <a:t>tên</a:t>
            </a:r>
            <a:r>
              <a:rPr lang="en-US" sz="3200" dirty="0" smtClean="0"/>
              <a:t> </a:t>
            </a:r>
            <a:r>
              <a:rPr lang="en-US" sz="3200" dirty="0" err="1" smtClean="0"/>
              <a:t>gọi</a:t>
            </a:r>
            <a:r>
              <a:rPr lang="en-US" sz="3200" dirty="0" smtClean="0"/>
              <a:t> </a:t>
            </a:r>
            <a:r>
              <a:rPr lang="en-US" sz="3200" dirty="0" err="1" smtClean="0"/>
              <a:t>các</a:t>
            </a:r>
            <a:r>
              <a:rPr lang="en-US" sz="3200" dirty="0" smtClean="0"/>
              <a:t> </a:t>
            </a:r>
            <a:r>
              <a:rPr lang="en-US" sz="3200" dirty="0" err="1" smtClean="0"/>
              <a:t>loài</a:t>
            </a:r>
            <a:r>
              <a:rPr lang="en-US" sz="3200" dirty="0" smtClean="0"/>
              <a:t> </a:t>
            </a:r>
            <a:r>
              <a:rPr lang="en-US" sz="3200" dirty="0" err="1" smtClean="0"/>
              <a:t>vật</a:t>
            </a:r>
            <a:endParaRPr lang="en-US" sz="3200" dirty="0"/>
          </a:p>
        </p:txBody>
      </p:sp>
      <p:graphicFrame>
        <p:nvGraphicFramePr>
          <p:cNvPr id="4" name="Table 3"/>
          <p:cNvGraphicFramePr>
            <a:graphicFrameLocks noGrp="1"/>
          </p:cNvGraphicFramePr>
          <p:nvPr/>
        </p:nvGraphicFramePr>
        <p:xfrm>
          <a:off x="762000" y="1651000"/>
          <a:ext cx="7467600" cy="4572000"/>
        </p:xfrm>
        <a:graphic>
          <a:graphicData uri="http://schemas.openxmlformats.org/drawingml/2006/table">
            <a:tbl>
              <a:tblPr firstRow="1" bandRow="1">
                <a:tableStyleId>{5C22544A-7EE6-4342-B048-85BDC9FD1C3A}</a:tableStyleId>
              </a:tblPr>
              <a:tblGrid>
                <a:gridCol w="1244600"/>
                <a:gridCol w="1244600"/>
                <a:gridCol w="1244600"/>
                <a:gridCol w="1244600"/>
                <a:gridCol w="1244600"/>
                <a:gridCol w="1244600"/>
              </a:tblGrid>
              <a:tr h="0">
                <a:tc>
                  <a:txBody>
                    <a:bodyPr/>
                    <a:lstStyle/>
                    <a:p>
                      <a:pPr algn="ctr"/>
                      <a:r>
                        <a:rPr lang="en-US" sz="4400" b="1" dirty="0" smtClean="0">
                          <a:solidFill>
                            <a:srgbClr val="FF0000"/>
                          </a:solidFill>
                          <a:latin typeface="Arial-SGK-TV" pitchFamily="2" charset="0"/>
                          <a:cs typeface="Arial-SGK-TV" pitchFamily="2" charset="0"/>
                        </a:rPr>
                        <a:t>p</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ê</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r</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s</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o</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err="1" smtClean="0">
                          <a:solidFill>
                            <a:srgbClr val="FF0000"/>
                          </a:solidFill>
                          <a:latin typeface="Arial-SGK-TV" pitchFamily="2" charset="0"/>
                          <a:cs typeface="Arial-SGK-TV" pitchFamily="2" charset="0"/>
                        </a:rPr>
                        <a:t>i</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a</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ô</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u</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k</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x</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c</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n</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l</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a</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c</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đ</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a</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h</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ơ</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k</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h</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err="1" smtClean="0">
                          <a:solidFill>
                            <a:srgbClr val="FF0000"/>
                          </a:solidFill>
                          <a:latin typeface="Arial-SGK-TV" pitchFamily="2" charset="0"/>
                          <a:cs typeface="Arial-SGK-TV" pitchFamily="2" charset="0"/>
                        </a:rPr>
                        <a:t>i</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r</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err="1" smtClean="0">
                          <a:solidFill>
                            <a:srgbClr val="FF0000"/>
                          </a:solidFill>
                          <a:latin typeface="Arial-SGK-TV" pitchFamily="2" charset="0"/>
                          <a:cs typeface="Arial-SGK-TV" pitchFamily="2" charset="0"/>
                        </a:rPr>
                        <a:t>i</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n</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ă</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o</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h</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ô</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r h="370840">
                <a:tc>
                  <a:txBody>
                    <a:bodyPr/>
                    <a:lstStyle/>
                    <a:p>
                      <a:pPr algn="ctr"/>
                      <a:r>
                        <a:rPr lang="en-US" sz="4400" b="1" dirty="0" smtClean="0">
                          <a:solidFill>
                            <a:srgbClr val="FF0000"/>
                          </a:solidFill>
                          <a:latin typeface="Arial-SGK-TV" pitchFamily="2" charset="0"/>
                          <a:cs typeface="Arial-SGK-TV" pitchFamily="2" charset="0"/>
                        </a:rPr>
                        <a:t>m</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e</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o</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g</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â</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c>
                  <a:txBody>
                    <a:bodyPr/>
                    <a:lstStyle/>
                    <a:p>
                      <a:pPr algn="ctr"/>
                      <a:r>
                        <a:rPr lang="en-US" sz="4400" b="1" dirty="0" smtClean="0">
                          <a:solidFill>
                            <a:srgbClr val="FF0000"/>
                          </a:solidFill>
                          <a:latin typeface="Arial-SGK-TV" pitchFamily="2" charset="0"/>
                          <a:cs typeface="Arial-SGK-TV" pitchFamily="2" charset="0"/>
                        </a:rPr>
                        <a:t>u</a:t>
                      </a:r>
                      <a:endParaRPr lang="en-US" sz="4400" b="1" dirty="0">
                        <a:solidFill>
                          <a:srgbClr val="FF0000"/>
                        </a:solidFill>
                        <a:latin typeface="Arial-SGK-TV" pitchFamily="2" charset="0"/>
                        <a:cs typeface="Arial-SGK-TV" pitchFamily="2" charset="0"/>
                      </a:endParaRPr>
                    </a:p>
                  </a:txBody>
                  <a:tcPr>
                    <a:solidFill>
                      <a:schemeClr val="accent1">
                        <a:lumMod val="20000"/>
                        <a:lumOff val="80000"/>
                      </a:schemeClr>
                    </a:solidFill>
                  </a:tcPr>
                </a:tc>
              </a:tr>
            </a:tbl>
          </a:graphicData>
        </a:graphic>
      </p:graphicFrame>
      <p:sp>
        <p:nvSpPr>
          <p:cNvPr id="5" name="TextBox 4"/>
          <p:cNvSpPr txBox="1"/>
          <p:nvPr/>
        </p:nvSpPr>
        <p:spPr>
          <a:xfrm>
            <a:off x="2438400" y="3124200"/>
            <a:ext cx="5715000" cy="830997"/>
          </a:xfrm>
          <a:prstGeom prst="rect">
            <a:avLst/>
          </a:prstGeom>
          <a:solidFill>
            <a:srgbClr val="FFC000"/>
          </a:solidFill>
        </p:spPr>
        <p:txBody>
          <a:bodyPr wrap="square" rtlCol="0">
            <a:spAutoFit/>
          </a:bodyPr>
          <a:lstStyle/>
          <a:p>
            <a:r>
              <a:rPr lang="en-US" sz="4800" b="1" dirty="0" smtClean="0">
                <a:solidFill>
                  <a:srgbClr val="FF0000"/>
                </a:solidFill>
                <a:latin typeface="Arial-SGK-TV" pitchFamily="2" charset="0"/>
                <a:cs typeface="Arial-SGK-TV" pitchFamily="2" charset="0"/>
              </a:rPr>
              <a:t>l      ạ     c      đ     à  </a:t>
            </a:r>
            <a:endParaRPr lang="en-US" sz="4800" b="1" dirty="0">
              <a:solidFill>
                <a:srgbClr val="FF0000"/>
              </a:solidFill>
              <a:latin typeface="Arial-SGK-TV" pitchFamily="2" charset="0"/>
              <a:cs typeface="Arial-SGK-TV" pitchFamily="2" charset="0"/>
            </a:endParaRPr>
          </a:p>
        </p:txBody>
      </p:sp>
      <p:sp>
        <p:nvSpPr>
          <p:cNvPr id="6" name="TextBox 5"/>
          <p:cNvSpPr txBox="1"/>
          <p:nvPr/>
        </p:nvSpPr>
        <p:spPr>
          <a:xfrm>
            <a:off x="762000" y="5410200"/>
            <a:ext cx="3810000" cy="830997"/>
          </a:xfrm>
          <a:prstGeom prst="rect">
            <a:avLst/>
          </a:prstGeom>
          <a:solidFill>
            <a:srgbClr val="FFC000"/>
          </a:solidFill>
        </p:spPr>
        <p:txBody>
          <a:bodyPr wrap="square" rtlCol="0">
            <a:spAutoFit/>
          </a:bodyPr>
          <a:lstStyle/>
          <a:p>
            <a:r>
              <a:rPr lang="en-US" sz="4800" b="1" dirty="0" smtClean="0">
                <a:solidFill>
                  <a:srgbClr val="FF0000"/>
                </a:solidFill>
                <a:latin typeface="Arial-SGK-TV" pitchFamily="2" charset="0"/>
                <a:cs typeface="Arial-SGK-TV" pitchFamily="2" charset="0"/>
              </a:rPr>
              <a:t>  m     è     o</a:t>
            </a:r>
            <a:endParaRPr lang="en-US" sz="4800" b="1" dirty="0">
              <a:solidFill>
                <a:srgbClr val="FF0000"/>
              </a:solidFill>
              <a:latin typeface="Arial-SGK-TV" pitchFamily="2" charset="0"/>
              <a:cs typeface="Arial-SGK-TV" pitchFamily="2" charset="0"/>
            </a:endParaRPr>
          </a:p>
        </p:txBody>
      </p:sp>
      <p:sp>
        <p:nvSpPr>
          <p:cNvPr id="7" name="TextBox 6"/>
          <p:cNvSpPr txBox="1"/>
          <p:nvPr/>
        </p:nvSpPr>
        <p:spPr>
          <a:xfrm>
            <a:off x="4572000" y="5410200"/>
            <a:ext cx="3657600" cy="830997"/>
          </a:xfrm>
          <a:prstGeom prst="rect">
            <a:avLst/>
          </a:prstGeom>
          <a:solidFill>
            <a:srgbClr val="FFC000"/>
          </a:solidFill>
        </p:spPr>
        <p:txBody>
          <a:bodyPr wrap="square" rtlCol="0">
            <a:spAutoFit/>
          </a:bodyPr>
          <a:lstStyle/>
          <a:p>
            <a:r>
              <a:rPr lang="en-US" sz="4800" b="1" dirty="0" smtClean="0">
                <a:solidFill>
                  <a:srgbClr val="FF0000"/>
                </a:solidFill>
                <a:latin typeface="Arial-SGK-TV" pitchFamily="2" charset="0"/>
                <a:cs typeface="Arial-SGK-TV" pitchFamily="2" charset="0"/>
              </a:rPr>
              <a:t>  g    ấ      u</a:t>
            </a:r>
            <a:endParaRPr lang="en-US" sz="4800" b="1" dirty="0">
              <a:solidFill>
                <a:srgbClr val="FF0000"/>
              </a:solidFill>
              <a:latin typeface="Arial-SGK-TV" pitchFamily="2" charset="0"/>
              <a:cs typeface="Arial-SGK-TV" pitchFamily="2" charset="0"/>
            </a:endParaRPr>
          </a:p>
        </p:txBody>
      </p:sp>
      <p:sp>
        <p:nvSpPr>
          <p:cNvPr id="8" name="TextBox 7"/>
          <p:cNvSpPr txBox="1"/>
          <p:nvPr/>
        </p:nvSpPr>
        <p:spPr>
          <a:xfrm>
            <a:off x="5715000" y="4655403"/>
            <a:ext cx="2438400" cy="830997"/>
          </a:xfrm>
          <a:prstGeom prst="rect">
            <a:avLst/>
          </a:prstGeom>
          <a:solidFill>
            <a:srgbClr val="FFC000"/>
          </a:solidFill>
        </p:spPr>
        <p:txBody>
          <a:bodyPr wrap="square" rtlCol="0">
            <a:spAutoFit/>
          </a:bodyPr>
          <a:lstStyle/>
          <a:p>
            <a:r>
              <a:rPr lang="en-US" sz="4800" b="1" dirty="0" smtClean="0">
                <a:solidFill>
                  <a:srgbClr val="FF0000"/>
                </a:solidFill>
                <a:latin typeface="Arial-SGK-TV" pitchFamily="2" charset="0"/>
                <a:cs typeface="Arial-SGK-TV" pitchFamily="2" charset="0"/>
              </a:rPr>
              <a:t>  h      ổ</a:t>
            </a:r>
            <a:endParaRPr lang="en-US" sz="4800" b="1" dirty="0">
              <a:solidFill>
                <a:srgbClr val="FF0000"/>
              </a:solidFill>
              <a:latin typeface="Arial-SGK-TV" pitchFamily="2" charset="0"/>
              <a:cs typeface="Arial-SGK-TV"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304800"/>
            <a:ext cx="5029200" cy="5791200"/>
          </a:xfrm>
        </p:spPr>
        <p:txBody>
          <a:bodyPr>
            <a:normAutofit fontScale="90000"/>
          </a:bodyPr>
          <a:lstStyle/>
          <a:p>
            <a:pPr algn="l"/>
            <a:r>
              <a:rPr lang="en-US" sz="2700" dirty="0" smtClean="0">
                <a:solidFill>
                  <a:schemeClr val="tx2"/>
                </a:solidFill>
                <a:latin typeface="Arial-SGK-TV" pitchFamily="2" charset="0"/>
                <a:cs typeface="Arial-SGK-TV" pitchFamily="2" charset="0"/>
              </a:rPr>
              <a:t>	</a:t>
            </a:r>
            <a:r>
              <a:rPr lang="en-US" sz="2700" dirty="0" err="1" smtClean="0">
                <a:solidFill>
                  <a:schemeClr val="tx2"/>
                </a:solidFill>
                <a:latin typeface="Arial-SGK-TV" pitchFamily="2" charset="0"/>
                <a:cs typeface="Arial-SGK-TV" pitchFamily="2" charset="0"/>
              </a:rPr>
              <a:t>Tết</a:t>
            </a:r>
            <a:r>
              <a:rPr lang="en-US" sz="3100" dirty="0" smtClean="0">
                <a:solidFill>
                  <a:schemeClr val="tx2"/>
                </a:solidFill>
                <a:latin typeface="Arial-SGK-TV" pitchFamily="2" charset="0"/>
                <a:cs typeface="Arial-SGK-TV" pitchFamily="2" charset="0"/>
              </a:rPr>
              <a:t> </a:t>
            </a:r>
            <a:r>
              <a:rPr lang="en-US" sz="3100" dirty="0" err="1" smtClean="0">
                <a:solidFill>
                  <a:schemeClr val="tx2"/>
                </a:solidFill>
                <a:latin typeface="Arial-SGK-TV" pitchFamily="2" charset="0"/>
                <a:cs typeface="Arial-SGK-TV" pitchFamily="2" charset="0"/>
              </a:rPr>
              <a:t>đang</a:t>
            </a:r>
            <a:r>
              <a:rPr lang="en-US" sz="3100" dirty="0" smtClean="0">
                <a:solidFill>
                  <a:schemeClr val="tx2"/>
                </a:solidFill>
                <a:latin typeface="Arial-SGK-TV" pitchFamily="2" charset="0"/>
                <a:cs typeface="Arial-SGK-TV" pitchFamily="2" charset="0"/>
              </a:rPr>
              <a:t> </a:t>
            </a:r>
            <a:r>
              <a:rPr lang="en-US" sz="3100" dirty="0" err="1" smtClean="0">
                <a:solidFill>
                  <a:schemeClr val="tx2"/>
                </a:solidFill>
                <a:latin typeface="Arial-SGK-TV" pitchFamily="2" charset="0"/>
                <a:cs typeface="Arial-SGK-TV" pitchFamily="2" charset="0"/>
              </a:rPr>
              <a:t>vào</a:t>
            </a:r>
            <a:r>
              <a:rPr lang="en-US" sz="3100" dirty="0" smtClean="0">
                <a:solidFill>
                  <a:schemeClr val="tx2"/>
                </a:solidFill>
                <a:latin typeface="Arial-SGK-TV" pitchFamily="2" charset="0"/>
                <a:cs typeface="Arial-SGK-TV" pitchFamily="2" charset="0"/>
              </a:rPr>
              <a:t> </a:t>
            </a:r>
            <a:r>
              <a:rPr lang="en-US" sz="3100" dirty="0" err="1" smtClean="0">
                <a:solidFill>
                  <a:schemeClr val="tx2"/>
                </a:solidFill>
                <a:latin typeface="Arial-SGK-TV" pitchFamily="2" charset="0"/>
                <a:cs typeface="Arial-SGK-TV" pitchFamily="2" charset="0"/>
              </a:rPr>
              <a:t>nhà</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err="1" smtClean="0">
                <a:solidFill>
                  <a:srgbClr val="FF0000"/>
                </a:solidFill>
                <a:latin typeface="Arial-SGK-TV" pitchFamily="2" charset="0"/>
                <a:cs typeface="Arial-SGK-TV" pitchFamily="2" charset="0"/>
              </a:rPr>
              <a:t>Hoa</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đào</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trước</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ngõ</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err="1" smtClean="0">
                <a:solidFill>
                  <a:srgbClr val="FF0000"/>
                </a:solidFill>
                <a:latin typeface="Arial-SGK-TV" pitchFamily="2" charset="0"/>
                <a:cs typeface="Arial-SGK-TV" pitchFamily="2" charset="0"/>
              </a:rPr>
              <a:t>Cười</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tươi</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sáng</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hồng</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err="1" smtClean="0">
                <a:solidFill>
                  <a:srgbClr val="FF0000"/>
                </a:solidFill>
                <a:latin typeface="Arial-SGK-TV" pitchFamily="2" charset="0"/>
                <a:cs typeface="Arial-SGK-TV" pitchFamily="2" charset="0"/>
              </a:rPr>
              <a:t>Hoa</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mai</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trong</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vườn</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smtClean="0">
                <a:solidFill>
                  <a:srgbClr val="FF0000"/>
                </a:solidFill>
                <a:latin typeface="Arial-SGK-TV" pitchFamily="2" charset="0"/>
                <a:cs typeface="Arial-SGK-TV" pitchFamily="2" charset="0"/>
              </a:rPr>
              <a:t>Lung </a:t>
            </a:r>
            <a:r>
              <a:rPr lang="en-US" sz="3100" dirty="0" err="1" smtClean="0">
                <a:solidFill>
                  <a:srgbClr val="FF0000"/>
                </a:solidFill>
                <a:latin typeface="Arial-SGK-TV" pitchFamily="2" charset="0"/>
                <a:cs typeface="Arial-SGK-TV" pitchFamily="2" charset="0"/>
              </a:rPr>
              <a:t>linh</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cánh</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trắng</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smtClean="0">
                <a:solidFill>
                  <a:srgbClr val="FF0000"/>
                </a:solidFill>
                <a:latin typeface="Arial-SGK-TV" pitchFamily="2" charset="0"/>
                <a:cs typeface="Arial-SGK-TV" pitchFamily="2" charset="0"/>
              </a:rPr>
              <a:t>	</a:t>
            </a:r>
            <a:br>
              <a:rPr lang="en-US" sz="3100" dirty="0" smtClean="0">
                <a:solidFill>
                  <a:srgbClr val="FF0000"/>
                </a:solidFill>
                <a:latin typeface="Arial-SGK-TV" pitchFamily="2" charset="0"/>
                <a:cs typeface="Arial-SGK-TV" pitchFamily="2" charset="0"/>
              </a:rPr>
            </a:br>
            <a:r>
              <a:rPr lang="en-US" sz="3100" dirty="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Sân</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nhà</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đầy</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nắng</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Mẹ</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phơi</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áo</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hoa</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Em</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dán</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tranh</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gà</a:t>
            </a:r>
            <a:r>
              <a:rPr lang="en-US" sz="3100" dirty="0" smtClean="0">
                <a:solidFill>
                  <a:srgbClr val="FF0000"/>
                </a:solidFill>
                <a:latin typeface="Arial-SGK-TV" pitchFamily="2" charset="0"/>
                <a:cs typeface="Arial-SGK-TV" pitchFamily="2" charset="0"/>
              </a:rPr>
              <a:t> </a:t>
            </a:r>
            <a:br>
              <a:rPr lang="en-US" sz="3100" dirty="0" smtClean="0">
                <a:solidFill>
                  <a:srgbClr val="FF0000"/>
                </a:solidFill>
                <a:latin typeface="Arial-SGK-TV" pitchFamily="2" charset="0"/>
                <a:cs typeface="Arial-SGK-TV" pitchFamily="2" charset="0"/>
              </a:rPr>
            </a:b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Ông</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treo</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câu</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đối</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err="1" smtClean="0">
                <a:solidFill>
                  <a:srgbClr val="FF0000"/>
                </a:solidFill>
                <a:latin typeface="Arial-SGK-TV" pitchFamily="2" charset="0"/>
                <a:cs typeface="Arial-SGK-TV" pitchFamily="2" charset="0"/>
              </a:rPr>
              <a:t>Tết</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đang</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vào</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nhà</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err="1" smtClean="0">
                <a:solidFill>
                  <a:srgbClr val="FF0000"/>
                </a:solidFill>
                <a:latin typeface="Arial-SGK-TV" pitchFamily="2" charset="0"/>
                <a:cs typeface="Arial-SGK-TV" pitchFamily="2" charset="0"/>
              </a:rPr>
              <a:t>Sắp</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thêm</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một</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tuổi</a:t>
            </a:r>
            <a:r>
              <a:rPr lang="en-US" sz="3100" dirty="0" smtClean="0">
                <a:solidFill>
                  <a:srgbClr val="FF0000"/>
                </a:solidFill>
                <a:latin typeface="Arial-SGK-TV" pitchFamily="2" charset="0"/>
                <a:cs typeface="Arial-SGK-TV" pitchFamily="2" charset="0"/>
              </a:rPr>
              <a:t/>
            </a:r>
            <a:br>
              <a:rPr lang="en-US" sz="3100" dirty="0" smtClean="0">
                <a:solidFill>
                  <a:srgbClr val="FF0000"/>
                </a:solidFill>
                <a:latin typeface="Arial-SGK-TV" pitchFamily="2" charset="0"/>
                <a:cs typeface="Arial-SGK-TV" pitchFamily="2" charset="0"/>
              </a:rPr>
            </a:br>
            <a:r>
              <a:rPr lang="en-US" sz="3100" dirty="0" err="1" smtClean="0">
                <a:solidFill>
                  <a:srgbClr val="FF0000"/>
                </a:solidFill>
                <a:latin typeface="Arial-SGK-TV" pitchFamily="2" charset="0"/>
                <a:cs typeface="Arial-SGK-TV" pitchFamily="2" charset="0"/>
              </a:rPr>
              <a:t>Đất</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trời</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nở</a:t>
            </a:r>
            <a:r>
              <a:rPr lang="en-US" sz="3100" dirty="0" smtClean="0">
                <a:solidFill>
                  <a:srgbClr val="FF0000"/>
                </a:solidFill>
                <a:latin typeface="Arial-SGK-TV" pitchFamily="2" charset="0"/>
                <a:cs typeface="Arial-SGK-TV" pitchFamily="2" charset="0"/>
              </a:rPr>
              <a:t> </a:t>
            </a:r>
            <a:r>
              <a:rPr lang="en-US" sz="3100" dirty="0" err="1" smtClean="0">
                <a:solidFill>
                  <a:srgbClr val="FF0000"/>
                </a:solidFill>
                <a:latin typeface="Arial-SGK-TV" pitchFamily="2" charset="0"/>
                <a:cs typeface="Arial-SGK-TV" pitchFamily="2" charset="0"/>
              </a:rPr>
              <a:t>hoa</a:t>
            </a:r>
            <a:r>
              <a:rPr lang="en-US" sz="3100" dirty="0" smtClean="0">
                <a:solidFill>
                  <a:srgbClr val="FF0000"/>
                </a:solidFill>
                <a:latin typeface="Arial-SGK-TV" pitchFamily="2" charset="0"/>
                <a:cs typeface="Arial-SGK-TV" pitchFamily="2" charset="0"/>
              </a:rPr>
              <a:t>.</a:t>
            </a:r>
            <a:endParaRPr lang="en-US" dirty="0">
              <a:solidFill>
                <a:srgbClr val="FF0000"/>
              </a:solidFill>
              <a:latin typeface="Arial-SGK-TV" pitchFamily="2" charset="0"/>
              <a:cs typeface="Arial-SGK-TV" pitchFamily="2" charset="0"/>
            </a:endParaRPr>
          </a:p>
        </p:txBody>
      </p:sp>
      <p:pic>
        <p:nvPicPr>
          <p:cNvPr id="4" name="Content Placeholder 3" descr="2.jpg"/>
          <p:cNvPicPr>
            <a:picLocks noGrp="1" noChangeAspect="1"/>
          </p:cNvPicPr>
          <p:nvPr>
            <p:ph idx="1"/>
          </p:nvPr>
        </p:nvPicPr>
        <p:blipFill>
          <a:blip r:embed="rId2" cstate="print"/>
          <a:stretch>
            <a:fillRect/>
          </a:stretch>
        </p:blipFill>
        <p:spPr>
          <a:xfrm>
            <a:off x="263128" y="685800"/>
            <a:ext cx="3394472" cy="41148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US" sz="2800" dirty="0" smtClean="0">
                <a:latin typeface="Arial-SGK-TV" pitchFamily="2" charset="0"/>
                <a:cs typeface="Arial-SGK-TV" pitchFamily="2" charset="0"/>
              </a:rPr>
              <a:t>2. </a:t>
            </a:r>
            <a:r>
              <a:rPr lang="en-US" sz="2800" dirty="0" err="1" smtClean="0">
                <a:latin typeface="Arial-SGK-TV" pitchFamily="2" charset="0"/>
                <a:cs typeface="Arial-SGK-TV" pitchFamily="2" charset="0"/>
              </a:rPr>
              <a:t>Tìm</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trong</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bài</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đọc</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trên</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những</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tiếng</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có</a:t>
            </a:r>
            <a:r>
              <a:rPr lang="en-US" sz="2800" dirty="0" smtClean="0">
                <a:latin typeface="Arial-SGK-TV" pitchFamily="2" charset="0"/>
                <a:cs typeface="Arial-SGK-TV" pitchFamily="2" charset="0"/>
              </a:rPr>
              <a:t> </a:t>
            </a:r>
            <a:r>
              <a:rPr lang="en-US" sz="2800" dirty="0" err="1" smtClean="0">
                <a:latin typeface="Arial-SGK-TV" pitchFamily="2" charset="0"/>
                <a:cs typeface="Arial-SGK-TV" pitchFamily="2" charset="0"/>
              </a:rPr>
              <a:t>vần</a:t>
            </a:r>
            <a:r>
              <a:rPr lang="en-US" sz="2800" dirty="0" smtClean="0">
                <a:latin typeface="Arial-SGK-TV" pitchFamily="2" charset="0"/>
                <a:cs typeface="Arial-SGK-TV" pitchFamily="2" charset="0"/>
              </a:rPr>
              <a:t> </a:t>
            </a:r>
            <a:br>
              <a:rPr lang="en-US" sz="2800" dirty="0" smtClean="0">
                <a:latin typeface="Arial-SGK-TV" pitchFamily="2" charset="0"/>
                <a:cs typeface="Arial-SGK-TV" pitchFamily="2" charset="0"/>
              </a:rPr>
            </a:br>
            <a:r>
              <a:rPr lang="en-US" sz="2800" i="1" dirty="0" err="1" smtClean="0">
                <a:latin typeface="Arial-SGK-TV" pitchFamily="2" charset="0"/>
                <a:cs typeface="Arial-SGK-TV" pitchFamily="2" charset="0"/>
              </a:rPr>
              <a:t>ơi</a:t>
            </a:r>
            <a:r>
              <a:rPr lang="en-US" sz="2800" i="1" dirty="0" smtClean="0">
                <a:latin typeface="Arial-SGK-TV" pitchFamily="2" charset="0"/>
                <a:cs typeface="Arial-SGK-TV" pitchFamily="2" charset="0"/>
              </a:rPr>
              <a:t>, </a:t>
            </a:r>
            <a:r>
              <a:rPr lang="en-US" sz="2800" i="1" dirty="0" err="1" smtClean="0">
                <a:latin typeface="Arial-SGK-TV" pitchFamily="2" charset="0"/>
                <a:cs typeface="Arial-SGK-TV" pitchFamily="2" charset="0"/>
              </a:rPr>
              <a:t>ao</a:t>
            </a:r>
            <a:r>
              <a:rPr lang="en-US" sz="2800" i="1" dirty="0" smtClean="0">
                <a:latin typeface="Arial-SGK-TV" pitchFamily="2" charset="0"/>
                <a:cs typeface="Arial-SGK-TV" pitchFamily="2" charset="0"/>
              </a:rPr>
              <a:t>, </a:t>
            </a:r>
            <a:r>
              <a:rPr lang="en-US" sz="2800" i="1" dirty="0" err="1" smtClean="0">
                <a:latin typeface="Arial-SGK-TV" pitchFamily="2" charset="0"/>
                <a:cs typeface="Arial-SGK-TV" pitchFamily="2" charset="0"/>
              </a:rPr>
              <a:t>ăng</a:t>
            </a:r>
            <a:endParaRPr lang="en-US" sz="2800" i="1" dirty="0">
              <a:latin typeface="Arial-SGK-TV" pitchFamily="2" charset="0"/>
              <a:cs typeface="Arial-SGK-TV" pitchFamily="2" charset="0"/>
            </a:endParaRPr>
          </a:p>
        </p:txBody>
      </p:sp>
      <p:sp>
        <p:nvSpPr>
          <p:cNvPr id="7" name="Title 1"/>
          <p:cNvSpPr txBox="1">
            <a:spLocks/>
          </p:cNvSpPr>
          <p:nvPr/>
        </p:nvSpPr>
        <p:spPr>
          <a:xfrm>
            <a:off x="2514600" y="1066800"/>
            <a:ext cx="5029200" cy="5791200"/>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700" b="0" i="0" u="none" strike="noStrike" kern="1200" cap="none" spc="0" normalizeH="0" baseline="0" noProof="0" dirty="0" smtClean="0">
                <a:ln>
                  <a:noFill/>
                </a:ln>
                <a:solidFill>
                  <a:schemeClr val="tx2"/>
                </a:solidFill>
                <a:effectLst/>
                <a:uLnTx/>
                <a:uFillTx/>
                <a:latin typeface="Arial-SGK-TV" pitchFamily="2" charset="0"/>
                <a:ea typeface="+mj-ea"/>
                <a:cs typeface="Arial-SGK-TV" pitchFamily="2" charset="0"/>
              </a:rPr>
              <a:t>	</a:t>
            </a:r>
            <a:r>
              <a:rPr kumimoji="0" lang="en-US" sz="2700" b="0" i="0" u="none" strike="noStrike" kern="1200" cap="none" spc="0" normalizeH="0" baseline="0" noProof="0" dirty="0" err="1" smtClean="0">
                <a:ln>
                  <a:noFill/>
                </a:ln>
                <a:solidFill>
                  <a:schemeClr val="tx2"/>
                </a:solidFill>
                <a:effectLst/>
                <a:uLnTx/>
                <a:uFillTx/>
                <a:latin typeface="Arial-SGK-TV" pitchFamily="2" charset="0"/>
                <a:ea typeface="+mj-ea"/>
                <a:cs typeface="Arial-SGK-TV" pitchFamily="2" charset="0"/>
              </a:rPr>
              <a:t>Tết</a:t>
            </a:r>
            <a:r>
              <a:rPr kumimoji="0" lang="en-US" sz="3100" b="0" i="0" u="none" strike="noStrike" kern="1200" cap="none" spc="0" normalizeH="0" baseline="0" noProof="0" dirty="0" smtClean="0">
                <a:ln>
                  <a:noFill/>
                </a:ln>
                <a:solidFill>
                  <a:schemeClr val="tx2"/>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chemeClr val="tx2"/>
                </a:solidFill>
                <a:effectLst/>
                <a:uLnTx/>
                <a:uFillTx/>
                <a:latin typeface="Arial-SGK-TV" pitchFamily="2" charset="0"/>
                <a:ea typeface="+mj-ea"/>
                <a:cs typeface="Arial-SGK-TV" pitchFamily="2" charset="0"/>
              </a:rPr>
              <a:t>đang</a:t>
            </a:r>
            <a:r>
              <a:rPr kumimoji="0" lang="en-US" sz="3100" b="0" i="0" u="none" strike="noStrike" kern="1200" cap="none" spc="0" normalizeH="0" baseline="0" noProof="0" dirty="0" smtClean="0">
                <a:ln>
                  <a:noFill/>
                </a:ln>
                <a:solidFill>
                  <a:schemeClr val="tx2"/>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chemeClr val="tx2"/>
                </a:solidFill>
                <a:effectLst/>
                <a:uLnTx/>
                <a:uFillTx/>
                <a:latin typeface="Arial-SGK-TV" pitchFamily="2" charset="0"/>
                <a:ea typeface="+mj-ea"/>
                <a:cs typeface="Arial-SGK-TV" pitchFamily="2" charset="0"/>
              </a:rPr>
              <a:t>vào</a:t>
            </a:r>
            <a:r>
              <a:rPr kumimoji="0" lang="en-US" sz="3100" b="0" i="0" u="none" strike="noStrike" kern="1200" cap="none" spc="0" normalizeH="0" baseline="0" noProof="0" dirty="0" smtClean="0">
                <a:ln>
                  <a:noFill/>
                </a:ln>
                <a:solidFill>
                  <a:schemeClr val="tx2"/>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chemeClr val="tx2"/>
                </a:solidFill>
                <a:effectLst/>
                <a:uLnTx/>
                <a:uFillTx/>
                <a:latin typeface="Arial-SGK-TV" pitchFamily="2" charset="0"/>
                <a:ea typeface="+mj-ea"/>
                <a:cs typeface="Arial-SGK-TV" pitchFamily="2" charset="0"/>
              </a:rPr>
              <a:t>nhà</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Hoa</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đào</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trước</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ngõ</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Cười</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tươi</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sáng</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hồng</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Hoa</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mai</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trong</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vườn</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Lung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linh</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cánh</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trắng</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Sân</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nhà</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đầy</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nắng</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Mẹ</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phơi</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áo</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hoa</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Em</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dán</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tranh</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gà</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Ông</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treo</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câu</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đối</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Tết</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đang</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vào</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nhà</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Sắp</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thêm</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một</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tuổi</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r>
            <a:b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b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Đất</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trời</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nở</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 </a:t>
            </a:r>
            <a:r>
              <a:rPr kumimoji="0" lang="en-US" sz="3100" b="0" i="0" u="none" strike="noStrike" kern="1200" cap="none" spc="0" normalizeH="0" baseline="0" noProof="0" dirty="0" err="1" smtClean="0">
                <a:ln>
                  <a:noFill/>
                </a:ln>
                <a:solidFill>
                  <a:srgbClr val="FF0000"/>
                </a:solidFill>
                <a:effectLst/>
                <a:uLnTx/>
                <a:uFillTx/>
                <a:latin typeface="Arial-SGK-TV" pitchFamily="2" charset="0"/>
                <a:ea typeface="+mj-ea"/>
                <a:cs typeface="Arial-SGK-TV" pitchFamily="2" charset="0"/>
              </a:rPr>
              <a:t>hoa</a:t>
            </a:r>
            <a:r>
              <a:rPr kumimoji="0" lang="en-US" sz="31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rPr>
              <a:t>.</a:t>
            </a:r>
            <a:endParaRPr kumimoji="0" lang="en-US" sz="4400" b="0" i="0" u="none" strike="noStrike" kern="1200" cap="none" spc="0" normalizeH="0" baseline="0" noProof="0" dirty="0" smtClean="0">
              <a:ln>
                <a:noFill/>
              </a:ln>
              <a:solidFill>
                <a:srgbClr val="FF0000"/>
              </a:solidFill>
              <a:effectLst/>
              <a:uLnTx/>
              <a:uFillTx/>
              <a:latin typeface="Arial-SGK-TV" pitchFamily="2" charset="0"/>
              <a:ea typeface="+mj-ea"/>
              <a:cs typeface="Arial-SGK-TV" pitchFamily="2" charset="0"/>
            </a:endParaRPr>
          </a:p>
        </p:txBody>
      </p:sp>
      <p:cxnSp>
        <p:nvCxnSpPr>
          <p:cNvPr id="9" name="Straight Connector 8"/>
          <p:cNvCxnSpPr/>
          <p:nvPr/>
        </p:nvCxnSpPr>
        <p:spPr>
          <a:xfrm>
            <a:off x="4038600" y="4343400"/>
            <a:ext cx="76200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a:off x="3124200" y="6629400"/>
            <a:ext cx="76200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1" name="Straight Connector 10"/>
          <p:cNvCxnSpPr/>
          <p:nvPr/>
        </p:nvCxnSpPr>
        <p:spPr>
          <a:xfrm>
            <a:off x="3276600" y="1981200"/>
            <a:ext cx="76200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2" name="Straight Connector 11"/>
          <p:cNvCxnSpPr/>
          <p:nvPr/>
        </p:nvCxnSpPr>
        <p:spPr>
          <a:xfrm>
            <a:off x="4800600" y="4267200"/>
            <a:ext cx="45720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4" name="Straight Connector 13"/>
          <p:cNvCxnSpPr/>
          <p:nvPr/>
        </p:nvCxnSpPr>
        <p:spPr>
          <a:xfrm>
            <a:off x="5105400" y="3200400"/>
            <a:ext cx="685800"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6" name="Straight Connector 15"/>
          <p:cNvCxnSpPr/>
          <p:nvPr/>
        </p:nvCxnSpPr>
        <p:spPr>
          <a:xfrm>
            <a:off x="5638800" y="3962400"/>
            <a:ext cx="685800" cy="0"/>
          </a:xfrm>
          <a:prstGeom prst="line">
            <a:avLst/>
          </a:prstGeom>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par>
                                <p:cTn id="8" presetID="5"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checkerboard(across)">
                                      <p:cBhvr>
                                        <p:cTn id="15" dur="500"/>
                                        <p:tgtEl>
                                          <p:spTgt spid="11"/>
                                        </p:tgtEl>
                                      </p:cBhvr>
                                    </p:animEffect>
                                  </p:childTnLst>
                                </p:cTn>
                              </p:par>
                              <p:par>
                                <p:cTn id="16" presetID="5" presetClass="entr" presetSubtype="1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checkerboard(across)">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checkerboard(across)">
                                      <p:cBhvr>
                                        <p:cTn id="23" dur="500"/>
                                        <p:tgtEl>
                                          <p:spTgt spid="14"/>
                                        </p:tgtEl>
                                      </p:cBhvr>
                                    </p:animEffect>
                                  </p:childTnLst>
                                </p:cTn>
                              </p:par>
                              <p:par>
                                <p:cTn id="24" presetID="5" presetClass="entr" presetSubtype="10"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checkerboard(across)">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SGK-TV" pitchFamily="2" charset="0"/>
                <a:cs typeface="Arial-SGK-TV" pitchFamily="2" charset="0"/>
              </a:rPr>
              <a:t>4. </a:t>
            </a:r>
            <a:r>
              <a:rPr lang="en-US" sz="3600" dirty="0" err="1" smtClean="0">
                <a:latin typeface="Arial-SGK-TV" pitchFamily="2" charset="0"/>
                <a:cs typeface="Arial-SGK-TV" pitchFamily="2" charset="0"/>
              </a:rPr>
              <a:t>Chép</a:t>
            </a:r>
            <a:r>
              <a:rPr lang="en-US" sz="3600" dirty="0" smtClean="0">
                <a:latin typeface="Arial-SGK-TV" pitchFamily="2" charset="0"/>
                <a:cs typeface="Arial-SGK-TV" pitchFamily="2" charset="0"/>
              </a:rPr>
              <a:t> </a:t>
            </a:r>
            <a:r>
              <a:rPr lang="en-US" sz="3600" dirty="0" err="1" smtClean="0">
                <a:latin typeface="Arial-SGK-TV" pitchFamily="2" charset="0"/>
                <a:cs typeface="Arial-SGK-TV" pitchFamily="2" charset="0"/>
              </a:rPr>
              <a:t>vào</a:t>
            </a:r>
            <a:r>
              <a:rPr lang="en-US" sz="3600" dirty="0" smtClean="0">
                <a:latin typeface="Arial-SGK-TV" pitchFamily="2" charset="0"/>
                <a:cs typeface="Arial-SGK-TV" pitchFamily="2" charset="0"/>
              </a:rPr>
              <a:t> </a:t>
            </a:r>
            <a:r>
              <a:rPr lang="en-US" sz="3600" dirty="0" err="1" smtClean="0">
                <a:latin typeface="Arial-SGK-TV" pitchFamily="2" charset="0"/>
                <a:cs typeface="Arial-SGK-TV" pitchFamily="2" charset="0"/>
              </a:rPr>
              <a:t>vở</a:t>
            </a:r>
            <a:r>
              <a:rPr lang="en-US" sz="3600" dirty="0" smtClean="0">
                <a:latin typeface="Arial-SGK-TV" pitchFamily="2" charset="0"/>
                <a:cs typeface="Arial-SGK-TV" pitchFamily="2" charset="0"/>
              </a:rPr>
              <a:t> </a:t>
            </a:r>
            <a:r>
              <a:rPr lang="en-US" sz="3600" dirty="0" err="1" smtClean="0">
                <a:latin typeface="Arial-SGK-TV" pitchFamily="2" charset="0"/>
                <a:cs typeface="Arial-SGK-TV" pitchFamily="2" charset="0"/>
              </a:rPr>
              <a:t>khổ</a:t>
            </a:r>
            <a:r>
              <a:rPr lang="en-US" sz="3600" dirty="0" smtClean="0">
                <a:latin typeface="Arial-SGK-TV" pitchFamily="2" charset="0"/>
                <a:cs typeface="Arial-SGK-TV" pitchFamily="2" charset="0"/>
              </a:rPr>
              <a:t> </a:t>
            </a:r>
            <a:r>
              <a:rPr lang="en-US" sz="3600" dirty="0" err="1" smtClean="0">
                <a:latin typeface="Arial-SGK-TV" pitchFamily="2" charset="0"/>
                <a:cs typeface="Arial-SGK-TV" pitchFamily="2" charset="0"/>
              </a:rPr>
              <a:t>thơ</a:t>
            </a:r>
            <a:r>
              <a:rPr lang="en-US" sz="3600" dirty="0" smtClean="0">
                <a:latin typeface="Arial-SGK-TV" pitchFamily="2" charset="0"/>
                <a:cs typeface="Arial-SGK-TV" pitchFamily="2" charset="0"/>
              </a:rPr>
              <a:t> </a:t>
            </a:r>
            <a:r>
              <a:rPr lang="en-US" sz="3600" dirty="0" err="1" smtClean="0">
                <a:latin typeface="Arial-SGK-TV" pitchFamily="2" charset="0"/>
                <a:cs typeface="Arial-SGK-TV" pitchFamily="2" charset="0"/>
              </a:rPr>
              <a:t>cuối</a:t>
            </a:r>
            <a:endParaRPr lang="en-US" sz="3600" dirty="0">
              <a:latin typeface="Arial-SGK-TV" pitchFamily="2" charset="0"/>
              <a:cs typeface="Arial-SGK-TV" pitchFamily="2" charset="0"/>
            </a:endParaRPr>
          </a:p>
        </p:txBody>
      </p:sp>
      <p:sp>
        <p:nvSpPr>
          <p:cNvPr id="4" name="Rectangle 3"/>
          <p:cNvSpPr/>
          <p:nvPr/>
        </p:nvSpPr>
        <p:spPr>
          <a:xfrm>
            <a:off x="3276600" y="2286000"/>
            <a:ext cx="2985113" cy="523220"/>
          </a:xfrm>
          <a:prstGeom prst="rect">
            <a:avLst/>
          </a:prstGeom>
        </p:spPr>
        <p:txBody>
          <a:bodyPr wrap="none">
            <a:spAutoFit/>
          </a:bodyPr>
          <a:lstStyle/>
          <a:p>
            <a:r>
              <a:rPr lang="en-US" sz="2800" dirty="0" err="1">
                <a:solidFill>
                  <a:schemeClr val="tx2"/>
                </a:solidFill>
                <a:latin typeface="Arial-SGK-TV" pitchFamily="2" charset="0"/>
                <a:cs typeface="Arial-SGK-TV" pitchFamily="2" charset="0"/>
              </a:rPr>
              <a:t>Tết</a:t>
            </a:r>
            <a:r>
              <a:rPr lang="en-US" sz="2800" dirty="0">
                <a:solidFill>
                  <a:schemeClr val="tx2"/>
                </a:solidFill>
                <a:latin typeface="Arial-SGK-TV" pitchFamily="2" charset="0"/>
                <a:cs typeface="Arial-SGK-TV" pitchFamily="2" charset="0"/>
              </a:rPr>
              <a:t> </a:t>
            </a:r>
            <a:r>
              <a:rPr lang="en-US" sz="2800" dirty="0" err="1">
                <a:solidFill>
                  <a:schemeClr val="tx2"/>
                </a:solidFill>
                <a:latin typeface="Arial-SGK-TV" pitchFamily="2" charset="0"/>
                <a:cs typeface="Arial-SGK-TV" pitchFamily="2" charset="0"/>
              </a:rPr>
              <a:t>đang</a:t>
            </a:r>
            <a:r>
              <a:rPr lang="en-US" sz="2800" dirty="0">
                <a:solidFill>
                  <a:schemeClr val="tx2"/>
                </a:solidFill>
                <a:latin typeface="Arial-SGK-TV" pitchFamily="2" charset="0"/>
                <a:cs typeface="Arial-SGK-TV" pitchFamily="2" charset="0"/>
              </a:rPr>
              <a:t> </a:t>
            </a:r>
            <a:r>
              <a:rPr lang="en-US" sz="2800" dirty="0" err="1">
                <a:solidFill>
                  <a:schemeClr val="tx2"/>
                </a:solidFill>
                <a:latin typeface="Arial-SGK-TV" pitchFamily="2" charset="0"/>
                <a:cs typeface="Arial-SGK-TV" pitchFamily="2" charset="0"/>
              </a:rPr>
              <a:t>vào</a:t>
            </a:r>
            <a:r>
              <a:rPr lang="en-US" sz="2800" dirty="0">
                <a:solidFill>
                  <a:schemeClr val="tx2"/>
                </a:solidFill>
                <a:latin typeface="Arial-SGK-TV" pitchFamily="2" charset="0"/>
                <a:cs typeface="Arial-SGK-TV" pitchFamily="2" charset="0"/>
              </a:rPr>
              <a:t> </a:t>
            </a:r>
            <a:r>
              <a:rPr lang="en-US" sz="2800" dirty="0" err="1">
                <a:solidFill>
                  <a:schemeClr val="tx2"/>
                </a:solidFill>
                <a:latin typeface="Arial-SGK-TV" pitchFamily="2" charset="0"/>
                <a:cs typeface="Arial-SGK-TV" pitchFamily="2" charset="0"/>
              </a:rPr>
              <a:t>nhà</a:t>
            </a:r>
            <a:endParaRPr lang="en-US" sz="2800" dirty="0"/>
          </a:p>
        </p:txBody>
      </p:sp>
      <p:sp>
        <p:nvSpPr>
          <p:cNvPr id="5" name="Rectangle 4"/>
          <p:cNvSpPr/>
          <p:nvPr/>
        </p:nvSpPr>
        <p:spPr>
          <a:xfrm>
            <a:off x="3200400" y="2967335"/>
            <a:ext cx="4572000" cy="1384995"/>
          </a:xfrm>
          <a:prstGeom prst="rect">
            <a:avLst/>
          </a:prstGeom>
        </p:spPr>
        <p:txBody>
          <a:bodyPr>
            <a:spAutoFit/>
          </a:bodyPr>
          <a:lstStyle/>
          <a:p>
            <a:r>
              <a:rPr lang="en-US" sz="2800" dirty="0" err="1">
                <a:solidFill>
                  <a:srgbClr val="FF0000"/>
                </a:solidFill>
                <a:latin typeface="Arial-SGK-TV" pitchFamily="2" charset="0"/>
                <a:cs typeface="Arial-SGK-TV" pitchFamily="2" charset="0"/>
              </a:rPr>
              <a:t>Tết</a:t>
            </a:r>
            <a:r>
              <a:rPr lang="en-US" sz="2800" dirty="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đang</a:t>
            </a:r>
            <a:r>
              <a:rPr lang="en-US" sz="2800" dirty="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vào</a:t>
            </a:r>
            <a:r>
              <a:rPr lang="en-US" sz="2800" dirty="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nhà</a:t>
            </a:r>
            <a:r>
              <a:rPr lang="en-US" sz="2800" dirty="0">
                <a:solidFill>
                  <a:srgbClr val="FF0000"/>
                </a:solidFill>
                <a:latin typeface="Arial-SGK-TV" pitchFamily="2" charset="0"/>
                <a:cs typeface="Arial-SGK-TV" pitchFamily="2" charset="0"/>
              </a:rPr>
              <a:t/>
            </a:r>
            <a:br>
              <a:rPr lang="en-US" sz="2800" dirty="0">
                <a:solidFill>
                  <a:srgbClr val="FF0000"/>
                </a:solidFill>
                <a:latin typeface="Arial-SGK-TV" pitchFamily="2" charset="0"/>
                <a:cs typeface="Arial-SGK-TV" pitchFamily="2" charset="0"/>
              </a:rPr>
            </a:br>
            <a:r>
              <a:rPr lang="en-US" sz="2800" dirty="0" err="1">
                <a:solidFill>
                  <a:srgbClr val="FF0000"/>
                </a:solidFill>
                <a:latin typeface="Arial-SGK-TV" pitchFamily="2" charset="0"/>
                <a:cs typeface="Arial-SGK-TV" pitchFamily="2" charset="0"/>
              </a:rPr>
              <a:t>Sắp</a:t>
            </a:r>
            <a:r>
              <a:rPr lang="en-US" sz="2800" dirty="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thêm</a:t>
            </a:r>
            <a:r>
              <a:rPr lang="en-US" sz="2800" dirty="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một</a:t>
            </a:r>
            <a:r>
              <a:rPr lang="en-US" sz="2800" dirty="0">
                <a:solidFill>
                  <a:srgbClr val="FF0000"/>
                </a:solidFill>
                <a:latin typeface="Arial-SGK-TV" pitchFamily="2" charset="0"/>
                <a:cs typeface="Arial-SGK-TV" pitchFamily="2" charset="0"/>
              </a:rPr>
              <a:t> </a:t>
            </a:r>
            <a:r>
              <a:rPr lang="en-US" sz="2800" dirty="0" err="1" smtClean="0">
                <a:solidFill>
                  <a:srgbClr val="FF0000"/>
                </a:solidFill>
                <a:latin typeface="Arial-SGK-TV" pitchFamily="2" charset="0"/>
                <a:cs typeface="Arial-SGK-TV" pitchFamily="2" charset="0"/>
              </a:rPr>
              <a:t>tuổi</a:t>
            </a:r>
            <a:endParaRPr lang="en-US" sz="2800" dirty="0" smtClean="0">
              <a:solidFill>
                <a:srgbClr val="FF0000"/>
              </a:solidFill>
              <a:latin typeface="Arial-SGK-TV" pitchFamily="2" charset="0"/>
              <a:cs typeface="Arial-SGK-TV" pitchFamily="2" charset="0"/>
            </a:endParaRPr>
          </a:p>
          <a:p>
            <a:r>
              <a:rPr lang="en-US" sz="2800" dirty="0">
                <a:solidFill>
                  <a:srgbClr val="FF0000"/>
                </a:solidFill>
                <a:latin typeface="Arial-SGK-TV" pitchFamily="2" charset="0"/>
                <a:cs typeface="Arial-SGK-TV" pitchFamily="2" charset="0"/>
              </a:rPr>
              <a:t> </a:t>
            </a:r>
            <a:r>
              <a:rPr lang="en-US" sz="2800" dirty="0" err="1" smtClean="0">
                <a:solidFill>
                  <a:srgbClr val="FF0000"/>
                </a:solidFill>
                <a:latin typeface="Arial-SGK-TV" pitchFamily="2" charset="0"/>
                <a:cs typeface="Arial-SGK-TV" pitchFamily="2" charset="0"/>
              </a:rPr>
              <a:t>Đất</a:t>
            </a:r>
            <a:r>
              <a:rPr lang="en-US" sz="2800" dirty="0" smtClean="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trời</a:t>
            </a:r>
            <a:r>
              <a:rPr lang="en-US" sz="2800" dirty="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nở</a:t>
            </a:r>
            <a:r>
              <a:rPr lang="en-US" sz="2800" dirty="0">
                <a:solidFill>
                  <a:srgbClr val="FF0000"/>
                </a:solidFill>
                <a:latin typeface="Arial-SGK-TV" pitchFamily="2" charset="0"/>
                <a:cs typeface="Arial-SGK-TV" pitchFamily="2" charset="0"/>
              </a:rPr>
              <a:t> </a:t>
            </a:r>
            <a:r>
              <a:rPr lang="en-US" sz="2800" dirty="0" err="1">
                <a:solidFill>
                  <a:srgbClr val="FF0000"/>
                </a:solidFill>
                <a:latin typeface="Arial-SGK-TV" pitchFamily="2" charset="0"/>
                <a:cs typeface="Arial-SGK-TV" pitchFamily="2" charset="0"/>
              </a:rPr>
              <a:t>hoa</a:t>
            </a:r>
            <a:r>
              <a:rPr lang="en-US" sz="2800" dirty="0">
                <a:solidFill>
                  <a:srgbClr val="FF0000"/>
                </a:solidFill>
                <a:latin typeface="Arial-SGK-TV" pitchFamily="2" charset="0"/>
                <a:cs typeface="Arial-SGK-TV" pitchFamily="2" charset="0"/>
              </a:rPr>
              <a:t>.</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158</Words>
  <Application>Microsoft Office PowerPoint</Application>
  <PresentationFormat>On-screen Show (4:3)</PresentationFormat>
  <Paragraphs>86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1. Ghép các chữ đứng liền nhau, thêm dấu thanh để tạo tên gọi các loài vật</vt:lpstr>
      <vt:lpstr>Slide 2</vt:lpstr>
      <vt:lpstr>1. Ghép các chữ đứng liền nhau, thêm dấu thanh để tạo tên gọi các loài vật</vt:lpstr>
      <vt:lpstr> Tết đang vào nhà Hoa đào trước ngõ Cười tươi sáng hồng Hoa mai trong vườn Lung linh cánh trắng    Sân nhà đầy nắng  Mẹ phơi áo hoa  Em dán tranh gà   Ông treo câu đối  Tết đang vào nhà Sắp thêm một tuổi Đất trời nở hoa.</vt:lpstr>
      <vt:lpstr>2. Tìm trong bài đọc trên những tiếng có vần  ơi, ao, ăng</vt:lpstr>
      <vt:lpstr>4. Chép vào vở khổ thơ cuối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Ghép các chữ đứng liền nhau, thêm dấu thanh để tạo tên gọi các loài vật</dc:title>
  <dc:creator>nga</dc:creator>
  <cp:lastModifiedBy>nga</cp:lastModifiedBy>
  <cp:revision>3</cp:revision>
  <dcterms:created xsi:type="dcterms:W3CDTF">2020-12-08T03:23:02Z</dcterms:created>
  <dcterms:modified xsi:type="dcterms:W3CDTF">2020-12-08T03:46:53Z</dcterms:modified>
</cp:coreProperties>
</file>