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8" r:id="rId3"/>
    <p:sldId id="263" r:id="rId4"/>
    <p:sldId id="260" r:id="rId5"/>
    <p:sldId id="262" r:id="rId6"/>
    <p:sldId id="266" r:id="rId7"/>
    <p:sldId id="267" r:id="rId8"/>
    <p:sldId id="268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00CC"/>
    <a:srgbClr val="6666FF"/>
    <a:srgbClr val="BE2D00"/>
    <a:srgbClr val="CC3300"/>
    <a:srgbClr val="993366"/>
    <a:srgbClr val="3FCBB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1383" autoAdjust="0"/>
  </p:normalViewPr>
  <p:slideViewPr>
    <p:cSldViewPr>
      <p:cViewPr varScale="1">
        <p:scale>
          <a:sx n="77" d="100"/>
          <a:sy n="77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44DC-C2DC-445F-9967-061485CB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785F-9425-4821-B18E-E48EB329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7343-0C74-4B43-B0A1-DEA3F4BA8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33D4-77B2-40AE-92C2-8792706A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56DF-8A9B-4A44-A5CB-04F8F8C6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E4E53-B80F-45DB-99EE-CC593265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79F4-727D-474B-B658-DA314FD49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E0528-A239-4C2C-85D5-05D586A0D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CA97-B2BA-4C9B-B868-ABA00B0A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18D0-0747-4D11-8188-55D43C597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7E28-7AAF-457B-B2AF-DA3C52157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D504-E84B-41DD-A313-DA347842E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55A40C0-FA43-440F-B406-8B0E2A1DB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84582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6FEEF1"/>
                </a:solidFill>
                <a:latin typeface="Arial"/>
              </a:rPr>
              <a:t>Môn : Tập làm v</a:t>
            </a:r>
            <a:r>
              <a:rPr lang="vi-VN" sz="4000" smtClean="0">
                <a:solidFill>
                  <a:srgbClr val="6FEEF1"/>
                </a:solidFill>
                <a:latin typeface="Arial"/>
              </a:rPr>
              <a:t>ă</a:t>
            </a:r>
            <a:r>
              <a:rPr lang="en-US" sz="4000" smtClean="0">
                <a:solidFill>
                  <a:srgbClr val="6FEEF1"/>
                </a:solidFill>
                <a:latin typeface="Arial"/>
              </a:rPr>
              <a:t>n</a:t>
            </a:r>
            <a:br>
              <a:rPr lang="en-US" sz="4000" smtClean="0">
                <a:solidFill>
                  <a:srgbClr val="6FEEF1"/>
                </a:solidFill>
                <a:latin typeface="Arial"/>
              </a:rPr>
            </a:br>
            <a:r>
              <a:rPr lang="en-US" sz="4000" smtClean="0">
                <a:solidFill>
                  <a:srgbClr val="6FEEF1"/>
                </a:solidFill>
                <a:latin typeface="Arial"/>
              </a:rPr>
              <a:t>Lớp </a:t>
            </a:r>
            <a:r>
              <a:rPr lang="en-US" sz="4000" dirty="0" smtClean="0">
                <a:solidFill>
                  <a:srgbClr val="6FEEF1"/>
                </a:solidFill>
                <a:latin typeface="Arial"/>
              </a:rPr>
              <a:t>4</a:t>
            </a:r>
            <a:br>
              <a:rPr lang="en-US" sz="4000" dirty="0" smtClean="0">
                <a:solidFill>
                  <a:srgbClr val="6FEEF1"/>
                </a:solidFill>
                <a:latin typeface="Arial"/>
              </a:rPr>
            </a:br>
            <a:endParaRPr lang="en-US" sz="4000" dirty="0" smtClean="0">
              <a:solidFill>
                <a:srgbClr val="3DD1D1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19225"/>
            <a:ext cx="82296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  <a:r>
              <a:rPr lang="en-US" sz="2400" b="1" smtClean="0">
                <a:latin typeface="Arial"/>
              </a:rPr>
              <a:t>Luyện tập xây dựng mở bài trong bài v</a:t>
            </a:r>
            <a:r>
              <a:rPr lang="vi-VN" sz="2400" b="1" smtClean="0">
                <a:latin typeface="Arial"/>
              </a:rPr>
              <a:t>ă</a:t>
            </a:r>
            <a:r>
              <a:rPr lang="en-US" sz="2400" b="1" smtClean="0">
                <a:latin typeface="Arial"/>
              </a:rPr>
              <a:t>n miêu tả </a:t>
            </a:r>
            <a:r>
              <a:rPr lang="vi-VN" sz="2400" b="1" smtClean="0">
                <a:latin typeface="Arial"/>
              </a:rPr>
              <a:t>đ</a:t>
            </a:r>
            <a:r>
              <a:rPr lang="en-US" sz="2400" b="1" smtClean="0">
                <a:latin typeface="Arial"/>
              </a:rPr>
              <a:t>ồ vật</a:t>
            </a:r>
          </a:p>
        </p:txBody>
      </p:sp>
      <p:pic>
        <p:nvPicPr>
          <p:cNvPr id="11273" name="Picture 9" descr="A-T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8" y="1981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460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2296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Luyện tập xây dựng mở bài trong bài v</a:t>
            </a:r>
            <a:r>
              <a:rPr lang="vi-VN" sz="2400" b="1" smtClean="0">
                <a:solidFill>
                  <a:srgbClr val="FFFF00"/>
                </a:solidFill>
                <a:latin typeface="Arial"/>
              </a:rPr>
              <a:t>ă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n miêu tả </a:t>
            </a:r>
            <a:r>
              <a:rPr lang="vi-VN" sz="2400" b="1" smtClean="0">
                <a:solidFill>
                  <a:srgbClr val="FFFF00"/>
                </a:solidFill>
                <a:latin typeface="Arial"/>
              </a:rPr>
              <a:t>đ</a:t>
            </a:r>
            <a:r>
              <a:rPr lang="en-US" sz="2400" b="1" smtClean="0">
                <a:solidFill>
                  <a:srgbClr val="FFFF00"/>
                </a:solidFill>
                <a:latin typeface="Arial"/>
              </a:rPr>
              <a:t>ồ vật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1850" y="1981200"/>
            <a:ext cx="8312150" cy="120015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u="sng">
                <a:latin typeface="Arial"/>
              </a:rPr>
              <a:t>Bài 1</a:t>
            </a:r>
            <a:r>
              <a:rPr lang="en-US" sz="2400">
                <a:latin typeface="Arial"/>
              </a:rPr>
              <a:t>: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  <a:r>
              <a:rPr lang="vi-V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ới </a:t>
            </a:r>
            <a:r>
              <a:rPr lang="vi-V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ây là một số </a:t>
            </a:r>
            <a:r>
              <a:rPr lang="vi-V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oạn mở bài cho bài v</a:t>
            </a:r>
            <a:r>
              <a:rPr lang="vi-V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miêu tả cái cặp sách. Các </a:t>
            </a:r>
            <a:r>
              <a:rPr lang="vi-V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oạn ấy có gì giống nhau và có gì khác nhau?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17563" y="2784475"/>
            <a:ext cx="8305800" cy="830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490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FF"/>
                </a:solidFill>
                <a:latin typeface="Arial"/>
              </a:rPr>
              <a:t>a,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Vào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ngày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khai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tr</a:t>
            </a:r>
            <a:r>
              <a:rPr lang="vi-VN" sz="2400" b="1" i="1" dirty="0">
                <a:solidFill>
                  <a:srgbClr val="FF00FF"/>
                </a:solidFill>
                <a:latin typeface="Arial"/>
              </a:rPr>
              <a:t>ư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ờng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bố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mua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cho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em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một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chiếc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cặp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sách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rất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 </a:t>
            </a:r>
            <a:r>
              <a:rPr lang="vi-VN" sz="2400" b="1" i="1" dirty="0">
                <a:solidFill>
                  <a:srgbClr val="FF00FF"/>
                </a:solidFill>
                <a:latin typeface="Arial"/>
              </a:rPr>
              <a:t>đ</a:t>
            </a:r>
            <a:r>
              <a:rPr lang="en-US" sz="2400" b="1" i="1" dirty="0" err="1">
                <a:solidFill>
                  <a:srgbClr val="FF00FF"/>
                </a:solidFill>
                <a:latin typeface="Arial"/>
              </a:rPr>
              <a:t>ẹp</a:t>
            </a:r>
            <a:r>
              <a:rPr lang="en-US" sz="2400" b="1" i="1" dirty="0">
                <a:solidFill>
                  <a:srgbClr val="FF00FF"/>
                </a:solidFill>
                <a:latin typeface="Arial"/>
              </a:rPr>
              <a:t>.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838200" y="6816725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276600" y="23622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940175" y="2722563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399213" y="2722563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32"/>
          <p:cNvSpPr>
            <a:spLocks noChangeShapeType="1"/>
          </p:cNvSpPr>
          <p:nvPr/>
        </p:nvSpPr>
        <p:spPr bwMode="auto">
          <a:xfrm>
            <a:off x="784225" y="-41275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817563" y="3581400"/>
            <a:ext cx="8305800" cy="1200150"/>
          </a:xfrm>
          <a:prstGeom prst="rect">
            <a:avLst/>
          </a:prstGeom>
          <a:gradFill rotWithShape="1">
            <a:gsLst>
              <a:gs pos="0">
                <a:srgbClr val="FF66FF">
                  <a:alpha val="39998"/>
                </a:srgbClr>
              </a:gs>
              <a:gs pos="100000">
                <a:srgbClr val="FFA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b, </a:t>
            </a:r>
            <a:r>
              <a:rPr lang="en-US" sz="2400" b="1" i="1"/>
              <a:t>Ai là học sinh mà chẳng có cặp sách! Thế mà suốt mấy n</a:t>
            </a:r>
            <a:r>
              <a:rPr lang="vi-VN" sz="2400" b="1" i="1"/>
              <a:t>ă</a:t>
            </a:r>
            <a:r>
              <a:rPr lang="en-US" sz="2400" b="1" i="1"/>
              <a:t>m nay em chỉ có một chiếc túi vải </a:t>
            </a:r>
            <a:r>
              <a:rPr lang="vi-VN" sz="2400" b="1" i="1"/>
              <a:t>đơ</a:t>
            </a:r>
            <a:r>
              <a:rPr lang="en-US" sz="2400" b="1" i="1"/>
              <a:t>n s</a:t>
            </a:r>
            <a:r>
              <a:rPr lang="vi-VN" sz="2400" b="1" i="1"/>
              <a:t>ơ</a:t>
            </a:r>
            <a:r>
              <a:rPr lang="en-US" sz="2400" b="1" i="1"/>
              <a:t> mang tới tr</a:t>
            </a:r>
            <a:r>
              <a:rPr lang="vi-VN" sz="2400" b="1" i="1"/>
              <a:t>ư</a:t>
            </a:r>
            <a:r>
              <a:rPr lang="en-US" sz="2400" b="1" i="1"/>
              <a:t>ờng.</a:t>
            </a: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811213" y="4413250"/>
            <a:ext cx="8270875" cy="2308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c, </a:t>
            </a:r>
            <a:r>
              <a:rPr lang="en-US" sz="2400" b="1" i="1">
                <a:solidFill>
                  <a:srgbClr val="FF6600"/>
                </a:solidFill>
              </a:rPr>
              <a:t>Chủ nhật vừa qua m</a:t>
            </a:r>
            <a:r>
              <a:rPr lang="vi-VN" sz="2400" b="1" i="1">
                <a:solidFill>
                  <a:srgbClr val="FF6600"/>
                </a:solidFill>
              </a:rPr>
              <a:t>ư</a:t>
            </a:r>
            <a:r>
              <a:rPr lang="en-US" sz="2400" b="1" i="1">
                <a:solidFill>
                  <a:srgbClr val="FF6600"/>
                </a:solidFill>
              </a:rPr>
              <a:t>a nặng hạt, em không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i th</a:t>
            </a:r>
            <a:r>
              <a:rPr lang="vi-VN" sz="2400" b="1" i="1">
                <a:solidFill>
                  <a:srgbClr val="FF6600"/>
                </a:solidFill>
              </a:rPr>
              <a:t>ă</a:t>
            </a:r>
            <a:r>
              <a:rPr lang="en-US" sz="2400" b="1" i="1">
                <a:solidFill>
                  <a:srgbClr val="FF6600"/>
                </a:solidFill>
              </a:rPr>
              <a:t>m bà ngoại </a:t>
            </a:r>
            <a:r>
              <a:rPr lang="vi-VN" sz="2400" b="1" i="1">
                <a:solidFill>
                  <a:srgbClr val="FF6600"/>
                </a:solidFill>
              </a:rPr>
              <a:t>đư</a:t>
            </a:r>
            <a:r>
              <a:rPr lang="en-US" sz="2400" b="1" i="1">
                <a:solidFill>
                  <a:srgbClr val="FF6600"/>
                </a:solidFill>
              </a:rPr>
              <a:t>ợc ba bảo em giúp ba sắp xếp lại cái tủ ở trong buồng. Giữa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ống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ồ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ạc cũ ba dỡ từ trên nóc tủ xuống, chợt em gặp lại </a:t>
            </a:r>
          </a:p>
          <a:p>
            <a:r>
              <a:rPr lang="en-US" sz="2400" b="1" i="1">
                <a:solidFill>
                  <a:srgbClr val="FF6600"/>
                </a:solidFill>
              </a:rPr>
              <a:t>chiếc cặp nhỏ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ã theo em </a:t>
            </a:r>
            <a:r>
              <a:rPr lang="vi-VN" sz="2400" b="1" i="1">
                <a:solidFill>
                  <a:srgbClr val="FF6600"/>
                </a:solidFill>
              </a:rPr>
              <a:t>đ</a:t>
            </a:r>
            <a:r>
              <a:rPr lang="en-US" sz="2400" b="1" i="1">
                <a:solidFill>
                  <a:srgbClr val="FF6600"/>
                </a:solidFill>
              </a:rPr>
              <a:t>i học suốt hai n</a:t>
            </a:r>
            <a:r>
              <a:rPr lang="vi-VN" sz="2400" b="1" i="1">
                <a:solidFill>
                  <a:srgbClr val="FF6600"/>
                </a:solidFill>
              </a:rPr>
              <a:t>ă</a:t>
            </a:r>
            <a:r>
              <a:rPr lang="en-US" sz="2400" b="1" i="1">
                <a:solidFill>
                  <a:srgbClr val="FF6600"/>
                </a:solidFill>
              </a:rPr>
              <a:t>m lớp 1, lớp 2.</a:t>
            </a:r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7391400" y="3165475"/>
            <a:ext cx="990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4024313" y="4343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969963" y="5922963"/>
            <a:ext cx="11144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1" grpId="0" animBg="1"/>
      <p:bldP spid="18443" grpId="0" animBg="1"/>
      <p:bldP spid="18444" grpId="0" animBg="1"/>
      <p:bldP spid="18445" grpId="0" animBg="1"/>
      <p:bldP spid="18468" grpId="0" animBg="1"/>
      <p:bldP spid="18469" grpId="0" animBg="1"/>
      <p:bldP spid="18477" grpId="0" animBg="1"/>
      <p:bldP spid="18477" grpId="1" animBg="1"/>
      <p:bldP spid="18478" grpId="0" animBg="1"/>
      <p:bldP spid="18478" grpId="1" animBg="1"/>
      <p:bldP spid="18480" grpId="0" animBg="1"/>
      <p:bldP spid="1848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tint val="7294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CC00"/>
                </a:solidFill>
                <a:effectLst/>
                <a:latin typeface="Arial" charset="0"/>
              </a:rPr>
              <a:t/>
            </a:r>
            <a:br>
              <a:rPr lang="en-US" sz="2800" smtClean="0">
                <a:solidFill>
                  <a:srgbClr val="FFCC00"/>
                </a:solidFill>
                <a:effectLst/>
                <a:latin typeface="Arial" charset="0"/>
              </a:rPr>
            </a:br>
            <a:r>
              <a:rPr lang="en-US" sz="3200" smtClean="0">
                <a:solidFill>
                  <a:srgbClr val="FFCC00"/>
                </a:solidFill>
                <a:effectLst/>
                <a:latin typeface="Arial" charset="0"/>
              </a:rPr>
              <a:t>Tập làm v</a:t>
            </a:r>
            <a:r>
              <a:rPr lang="vi-VN" sz="3200" smtClean="0">
                <a:solidFill>
                  <a:srgbClr val="FFCC00"/>
                </a:solidFill>
                <a:effectLst/>
                <a:latin typeface="Arial" charset="0"/>
              </a:rPr>
              <a:t>ă</a:t>
            </a:r>
            <a:r>
              <a:rPr lang="en-US" sz="3200" smtClean="0">
                <a:solidFill>
                  <a:srgbClr val="FFCC00"/>
                </a:solidFill>
                <a:effectLst/>
                <a:latin typeface="Arial" charset="0"/>
              </a:rPr>
              <a:t>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Arial"/>
              </a:rPr>
              <a:t>     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Luyện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tập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xây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dựng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mở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bài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trong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bài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v</a:t>
            </a:r>
            <a:r>
              <a:rPr lang="vi-VN" sz="2400" b="1" dirty="0" smtClean="0">
                <a:solidFill>
                  <a:srgbClr val="FFCC00"/>
                </a:solidFill>
                <a:latin typeface="Arial"/>
              </a:rPr>
              <a:t>ă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n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miêu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tả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 </a:t>
            </a:r>
            <a:r>
              <a:rPr lang="vi-VN" sz="2400" b="1" dirty="0" smtClean="0">
                <a:solidFill>
                  <a:srgbClr val="FFCC00"/>
                </a:solidFill>
                <a:latin typeface="Arial"/>
              </a:rPr>
              <a:t>đ</a:t>
            </a:r>
            <a:r>
              <a:rPr lang="en-US" sz="2400" b="1" dirty="0" smtClean="0">
                <a:solidFill>
                  <a:srgbClr val="FFCC00"/>
                </a:solidFill>
                <a:latin typeface="Arial"/>
              </a:rPr>
              <a:t>ồ </a:t>
            </a:r>
            <a:r>
              <a:rPr lang="en-US" sz="2400" b="1" dirty="0" err="1" smtClean="0">
                <a:solidFill>
                  <a:srgbClr val="FFCC00"/>
                </a:solidFill>
                <a:latin typeface="Arial"/>
              </a:rPr>
              <a:t>vật</a:t>
            </a:r>
            <a:endParaRPr lang="en-US" sz="2400" b="1" dirty="0" smtClean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981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graphicFrame>
        <p:nvGraphicFramePr>
          <p:cNvPr id="13347" name="Group 35"/>
          <p:cNvGraphicFramePr>
            <a:graphicFrameLocks noGrp="1"/>
          </p:cNvGraphicFramePr>
          <p:nvPr>
            <p:ph sz="half" idx="2"/>
          </p:nvPr>
        </p:nvGraphicFramePr>
        <p:xfrm>
          <a:off x="669925" y="2819400"/>
          <a:ext cx="8382000" cy="373380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bài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trực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tiếp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bài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gián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tiếp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5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a,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ngày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khai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tr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ư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ờng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bố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mua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chiếc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cặp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sách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rất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ẹp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b, Ai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là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chẳng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cặp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sách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!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Thế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mà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suốt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mấy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n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 nay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chỉ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chiếc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túi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vải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đơ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 s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ơ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mang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c,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Chủ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nhật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vừa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qua m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ư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nặng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hạt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không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bà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ngoại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đư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ợc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bảo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sắp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xếp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tủ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ở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buồng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Giữa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ống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ồ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ạc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cũ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dỡ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từ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nóc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tủ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xuống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chợt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gặp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chiếc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cặp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nhỏ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ã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đ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suốt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hai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n</a:t>
                      </a:r>
                      <a:r>
                        <a:rPr kumimoji="0" lang="vi-VN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ă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lớp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1,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lớp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  <a:ea typeface="+mn-ea"/>
                          <a:cs typeface="+mn-cs"/>
                        </a:rPr>
                        <a:t> 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7" name="Rectangle 36"/>
          <p:cNvSpPr>
            <a:spLocks noChangeArrowheads="1"/>
          </p:cNvSpPr>
          <p:nvPr/>
        </p:nvSpPr>
        <p:spPr bwMode="auto">
          <a:xfrm>
            <a:off x="685800" y="1524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u="sng">
                <a:solidFill>
                  <a:srgbClr val="E7EF3F"/>
                </a:solidFill>
              </a:rPr>
              <a:t>Bài 1</a:t>
            </a:r>
            <a:r>
              <a:rPr lang="en-US" sz="2400">
                <a:solidFill>
                  <a:srgbClr val="E7EF3F"/>
                </a:solidFill>
              </a:rPr>
              <a:t>: D</a:t>
            </a:r>
            <a:r>
              <a:rPr lang="vi-VN" sz="2400">
                <a:solidFill>
                  <a:srgbClr val="E7EF3F"/>
                </a:solidFill>
              </a:rPr>
              <a:t>ư</a:t>
            </a:r>
            <a:r>
              <a:rPr lang="en-US" sz="2400">
                <a:solidFill>
                  <a:srgbClr val="E7EF3F"/>
                </a:solidFill>
              </a:rPr>
              <a:t>ới </a:t>
            </a:r>
            <a:r>
              <a:rPr lang="vi-VN" sz="2400">
                <a:solidFill>
                  <a:srgbClr val="E7EF3F"/>
                </a:solidFill>
              </a:rPr>
              <a:t>đ</a:t>
            </a:r>
            <a:r>
              <a:rPr lang="en-US" sz="2400">
                <a:solidFill>
                  <a:srgbClr val="E7EF3F"/>
                </a:solidFill>
              </a:rPr>
              <a:t>ây là một số </a:t>
            </a:r>
            <a:r>
              <a:rPr lang="vi-VN" sz="2400">
                <a:solidFill>
                  <a:srgbClr val="E7EF3F"/>
                </a:solidFill>
              </a:rPr>
              <a:t>đ</a:t>
            </a:r>
            <a:r>
              <a:rPr lang="en-US" sz="2400">
                <a:solidFill>
                  <a:srgbClr val="E7EF3F"/>
                </a:solidFill>
              </a:rPr>
              <a:t>oạn mở bài cho bài v</a:t>
            </a:r>
            <a:r>
              <a:rPr lang="vi-VN" sz="2400">
                <a:solidFill>
                  <a:srgbClr val="E7EF3F"/>
                </a:solidFill>
              </a:rPr>
              <a:t>ă</a:t>
            </a:r>
            <a:r>
              <a:rPr lang="en-US" sz="2400">
                <a:solidFill>
                  <a:srgbClr val="E7EF3F"/>
                </a:solidFill>
              </a:rPr>
              <a:t>n miêu tả cái cặp sách. Các </a:t>
            </a:r>
            <a:r>
              <a:rPr lang="vi-VN" sz="2400">
                <a:solidFill>
                  <a:srgbClr val="E7EF3F"/>
                </a:solidFill>
              </a:rPr>
              <a:t>đ</a:t>
            </a:r>
            <a:r>
              <a:rPr lang="en-US" sz="2400">
                <a:solidFill>
                  <a:srgbClr val="E7EF3F"/>
                </a:solidFill>
              </a:rPr>
              <a:t>oạn ấy có gì giống nhau và có gì khác nhau?</a:t>
            </a:r>
          </a:p>
        </p:txBody>
      </p:sp>
      <p:sp>
        <p:nvSpPr>
          <p:cNvPr id="5138" name="Line 41"/>
          <p:cNvSpPr>
            <a:spLocks noChangeShapeType="1"/>
          </p:cNvSpPr>
          <p:nvPr/>
        </p:nvSpPr>
        <p:spPr bwMode="auto">
          <a:xfrm>
            <a:off x="639763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5410200" y="3810000"/>
            <a:ext cx="3200400" cy="0"/>
          </a:xfrm>
          <a:prstGeom prst="line">
            <a:avLst/>
          </a:prstGeom>
          <a:noFill/>
          <a:ln w="28575">
            <a:solidFill>
              <a:srgbClr val="BE2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4953000" y="4191000"/>
            <a:ext cx="3886200" cy="0"/>
          </a:xfrm>
          <a:prstGeom prst="line">
            <a:avLst/>
          </a:prstGeom>
          <a:noFill/>
          <a:ln w="28575">
            <a:solidFill>
              <a:srgbClr val="BE2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4953000" y="4572000"/>
            <a:ext cx="3810000" cy="0"/>
          </a:xfrm>
          <a:prstGeom prst="line">
            <a:avLst/>
          </a:prstGeom>
          <a:noFill/>
          <a:ln w="28575">
            <a:solidFill>
              <a:srgbClr val="BE2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4953000" y="4876800"/>
            <a:ext cx="2819400" cy="0"/>
          </a:xfrm>
          <a:prstGeom prst="line">
            <a:avLst/>
          </a:prstGeom>
          <a:noFill/>
          <a:ln w="28575">
            <a:solidFill>
              <a:srgbClr val="BE2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" grpId="0" animBg="1"/>
      <p:bldP spid="13355" grpId="0" animBg="1"/>
      <p:bldP spid="13356" grpId="0" animBg="1"/>
      <p:bldP spid="133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  <a:r>
              <a:rPr lang="en-US" sz="2400" b="1" smtClean="0">
                <a:latin typeface="Arial"/>
              </a:rPr>
              <a:t>Luyện tập xây dựng mở bài trong bài v</a:t>
            </a:r>
            <a:r>
              <a:rPr lang="vi-VN" sz="2400" b="1" smtClean="0">
                <a:latin typeface="Arial"/>
              </a:rPr>
              <a:t>ă</a:t>
            </a:r>
            <a:r>
              <a:rPr lang="en-US" sz="2400" b="1" smtClean="0">
                <a:latin typeface="Arial"/>
              </a:rPr>
              <a:t>n miêu tả </a:t>
            </a:r>
            <a:r>
              <a:rPr lang="vi-VN" sz="2400" b="1" smtClean="0">
                <a:latin typeface="Arial"/>
              </a:rPr>
              <a:t>đ</a:t>
            </a:r>
            <a:r>
              <a:rPr lang="en-US" sz="2400" b="1" smtClean="0">
                <a:latin typeface="Arial"/>
              </a:rPr>
              <a:t>ồ vật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 Bài1</a:t>
            </a:r>
            <a:r>
              <a:rPr lang="en-US" sz="2400"/>
              <a:t>: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6150" name="Line 15"/>
          <p:cNvSpPr>
            <a:spLocks noChangeShapeType="1"/>
          </p:cNvSpPr>
          <p:nvPr/>
        </p:nvSpPr>
        <p:spPr bwMode="auto">
          <a:xfrm>
            <a:off x="762000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762000" y="2971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</p:txBody>
      </p:sp>
      <p:sp>
        <p:nvSpPr>
          <p:cNvPr id="6152" name="Rectangle 27"/>
          <p:cNvSpPr>
            <a:spLocks noChangeArrowheads="1"/>
          </p:cNvSpPr>
          <p:nvPr/>
        </p:nvSpPr>
        <p:spPr bwMode="auto">
          <a:xfrm>
            <a:off x="830263" y="2438400"/>
            <a:ext cx="83137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/>
              <a:t>Bài 2</a:t>
            </a:r>
            <a:r>
              <a:rPr lang="en-US" sz="2400"/>
              <a:t>:Viết một </a:t>
            </a:r>
            <a:r>
              <a:rPr lang="vi-VN" sz="2400"/>
              <a:t>đ</a:t>
            </a:r>
            <a:r>
              <a:rPr lang="en-US" sz="2400"/>
              <a:t>oạn mở bài cho bài v</a:t>
            </a:r>
            <a:r>
              <a:rPr lang="vi-VN" sz="2400"/>
              <a:t>ă</a:t>
            </a:r>
            <a:r>
              <a:rPr lang="en-US" sz="2400"/>
              <a:t>n miêu tả cái bàn học của em. </a:t>
            </a:r>
            <a:br>
              <a:rPr lang="en-US" sz="2400"/>
            </a:br>
            <a:r>
              <a:rPr lang="en-US" sz="2400"/>
              <a:t>- Theo cách mở bài trực tiếp.</a:t>
            </a:r>
            <a:br>
              <a:rPr lang="en-US" sz="2400"/>
            </a:br>
            <a:r>
              <a:rPr lang="en-US" sz="2400"/>
              <a:t>- Theo cách mở bài gián tiếp</a:t>
            </a:r>
            <a:r>
              <a:rPr lang="en-US"/>
              <a:t>.</a:t>
            </a: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1752600" y="2895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2971800" y="2895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6324600" y="2971800"/>
            <a:ext cx="228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2667000" y="35814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2743200" y="40386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 animBg="1"/>
      <p:bldP spid="16413" grpId="0" animBg="1"/>
      <p:bldP spid="16414" grpId="0" animBg="1"/>
      <p:bldP spid="16418" grpId="0" animBg="1"/>
      <p:bldP spid="164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 </a:t>
            </a:r>
            <a:endParaRPr lang="en-US" sz="2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62000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0" y="2971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</p:txBody>
      </p:sp>
      <p:pic>
        <p:nvPicPr>
          <p:cNvPr id="7176" name="Picture 10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00200"/>
            <a:ext cx="69342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 </a:t>
            </a:r>
            <a:endParaRPr lang="en-US" sz="24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62000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0" y="2971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</p:txBody>
      </p:sp>
      <p:pic>
        <p:nvPicPr>
          <p:cNvPr id="8200" name="Picture 9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600200"/>
            <a:ext cx="6019800" cy="5029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 </a:t>
            </a:r>
            <a:endParaRPr lang="en-US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62000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62000" y="2971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</p:txBody>
      </p:sp>
      <p:pic>
        <p:nvPicPr>
          <p:cNvPr id="9224" name="Picture 9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524000"/>
            <a:ext cx="4114800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/>
            </a:r>
            <a:br>
              <a:rPr lang="en-US" sz="2800" smtClean="0">
                <a:latin typeface="Arial"/>
              </a:rPr>
            </a:br>
            <a:r>
              <a:rPr lang="en-US" sz="3200" smtClean="0">
                <a:latin typeface="Arial"/>
              </a:rPr>
              <a:t>Tập làm v</a:t>
            </a:r>
            <a:r>
              <a:rPr lang="vi-VN" sz="3200" smtClean="0">
                <a:latin typeface="Arial"/>
              </a:rPr>
              <a:t>ă</a:t>
            </a:r>
            <a:r>
              <a:rPr lang="en-US" sz="3200" smtClean="0">
                <a:latin typeface="Arial"/>
              </a:rPr>
              <a:t>n</a:t>
            </a:r>
            <a:endParaRPr lang="en-US" sz="3200" dirty="0" smtClean="0">
              <a:latin typeface="Arial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0010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/>
              </a:rPr>
              <a:t>    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 </a:t>
            </a:r>
            <a:endParaRPr lang="en-US" sz="24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7175" y="300990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62000" y="0"/>
            <a:ext cx="0" cy="689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62000" y="2971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u="sng"/>
          </a:p>
        </p:txBody>
      </p:sp>
      <p:pic>
        <p:nvPicPr>
          <p:cNvPr id="10248" name="Picture 1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371600"/>
            <a:ext cx="6400800" cy="5486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 Tập làm văn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 Tập làm văn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 Tập làm văn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 Tập làm văn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 Tập làm văn&amp;quot;&quot;/&gt;&lt;property id=&quot;20307&quot; value=&quot;266&quot;/&gt;&lt;/object&gt;&lt;object type=&quot;3&quot; unique_id=&quot;10009&quot;&gt;&lt;property id=&quot;20148&quot; value=&quot;5&quot;/&gt;&lt;property id=&quot;20300&quot; value=&quot;Slide 7 - &amp;quot; Tập làm văn&amp;quot;&quot;/&gt;&lt;property id=&quot;20307&quot; value=&quot;267&quot;/&gt;&lt;/object&gt;&lt;object type=&quot;3&quot; unique_id=&quot;10010&quot;&gt;&lt;property id=&quot;20148&quot; value=&quot;5&quot;/&gt;&lt;property id=&quot;20300&quot; value=&quot;Slide 8 - &amp;quot; Tập làm văn&amp;quot;&quot;/&gt;&lt;property id=&quot;20307&quot; value=&quot;268&quot;/&gt;&lt;/object&gt;&lt;object type=&quot;3&quot; unique_id=&quot;10011&quot;&gt;&lt;property id=&quot;20148&quot; value=&quot;5&quot;/&gt;&lt;property id=&quot;20300&quot; value=&quot;Slide 9 - &amp;quot; Tập làm văn&amp;quot;&quot;/&gt;&lt;property id=&quot;20307&quot; value=&quot;265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458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.VnTime</vt:lpstr>
      <vt:lpstr>Arial</vt:lpstr>
      <vt:lpstr>Tahoma</vt:lpstr>
      <vt:lpstr>Wingdings</vt:lpstr>
      <vt:lpstr>Textured</vt:lpstr>
      <vt:lpstr>PowerPoint Presentation</vt:lpstr>
      <vt:lpstr> Tập làm văn</vt:lpstr>
      <vt:lpstr> Tập làm văn</vt:lpstr>
      <vt:lpstr> Tập làm văn</vt:lpstr>
      <vt:lpstr> Tập làm văn</vt:lpstr>
      <vt:lpstr> Tập làm văn</vt:lpstr>
      <vt:lpstr> Tập làm văn</vt:lpstr>
      <vt:lpstr> Tập làm văn</vt:lpstr>
      <vt:lpstr> Tập làm văn</vt:lpstr>
    </vt:vector>
  </TitlesOfParts>
  <Company>KIEN THUY - HAI PHONG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vÒ dù giê d¹y gi¸o viªn giái tr­êng TiÓu häc Thôy H­¬ng M«n : TËp lµm v¨n Líp 4 Ng­êi d¹y: NguyÔn ThÞ Toµn</dc:title>
  <dc:creator>NGUYEN-X-TRUONG</dc:creator>
  <cp:lastModifiedBy>Microsoft account</cp:lastModifiedBy>
  <cp:revision>44</cp:revision>
  <dcterms:created xsi:type="dcterms:W3CDTF">2007-12-22T05:54:09Z</dcterms:created>
  <dcterms:modified xsi:type="dcterms:W3CDTF">2023-01-17T01:29:12Z</dcterms:modified>
</cp:coreProperties>
</file>