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89" r:id="rId6"/>
    <p:sldId id="281" r:id="rId7"/>
    <p:sldId id="266" r:id="rId8"/>
    <p:sldId id="259" r:id="rId9"/>
    <p:sldId id="282" r:id="rId10"/>
    <p:sldId id="260" r:id="rId11"/>
    <p:sldId id="283" r:id="rId12"/>
    <p:sldId id="284" r:id="rId13"/>
    <p:sldId id="261" r:id="rId14"/>
    <p:sldId id="285" r:id="rId15"/>
    <p:sldId id="262" r:id="rId16"/>
    <p:sldId id="279" r:id="rId17"/>
    <p:sldId id="280" r:id="rId18"/>
    <p:sldId id="286"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24D184-4222-4B9F-ACF1-B04FA93397CC}" type="datetimeFigureOut">
              <a:rPr lang="en-US" smtClean="0"/>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69518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41100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40692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10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9805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734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710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5702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243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736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2742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56397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03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030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152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24D184-4222-4B9F-ACF1-B04FA93397CC}" type="datetimeFigureOut">
              <a:rPr lang="en-US" smtClean="0"/>
              <a:t>30/9/2023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238686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24D184-4222-4B9F-ACF1-B04FA93397CC}" type="datetimeFigureOut">
              <a:rPr lang="en-US" smtClean="0"/>
              <a:t>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86555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24D184-4222-4B9F-ACF1-B04FA93397CC}" type="datetimeFigureOut">
              <a:rPr lang="en-US" smtClean="0"/>
              <a:t>30/9/2023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50550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24D184-4222-4B9F-ACF1-B04FA93397CC}" type="datetimeFigureOut">
              <a:rPr lang="en-US" smtClean="0"/>
              <a:t>30/9/2023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2193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4D184-4222-4B9F-ACF1-B04FA93397CC}" type="datetimeFigureOut">
              <a:rPr lang="en-US" smtClean="0"/>
              <a:t>30/9/2023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7447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0403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30/9/2023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99131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D184-4222-4B9F-ACF1-B04FA93397CC}" type="datetimeFigureOut">
              <a:rPr lang="en-US" smtClean="0"/>
              <a:t>30/9/2023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B8E4-AD4B-4361-962D-7974FFE0556D}"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260676" y="-88344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272142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2023/9/30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260676" y="-88344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034211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6286" y="-649514"/>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8"/>
            <a:stretch>
              <a:fillRect/>
            </a:stretch>
          </a:blipFill>
        </p:spPr>
        <p:txBody>
          <a:bodyPr/>
          <a:lstStyle/>
          <a:p>
            <a:endParaRPr lang="en-US"/>
          </a:p>
        </p:txBody>
      </p:sp>
      <p:pic>
        <p:nvPicPr>
          <p:cNvPr id="11" name="Picture 10"/>
          <p:cNvPicPr>
            <a:picLocks noChangeAspect="1"/>
          </p:cNvPicPr>
          <p:nvPr/>
        </p:nvPicPr>
        <p:blipFill>
          <a:blip r:embed="rId9"/>
          <a:stretch>
            <a:fillRect/>
          </a:stretch>
        </p:blipFill>
        <p:spPr>
          <a:xfrm>
            <a:off x="3895794" y="906091"/>
            <a:ext cx="9169179" cy="4041998"/>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remove"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7993" y="950489"/>
            <a:ext cx="10972801" cy="3785652"/>
          </a:xfrm>
          <a:prstGeom prst="rect">
            <a:avLst/>
          </a:prstGeom>
        </p:spPr>
        <p:txBody>
          <a:bodyPr wrap="square" numCol="1">
            <a:spAutoFit/>
          </a:bodyPr>
          <a:lstStyle/>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Trường mới của em xây trên nền ngôi trường cũ lợp lá. Nhìn từ xa, những mảng tường vàng, mái đỏ như những cánh hoa lấp ló trong cây.</a:t>
            </a:r>
            <a:br>
              <a:rPr lang="vi-VN"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Em bước vào lớp, vừa bỡ ngỡ, vừa thấy quen thân. Tường vôi trắng, cánh cửa xanh, bàn ghế gỗ xoan đào nổi vân như lụa. Em thấy tất cả đều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sáng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lên</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và</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thơm</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trong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nắng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mùa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thu</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Dưới mái trường mới, sao tiếng trống rung động kéo dài ! Tiếng cô giáo trang nghiêm mà ấm áp. Tiếng đọc bài của em cũng vang vang đến lạ! Em nhìn ai cũng thấy thân thương. Cả đến chiếc thước kẻ, chiếc bút chì sao cũng đáng yêu đến thế !</a:t>
            </a:r>
          </a:p>
          <a:p>
            <a:pPr algn="r" fontAlgn="base"/>
            <a:r>
              <a:rPr lang="vi-VN" sz="2400" b="1" i="1" dirty="0">
                <a:latin typeface="Open Sans" panose="020B0606030504020204" pitchFamily="34" charset="0"/>
                <a:ea typeface="Open Sans" panose="020B0606030504020204" pitchFamily="34" charset="0"/>
                <a:cs typeface="Open Sans" panose="020B0606030504020204" pitchFamily="34" charset="0"/>
              </a:rPr>
              <a:t>Ngô Quân Miện</a:t>
            </a:r>
            <a:endParaRPr lang="vi-V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18711" y="293737"/>
            <a:ext cx="7091367" cy="830997"/>
          </a:xfrm>
          <a:prstGeom prst="rect">
            <a:avLst/>
          </a:prstGeom>
          <a:noFill/>
        </p:spPr>
        <p:txBody>
          <a:bodyPr wrap="square" rtlCol="0">
            <a:spAutoFit/>
          </a:bodyPr>
          <a:lstStyle/>
          <a:p>
            <a:pPr algn="ctr"/>
            <a:r>
              <a:rPr lang="en-US" sz="4800" dirty="0" err="1">
                <a:solidFill>
                  <a:srgbClr val="00B050"/>
                </a:solidFill>
                <a:latin typeface="#9Slide05 SVNVanilla Daisy Pro" panose="00000500000000000000" pitchFamily="2" charset="0"/>
              </a:rPr>
              <a:t>Ngôi</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trường</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mới</a:t>
            </a:r>
            <a:endParaRPr lang="en-US" sz="4800" dirty="0">
              <a:solidFill>
                <a:srgbClr val="00B050"/>
              </a:solidFill>
              <a:latin typeface="#9Slide05 SVNVanilla Daisy Pro" panose="00000500000000000000" pitchFamily="2" charset="0"/>
            </a:endParaRPr>
          </a:p>
        </p:txBody>
      </p:sp>
      <p:pic>
        <p:nvPicPr>
          <p:cNvPr id="3074" name="Picture 2" descr="Hình ảnh Trường Học PNG Miễn Phí Tải Về - Lovep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100000" l="0" r="100000">
                        <a14:foregroundMark x1="5000" y1="79972" x2="6000" y2="84006"/>
                        <a14:foregroundMark x1="30750" y1="80807" x2="35500" y2="85953"/>
                        <a14:foregroundMark x1="70833" y1="81919" x2="72083" y2="90403"/>
                        <a14:foregroundMark x1="96833" y1="79694" x2="94417" y2="87204"/>
                        <a14:foregroundMark x1="69333" y1="13491" x2="77833" y2="11127"/>
                        <a14:foregroundMark x1="36333" y1="11266" x2="4025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35393" y="4177149"/>
            <a:ext cx="4474298" cy="2680851"/>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7058878"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544524"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88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970022" y="722975"/>
            <a:ext cx="7498080" cy="646331"/>
          </a:xfrm>
          <a:prstGeom prst="rect">
            <a:avLst/>
          </a:prstGeom>
          <a:solidFill>
            <a:schemeClr val="bg1"/>
          </a:solidFill>
          <a:ln w="57150">
            <a:solidFill>
              <a:schemeClr val="accent1">
                <a:lumMod val="20000"/>
                <a:lumOff val="80000"/>
              </a:schemeClr>
            </a:solidFill>
          </a:ln>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02.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vào</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phiếu</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sách</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graphicFrame>
        <p:nvGraphicFramePr>
          <p:cNvPr id="12" name="Table 9"/>
          <p:cNvGraphicFramePr>
            <a:graphicFrameLocks noGrp="1"/>
          </p:cNvGraphicFramePr>
          <p:nvPr>
            <p:extLst>
              <p:ext uri="{D42A27DB-BD31-4B8C-83A1-F6EECF244321}">
                <p14:modId xmlns:p14="http://schemas.microsoft.com/office/powerpoint/2010/main" val="639131867"/>
              </p:ext>
            </p:extLst>
          </p:nvPr>
        </p:nvGraphicFramePr>
        <p:xfrm>
          <a:off x="753036" y="1627017"/>
          <a:ext cx="11000799" cy="4139946"/>
        </p:xfrm>
        <a:graphic>
          <a:graphicData uri="http://schemas.openxmlformats.org/drawingml/2006/table">
            <a:tbl>
              <a:tblPr/>
              <a:tblGrid>
                <a:gridCol w="4435157">
                  <a:extLst>
                    <a:ext uri="{9D8B030D-6E8A-4147-A177-3AD203B41FA5}">
                      <a16:colId xmlns:a16="http://schemas.microsoft.com/office/drawing/2014/main" val="20000"/>
                    </a:ext>
                  </a:extLst>
                </a:gridCol>
                <a:gridCol w="2898709">
                  <a:extLst>
                    <a:ext uri="{9D8B030D-6E8A-4147-A177-3AD203B41FA5}">
                      <a16:colId xmlns:a16="http://schemas.microsoft.com/office/drawing/2014/main" val="20001"/>
                    </a:ext>
                  </a:extLst>
                </a:gridCol>
                <a:gridCol w="3666933">
                  <a:extLst>
                    <a:ext uri="{9D8B030D-6E8A-4147-A177-3AD203B41FA5}">
                      <a16:colId xmlns:a16="http://schemas.microsoft.com/office/drawing/2014/main" val="20843704"/>
                    </a:ext>
                  </a:extLst>
                </a:gridCol>
              </a:tblGrid>
              <a:tr h="0">
                <a:tc gridSpan="3">
                  <a:txBody>
                    <a:bodyPr/>
                    <a:lstStyle/>
                    <a:p>
                      <a:pPr algn="ctr">
                        <a:lnSpc>
                          <a:spcPts val="5040"/>
                        </a:lnSpc>
                        <a:defRPr/>
                      </a:pPr>
                      <a:r>
                        <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PHIẾU</a:t>
                      </a:r>
                      <a:r>
                        <a:rPr lang="en-US" sz="2800" b="1" baseline="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ĐỌC SÁCH</a:t>
                      </a:r>
                      <a:endPar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a:lnSpc>
                          <a:spcPts val="5040"/>
                        </a:lnSpc>
                        <a:defRPr/>
                      </a:pP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32241135"/>
                  </a:ext>
                </a:extLst>
              </a:tr>
              <a:tr h="0">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Tên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thơ</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văn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Tác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giả</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latin typeface="Open Sans" panose="020B0606030504020204" pitchFamily="34" charset="0"/>
                          <a:ea typeface="Open Sans" panose="020B0606030504020204" pitchFamily="34" charset="0"/>
                          <a:cs typeface="Open Sans" panose="020B0606030504020204" pitchFamily="34" charset="0"/>
                        </a:rPr>
                        <a:t>Ngày</a:t>
                      </a:r>
                      <a:r>
                        <a:rPr lang="en-US" sz="2800" baseline="0" dirty="0">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latin typeface="Open Sans" panose="020B0606030504020204" pitchFamily="34" charset="0"/>
                          <a:ea typeface="Open Sans" panose="020B0606030504020204" pitchFamily="34" charset="0"/>
                          <a:cs typeface="Open Sans" panose="020B0606030504020204" pitchFamily="34" charset="0"/>
                        </a:rPr>
                        <a:t>đọc</a:t>
                      </a:r>
                      <a:r>
                        <a:rPr lang="en-US" sz="2800" baseline="0"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trong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cuộc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sống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được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nhắc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đến</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Suy</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nghĩ</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của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về</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đã</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có</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này</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chưa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Cùng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với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ai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Mức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độ</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yêu</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thích</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pSp>
        <p:nvGrpSpPr>
          <p:cNvPr id="13" name="Group 12"/>
          <p:cNvGrpSpPr/>
          <p:nvPr/>
        </p:nvGrpSpPr>
        <p:grpSpPr>
          <a:xfrm>
            <a:off x="4099159" y="5470934"/>
            <a:ext cx="2937282" cy="614881"/>
            <a:chOff x="5823678" y="5037015"/>
            <a:chExt cx="2937282" cy="614881"/>
          </a:xfrm>
        </p:grpSpPr>
        <p:sp>
          <p:nvSpPr>
            <p:cNvPr id="14"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5"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6"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7"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8"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73216" y="2447241"/>
            <a:ext cx="766860" cy="546743"/>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4210364" y="2447241"/>
            <a:ext cx="766860" cy="546743"/>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253435" y="4034517"/>
            <a:ext cx="766860" cy="546743"/>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894108" y="2447240"/>
            <a:ext cx="766860" cy="546743"/>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276891" y="3236194"/>
            <a:ext cx="766860" cy="54674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417252" y="4738308"/>
            <a:ext cx="766860" cy="546743"/>
          </a:xfrm>
          <a:prstGeom prst="rect">
            <a:avLst/>
          </a:prstGeom>
        </p:spPr>
      </p:pic>
    </p:spTree>
    <p:custDataLst>
      <p:tags r:id="rId1"/>
    </p:custDataLst>
    <p:extLst>
      <p:ext uri="{BB962C8B-B14F-4D97-AF65-F5344CB8AC3E}">
        <p14:creationId xmlns:p14="http://schemas.microsoft.com/office/powerpoint/2010/main" val="219208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7257695" y="2488251"/>
            <a:ext cx="5249111" cy="5261304"/>
          </a:xfrm>
          <a:prstGeom prst="rect">
            <a:avLst/>
          </a:prstGeom>
        </p:spPr>
      </p:pic>
      <p:pic>
        <p:nvPicPr>
          <p:cNvPr id="29" name="Picture 28"/>
          <p:cNvPicPr>
            <a:picLocks noChangeAspect="1"/>
          </p:cNvPicPr>
          <p:nvPr/>
        </p:nvPicPr>
        <p:blipFill>
          <a:blip r:embed="rId5"/>
          <a:stretch>
            <a:fillRect/>
          </a:stretch>
        </p:blipFill>
        <p:spPr>
          <a:xfrm>
            <a:off x="-167005" y="0"/>
            <a:ext cx="9400847" cy="5773412"/>
          </a:xfrm>
          <a:prstGeom prst="rect">
            <a:avLst/>
          </a:prstGeom>
        </p:spPr>
      </p:pic>
    </p:spTree>
    <p:custDataLst>
      <p:tags r:id="rId1"/>
    </p:custDataLst>
    <p:extLst>
      <p:ext uri="{BB962C8B-B14F-4D97-AF65-F5344CB8AC3E}">
        <p14:creationId xmlns:p14="http://schemas.microsoft.com/office/powerpoint/2010/main" val="385515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2272770" y="621236"/>
            <a:ext cx="7901101" cy="4828450"/>
          </a:xfrm>
          <a:prstGeom prst="rect">
            <a:avLst/>
          </a:prstGeom>
        </p:spPr>
      </p:pic>
    </p:spTree>
    <p:custDataLst>
      <p:tags r:id="rId1"/>
    </p:custDataLst>
    <p:extLst>
      <p:ext uri="{BB962C8B-B14F-4D97-AF65-F5344CB8AC3E}">
        <p14:creationId xmlns:p14="http://schemas.microsoft.com/office/powerpoint/2010/main" val="182107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1" name="组合 20">
            <a:extLst>
              <a:ext uri="{FF2B5EF4-FFF2-40B4-BE49-F238E27FC236}">
                <a16:creationId xmlns:a16="http://schemas.microsoft.com/office/drawing/2014/main" id="{F8544315-28AD-4463-90C8-948490ACD223}"/>
              </a:ext>
            </a:extLst>
          </p:cNvPr>
          <p:cNvGrpSpPr/>
          <p:nvPr/>
        </p:nvGrpSpPr>
        <p:grpSpPr>
          <a:xfrm>
            <a:off x="509286" y="451413"/>
            <a:ext cx="7935056" cy="3207001"/>
            <a:chOff x="-2100313" y="1157021"/>
            <a:chExt cx="7935056" cy="3207001"/>
          </a:xfrm>
        </p:grpSpPr>
        <p:sp>
          <p:nvSpPr>
            <p:cNvPr id="12" name="思想气泡: 云 11">
              <a:extLst>
                <a:ext uri="{FF2B5EF4-FFF2-40B4-BE49-F238E27FC236}">
                  <a16:creationId xmlns:a16="http://schemas.microsoft.com/office/drawing/2014/main" id="{FC005A91-1287-4A46-982E-B10734D5BE1F}"/>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BDC11FC-A39C-486F-A052-AFB970D7863D}"/>
                </a:ext>
              </a:extLst>
            </p:cNvPr>
            <p:cNvSpPr txBox="1"/>
            <p:nvPr/>
          </p:nvSpPr>
          <p:spPr>
            <a:xfrm>
              <a:off x="-917610" y="1848258"/>
              <a:ext cx="59956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en-US" altLang="zh-CN" sz="3600" b="0" i="0" u="none" strike="noStrike" kern="1200" cap="none" normalizeH="0" baseline="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Trao</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đổi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thú</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vị</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thơ</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văn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đọc</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600" b="0" i="0" u="none" strike="noStrike" kern="1200" cap="none" normalizeH="0" baseline="0" noProof="0" dirty="0">
                <a:ln>
                  <a:noFill/>
                </a:ln>
                <a:solidFill>
                  <a:prstClr val="black">
                    <a:lumMod val="75000"/>
                    <a:lumOff val="25000"/>
                  </a:prstClr>
                </a:solidFill>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grpSp>
      <p:sp>
        <p:nvSpPr>
          <p:cNvPr id="19" name="文本框 18">
            <a:extLst>
              <a:ext uri="{FF2B5EF4-FFF2-40B4-BE49-F238E27FC236}">
                <a16:creationId xmlns:a16="http://schemas.microsoft.com/office/drawing/2014/main" id="{8C445581-A47A-40EA-8C31-FFF9B4DAD6AC}"/>
              </a:ext>
            </a:extLst>
          </p:cNvPr>
          <p:cNvSpPr txBox="1"/>
          <p:nvPr/>
        </p:nvSpPr>
        <p:spPr>
          <a:xfrm>
            <a:off x="457200" y="4134707"/>
            <a:ext cx="8039228" cy="2062103"/>
          </a:xfrm>
          <a:prstGeom prst="rect">
            <a:avLst/>
          </a:prstGeom>
          <a:solidFill>
            <a:schemeClr val="accent4">
              <a:lumMod val="60000"/>
              <a:lumOff val="40000"/>
            </a:schemeClr>
          </a:solid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âm</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nhạc</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Mô</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-da,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Kể</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a:t>
            </a:r>
            <a:endParaRPr kumimoji="0" lang="zh-CN" altLang="en-US" sz="32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16" y="2644718"/>
            <a:ext cx="4487045" cy="4487045"/>
          </a:xfrm>
          <a:prstGeom prst="rect">
            <a:avLst/>
          </a:prstGeom>
        </p:spPr>
      </p:pic>
      <p:pic>
        <p:nvPicPr>
          <p:cNvPr id="24" name="Picture 23"/>
          <p:cNvPicPr>
            <a:picLocks noChangeAspect="1"/>
          </p:cNvPicPr>
          <p:nvPr/>
        </p:nvPicPr>
        <p:blipFill>
          <a:blip r:embed="rId5"/>
          <a:stretch>
            <a:fillRect/>
          </a:stretch>
        </p:blipFill>
        <p:spPr>
          <a:xfrm>
            <a:off x="8444342" y="894632"/>
            <a:ext cx="3737172" cy="1511939"/>
          </a:xfrm>
          <a:prstGeom prst="rect">
            <a:avLst/>
          </a:prstGeom>
        </p:spPr>
      </p:pic>
    </p:spTree>
    <p:custDataLst>
      <p:tags r:id="rId1"/>
    </p:custDataLst>
    <p:extLst>
      <p:ext uri="{BB962C8B-B14F-4D97-AF65-F5344CB8AC3E}">
        <p14:creationId xmlns:p14="http://schemas.microsoft.com/office/powerpoint/2010/main" val="198961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wipe(left)">
                                      <p:cBhvr>
                                        <p:cTn id="14" dur="500"/>
                                        <p:tgtEl>
                                          <p:spTgt spid="19">
                                            <p:bg/>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 calcmode="lin" valueType="num">
                                      <p:cBhvr>
                                        <p:cTn id="24" dur="250" fill="hold"/>
                                        <p:tgtEl>
                                          <p:spTgt spid="24"/>
                                        </p:tgtEl>
                                        <p:attrNameLst>
                                          <p:attrName>style.rotation</p:attrName>
                                        </p:attrNameLst>
                                      </p:cBhvr>
                                      <p:tavLst>
                                        <p:tav tm="0">
                                          <p:val>
                                            <p:fltVal val="90"/>
                                          </p:val>
                                        </p:tav>
                                        <p:tav tm="100000">
                                          <p:val>
                                            <p:fltVal val="0"/>
                                          </p:val>
                                        </p:tav>
                                      </p:tavLst>
                                    </p:anim>
                                    <p:animEffect transition="in" filter="fade">
                                      <p:cBhvr>
                                        <p:cTn id="25" dur="25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b="18634"/>
          <a:stretch/>
        </p:blipFill>
        <p:spPr>
          <a:xfrm>
            <a:off x="413253" y="1799577"/>
            <a:ext cx="3963896" cy="4482991"/>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4"/>
          <a:stretch>
            <a:fillRect/>
          </a:stretch>
        </p:blipFill>
        <p:spPr>
          <a:xfrm>
            <a:off x="4171019" y="907553"/>
            <a:ext cx="7901101" cy="4834547"/>
          </a:xfrm>
          <a:prstGeom prst="rect">
            <a:avLst/>
          </a:prstGeom>
        </p:spPr>
      </p:pic>
    </p:spTree>
    <p:custDataLst>
      <p:tags r:id="rId1"/>
    </p:custDataLst>
    <p:extLst>
      <p:ext uri="{BB962C8B-B14F-4D97-AF65-F5344CB8AC3E}">
        <p14:creationId xmlns:p14="http://schemas.microsoft.com/office/powerpoint/2010/main" val="6851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a:extLst>
              <a:ext uri="{FF2B5EF4-FFF2-40B4-BE49-F238E27FC236}">
                <a16:creationId xmlns:a16="http://schemas.microsoft.com/office/drawing/2014/main" id="{8C445581-A47A-40EA-8C31-FFF9B4DAD6AC}"/>
              </a:ext>
            </a:extLst>
          </p:cNvPr>
          <p:cNvSpPr txBox="1"/>
          <p:nvPr/>
        </p:nvSpPr>
        <p:spPr>
          <a:xfrm>
            <a:off x="3970116" y="1191937"/>
            <a:ext cx="7499525" cy="3170099"/>
          </a:xfrm>
          <a:prstGeom prst="rect">
            <a:avLst/>
          </a:prstGeom>
          <a:solidFill>
            <a:schemeClr val="bg1"/>
          </a:solidFill>
          <a:ln w="38100">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ìm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4000" dirty="0">
                <a:latin typeface="Open Sans" panose="020B0606030504020204" pitchFamily="34" charset="0"/>
                <a:ea typeface="Open Sans" panose="020B0606030504020204" pitchFamily="34" charset="0"/>
                <a:cs typeface="Open Sans" panose="020B0606030504020204" pitchFamily="34" charset="0"/>
              </a:rPr>
              <a:t> chia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sẻ</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với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người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thân</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của</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em</a:t>
            </a:r>
            <a:r>
              <a:rPr lang="en-US" altLang="zh-CN" sz="4000" dirty="0">
                <a:latin typeface="Open Sans" panose="020B0606030504020204" pitchFamily="34" charset="0"/>
                <a:ea typeface="Open Sans" panose="020B0606030504020204" pitchFamily="34" charset="0"/>
                <a:cs typeface="Open Sans" panose="020B0606030504020204" pitchFamily="34" charset="0"/>
              </a:rPr>
              <a:t>.</a:t>
            </a:r>
            <a:endParaRPr kumimoji="0" lang="zh-CN" altLang="en-US" sz="40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8462" y="3264920"/>
            <a:ext cx="4725972" cy="3483770"/>
          </a:xfrm>
          <a:prstGeom prst="rect">
            <a:avLst/>
          </a:prstGeom>
        </p:spPr>
      </p:pic>
    </p:spTree>
    <p:custDataLst>
      <p:tags r:id="rId1"/>
    </p:custDataLst>
    <p:extLst>
      <p:ext uri="{BB962C8B-B14F-4D97-AF65-F5344CB8AC3E}">
        <p14:creationId xmlns:p14="http://schemas.microsoft.com/office/powerpoint/2010/main" val="30757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5141646" y="479895"/>
            <a:ext cx="7741921" cy="1477328"/>
          </a:xfrm>
          <a:prstGeom prst="rect">
            <a:avLst/>
          </a:prstGeom>
        </p:spPr>
        <p:txBody>
          <a:bodyPr wrap="square" lIns="0" tIns="0" rIns="0" bIns="0" rtlCol="0" anchor="t">
            <a:spAutoFit/>
          </a:bodyPr>
          <a:lstStyle/>
          <a:p>
            <a:pPr algn="ctr" defTabSz="609630"/>
            <a:r>
              <a:rPr lang="en-US" sz="9600" dirty="0">
                <a:ln>
                  <a:solidFill>
                    <a:schemeClr val="tx1"/>
                  </a:solidFill>
                </a:ln>
                <a:solidFill>
                  <a:schemeClr val="bg1"/>
                </a:solidFill>
                <a:latin typeface="#9Slide07 SVNErika Ormig" panose="020B0609050302020204" pitchFamily="49" charset="0"/>
              </a:rPr>
              <a:t>DẶN DÒ</a:t>
            </a:r>
          </a:p>
        </p:txBody>
      </p:sp>
      <p:sp>
        <p:nvSpPr>
          <p:cNvPr id="5" name="TextBox 4"/>
          <p:cNvSpPr txBox="1"/>
          <p:nvPr/>
        </p:nvSpPr>
        <p:spPr>
          <a:xfrm>
            <a:off x="2824224" y="1957223"/>
            <a:ext cx="8322196" cy="2308324"/>
          </a:xfrm>
          <a:prstGeom prst="rect">
            <a:avLst/>
          </a:prstGeom>
          <a:solidFill>
            <a:schemeClr val="bg1"/>
          </a:solidFill>
          <a:ln w="19050">
            <a:solidFill>
              <a:schemeClr val="tx1"/>
            </a:solidFill>
          </a:ln>
        </p:spPr>
        <p:txBody>
          <a:bodyPr wrap="square" rtlCol="0">
            <a:spAutoFit/>
          </a:bodyPr>
          <a:lstStyle/>
          <a:p>
            <a:pPr marL="571500" indent="-571500" algn="just">
              <a:buFont typeface="Arial" panose="020B0604020202020204" pitchFamily="34" charset="0"/>
              <a:buChar char="•"/>
            </a:pPr>
            <a:r>
              <a:rPr lang="en-US" altLang="zh-CN" sz="3600" dirty="0" err="1">
                <a:latin typeface="Open Sans" panose="020B0606030504020204" pitchFamily="34" charset="0"/>
                <a:ea typeface="Open Sans" panose="020B0606030504020204" pitchFamily="34" charset="0"/>
                <a:cs typeface="Open Sans" panose="020B0606030504020204" pitchFamily="34" charset="0"/>
              </a:rPr>
              <a:t>Tìm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thêm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những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câu</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chuyện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về</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thần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đồng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hoặc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nhà</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bác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học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nổi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tiếng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trên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thế</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giới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3600" dirty="0">
                <a:latin typeface="Open Sans" panose="020B0606030504020204" pitchFamily="34" charset="0"/>
                <a:ea typeface="Open Sans" panose="020B0606030504020204" pitchFamily="34" charset="0"/>
                <a:cs typeface="Open Sans" panose="020B0606030504020204" pitchFamily="34" charset="0"/>
              </a:rPr>
              <a:t> ở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Việt</a:t>
            </a:r>
            <a:r>
              <a:rPr lang="en-US" altLang="zh-CN" sz="3600" dirty="0">
                <a:latin typeface="Open Sans" panose="020B0606030504020204" pitchFamily="34" charset="0"/>
                <a:ea typeface="Open Sans" panose="020B0606030504020204" pitchFamily="34" charset="0"/>
                <a:cs typeface="Open Sans" panose="020B0606030504020204" pitchFamily="34" charset="0"/>
              </a:rPr>
              <a:t> Nam. </a:t>
            </a:r>
          </a:p>
          <a:p>
            <a:pPr marL="571500" indent="-571500" algn="just">
              <a:buFont typeface="Arial" panose="020B0604020202020204" pitchFamily="34" charset="0"/>
              <a:buChar char="•"/>
            </a:pPr>
            <a:r>
              <a:rPr lang="en-US" sz="3600" dirty="0" err="1">
                <a:latin typeface="Open Sans" panose="020B0606030504020204" pitchFamily="34" charset="0"/>
                <a:ea typeface="Open Sans" panose="020B0606030504020204" pitchFamily="34" charset="0"/>
                <a:cs typeface="Open Sans" panose="020B0606030504020204" pitchFamily="34" charset="0"/>
              </a:rPr>
              <a:t>Hoàn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thành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phiếu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Đọc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04342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sp>
        <p:nvSpPr>
          <p:cNvPr id="10" name="TextBox 9"/>
          <p:cNvSpPr txBox="1"/>
          <p:nvPr/>
        </p:nvSpPr>
        <p:spPr>
          <a:xfrm>
            <a:off x="4671441" y="2432263"/>
            <a:ext cx="6631303" cy="1200329"/>
          </a:xfrm>
          <a:prstGeom prst="rect">
            <a:avLst/>
          </a:prstGeom>
          <a:noFill/>
        </p:spPr>
        <p:txBody>
          <a:bodyPr wrap="none" rtlCol="0">
            <a:spAutoFit/>
            <a:scene3d>
              <a:camera prst="orthographicFront">
                <a:rot lat="0" lon="600000" rev="0"/>
              </a:camera>
              <a:lightRig rig="threePt" dir="t"/>
            </a:scene3d>
          </a:bodyPr>
          <a:lstStyle/>
          <a:p>
            <a:r>
              <a:rPr lang="en-US" sz="7200" dirty="0">
                <a:solidFill>
                  <a:schemeClr val="bg1"/>
                </a:solidFill>
                <a:effectLst>
                  <a:glow rad="304800">
                    <a:schemeClr val="accent4">
                      <a:lumMod val="60000"/>
                      <a:lumOff val="40000"/>
                      <a:alpha val="85000"/>
                    </a:schemeClr>
                  </a:glow>
                  <a:outerShdw blurRad="50800" dist="38100" algn="l" rotWithShape="0">
                    <a:prstClr val="black">
                      <a:alpha val="40000"/>
                    </a:prstClr>
                  </a:outerShdw>
                </a:effectLst>
                <a:latin typeface="Arial" panose="020B0604020202020204" pitchFamily="34" charset="0"/>
                <a:cs typeface="Arial" panose="020B0604020202020204" pitchFamily="34" charset="0"/>
              </a:rPr>
              <a:t>TẠM BIỆT NHÉ</a:t>
            </a:r>
          </a:p>
        </p:txBody>
      </p:sp>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4"/>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23741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320800"/>
            <a:ext cx="8940800" cy="4988560"/>
          </a:xfrm>
          <a:prstGeom prst="rect">
            <a:avLst/>
          </a:prstGeom>
          <a:solidFill>
            <a:schemeClr val="bg1"/>
          </a:solidFill>
          <a:ln w="571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9855200" y="3576320"/>
            <a:ext cx="2629710" cy="3281680"/>
          </a:xfrm>
          <a:prstGeom prst="rect">
            <a:avLst/>
          </a:prstGeom>
        </p:spPr>
      </p:pic>
      <p:sp>
        <p:nvSpPr>
          <p:cNvPr id="32" name="TextBox 9"/>
          <p:cNvSpPr txBox="1"/>
          <p:nvPr/>
        </p:nvSpPr>
        <p:spPr>
          <a:xfrm>
            <a:off x="1243382" y="1804608"/>
            <a:ext cx="8445907" cy="4062651"/>
          </a:xfrm>
          <a:prstGeom prst="rect">
            <a:avLst/>
          </a:prstGeom>
          <a:noFill/>
        </p:spPr>
        <p:txBody>
          <a:bodyPr wrap="square" lIns="0" tIns="0" rIns="0" bIns="0" rtlCol="0" anchor="t">
            <a:spAutoFit/>
          </a:bodyPr>
          <a:lstStyle/>
          <a:p>
            <a:pPr algn="just" defTabSz="609630"/>
            <a:r>
              <a:rPr lang="en-US" sz="2400" b="1" dirty="0">
                <a:solidFill>
                  <a:prstClr val="black"/>
                </a:solidFill>
                <a:latin typeface="Cambria" panose="02040503050406030204" pitchFamily="18" charset="0"/>
                <a:ea typeface="Cambria" panose="02040503050406030204" pitchFamily="18" charset="0"/>
              </a:rPr>
              <a:t>1.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đặc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thù</a:t>
            </a:r>
            <a:r>
              <a:rPr lang="en-US" sz="2400" b="1"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a:solidFill>
                  <a:prstClr val="black"/>
                </a:solidFill>
                <a:latin typeface="Cambria" panose="02040503050406030204" pitchFamily="18" charset="0"/>
                <a:ea typeface="Cambria" panose="02040503050406030204" pitchFamily="18" charset="0"/>
              </a:rPr>
              <a:t>HS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mở</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rộng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văn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phiếu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sách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thông</a:t>
            </a:r>
            <a:r>
              <a:rPr lang="en-US" sz="2400" dirty="0">
                <a:solidFill>
                  <a:prstClr val="black"/>
                </a:solidFill>
                <a:latin typeface="Cambria" panose="02040503050406030204" pitchFamily="18" charset="0"/>
                <a:ea typeface="Cambria" panose="02040503050406030204" pitchFamily="18" charset="0"/>
              </a:rPr>
              <a:t> tin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bè</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thú</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người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thân</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2.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chung</a:t>
            </a:r>
            <a:endParaRPr lang="en-US" sz="2400" b="1" dirty="0">
              <a:solidFill>
                <a:prstClr val="black"/>
              </a:solidFill>
              <a:latin typeface="Cambria" panose="02040503050406030204" pitchFamily="18" charset="0"/>
              <a:ea typeface="Cambria" panose="02040503050406030204" pitchFamily="18" charset="0"/>
            </a:endParaRP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tự</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hợp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tiếp</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3. </a:t>
            </a:r>
            <a:r>
              <a:rPr lang="en-US" sz="2400" b="1" dirty="0" err="1">
                <a:solidFill>
                  <a:prstClr val="black"/>
                </a:solidFill>
                <a:latin typeface="Cambria" panose="02040503050406030204" pitchFamily="18" charset="0"/>
                <a:ea typeface="Cambria" panose="02040503050406030204" pitchFamily="18" charset="0"/>
              </a:rPr>
              <a:t>Phẩm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chất</a:t>
            </a:r>
            <a:r>
              <a:rPr lang="en-US" sz="2400" b="1"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chia </a:t>
            </a:r>
            <a:r>
              <a:rPr lang="en-US" sz="2400" dirty="0" err="1">
                <a:solidFill>
                  <a:prstClr val="black"/>
                </a:solidFill>
                <a:latin typeface="Cambria" panose="02040503050406030204" pitchFamily="18" charset="0"/>
                <a:ea typeface="Cambria" panose="02040503050406030204" pitchFamily="18" charset="0"/>
              </a:rPr>
              <a:t>sẻ</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hỏi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gũi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trân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trọng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p>
        </p:txBody>
      </p:sp>
      <p:pic>
        <p:nvPicPr>
          <p:cNvPr id="33" name="Picture 32"/>
          <p:cNvPicPr>
            <a:picLocks noChangeAspect="1"/>
          </p:cNvPicPr>
          <p:nvPr/>
        </p:nvPicPr>
        <p:blipFill>
          <a:blip r:embed="rId4"/>
          <a:stretch>
            <a:fillRect/>
          </a:stretch>
        </p:blipFill>
        <p:spPr>
          <a:xfrm>
            <a:off x="2661932" y="464450"/>
            <a:ext cx="5608806" cy="1237595"/>
          </a:xfrm>
          <a:prstGeom prst="rect">
            <a:avLst/>
          </a:prstGeom>
        </p:spPr>
      </p:pic>
    </p:spTree>
    <p:custDataLst>
      <p:tags r:id="rId1"/>
    </p:custDataLst>
    <p:extLst>
      <p:ext uri="{BB962C8B-B14F-4D97-AF65-F5344CB8AC3E}">
        <p14:creationId xmlns:p14="http://schemas.microsoft.com/office/powerpoint/2010/main" val="179774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42219" y="910603"/>
            <a:ext cx="7901101" cy="4828450"/>
          </a:xfrm>
          <a:prstGeom prst="rect">
            <a:avLst/>
          </a:prstGeom>
        </p:spPr>
      </p:pic>
    </p:spTree>
    <p:custDataLst>
      <p:tags r:id="rId1"/>
    </p:custDataLst>
    <p:extLst>
      <p:ext uri="{BB962C8B-B14F-4D97-AF65-F5344CB8AC3E}">
        <p14:creationId xmlns:p14="http://schemas.microsoft.com/office/powerpoint/2010/main" val="342224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b="18634"/>
          <a:stretch/>
        </p:blipFill>
        <p:spPr>
          <a:xfrm>
            <a:off x="691045" y="2500132"/>
            <a:ext cx="3600320" cy="4071803"/>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283" y="578732"/>
            <a:ext cx="7900636" cy="4653023"/>
          </a:xfrm>
          <a:prstGeom prst="rect">
            <a:avLst/>
          </a:prstGeom>
        </p:spPr>
      </p:pic>
      <p:sp>
        <p:nvSpPr>
          <p:cNvPr id="4" name="TextBox 3"/>
          <p:cNvSpPr txBox="1"/>
          <p:nvPr/>
        </p:nvSpPr>
        <p:spPr>
          <a:xfrm>
            <a:off x="5555849" y="1751081"/>
            <a:ext cx="5544272" cy="2308324"/>
          </a:xfrm>
          <a:prstGeom prst="rect">
            <a:avLst/>
          </a:prstGeom>
          <a:noFill/>
        </p:spPr>
        <p:txBody>
          <a:bodyPr wrap="square" rtlCol="0">
            <a:spAutoFit/>
          </a:bodyPr>
          <a:lstStyle/>
          <a:p>
            <a:pPr algn="ctr"/>
            <a:r>
              <a:rPr lang="en-US" sz="3600" dirty="0" err="1"/>
              <a:t>Hãy</a:t>
            </a:r>
            <a:r>
              <a:rPr lang="en-US" sz="3600" dirty="0"/>
              <a:t> chia </a:t>
            </a:r>
            <a:r>
              <a:rPr lang="en-US" sz="3600" dirty="0" err="1"/>
              <a:t>sẻ</a:t>
            </a:r>
            <a:r>
              <a:rPr lang="en-US" sz="3600" dirty="0"/>
              <a:t> </a:t>
            </a:r>
            <a:r>
              <a:rPr lang="en-US" sz="3600" dirty="0" err="1"/>
              <a:t>về</a:t>
            </a:r>
            <a:r>
              <a:rPr lang="en-US" sz="3600" dirty="0"/>
              <a:t> </a:t>
            </a:r>
            <a:r>
              <a:rPr lang="en-US" sz="3600" dirty="0" err="1"/>
              <a:t>một</a:t>
            </a:r>
            <a:r>
              <a:rPr lang="en-US" sz="3600" dirty="0"/>
              <a:t> </a:t>
            </a:r>
            <a:r>
              <a:rPr lang="en-US" sz="3600" dirty="0" err="1"/>
              <a:t>trải</a:t>
            </a:r>
            <a:r>
              <a:rPr lang="en-US" sz="3600" dirty="0"/>
              <a:t> </a:t>
            </a:r>
            <a:r>
              <a:rPr lang="en-US" sz="3600" dirty="0" err="1"/>
              <a:t>nghiệm</a:t>
            </a:r>
            <a:r>
              <a:rPr lang="en-US" sz="3600" dirty="0"/>
              <a:t> </a:t>
            </a:r>
            <a:r>
              <a:rPr lang="en-US" sz="3600" dirty="0" err="1"/>
              <a:t>đáng</a:t>
            </a:r>
            <a:r>
              <a:rPr lang="en-US" sz="3600" dirty="0"/>
              <a:t> </a:t>
            </a:r>
            <a:r>
              <a:rPr lang="en-US" sz="3600" dirty="0" err="1"/>
              <a:t>nhớ</a:t>
            </a:r>
            <a:r>
              <a:rPr lang="en-US" sz="3600" dirty="0"/>
              <a:t> </a:t>
            </a:r>
            <a:r>
              <a:rPr lang="en-US" sz="3600" dirty="0" err="1"/>
              <a:t>mà</a:t>
            </a:r>
            <a:r>
              <a:rPr lang="en-US" sz="3600" dirty="0"/>
              <a:t> </a:t>
            </a:r>
            <a:r>
              <a:rPr lang="en-US" sz="3600" dirty="0" err="1"/>
              <a:t>em</a:t>
            </a:r>
            <a:r>
              <a:rPr lang="en-US" sz="3600" dirty="0"/>
              <a:t> </a:t>
            </a:r>
            <a:r>
              <a:rPr lang="en-US" sz="3600" dirty="0" err="1"/>
              <a:t>có</a:t>
            </a:r>
            <a:r>
              <a:rPr lang="en-US" sz="3600" dirty="0"/>
              <a:t> </a:t>
            </a:r>
            <a:r>
              <a:rPr lang="en-US" sz="3600" dirty="0" err="1"/>
              <a:t>dịp</a:t>
            </a:r>
            <a:r>
              <a:rPr lang="en-US" sz="3600" dirty="0"/>
              <a:t> </a:t>
            </a:r>
            <a:r>
              <a:rPr lang="en-US" sz="3600" dirty="0" err="1"/>
              <a:t>được</a:t>
            </a:r>
            <a:r>
              <a:rPr lang="en-US" sz="3600" dirty="0"/>
              <a:t> </a:t>
            </a:r>
            <a:r>
              <a:rPr lang="en-US" sz="3600" dirty="0" err="1"/>
              <a:t>khám</a:t>
            </a:r>
            <a:r>
              <a:rPr lang="en-US" sz="3600" dirty="0"/>
              <a:t> </a:t>
            </a:r>
            <a:r>
              <a:rPr lang="en-US" sz="3600" dirty="0" err="1"/>
              <a:t>phá</a:t>
            </a:r>
            <a:r>
              <a:rPr lang="en-US" sz="3600" dirty="0"/>
              <a:t> </a:t>
            </a:r>
            <a:r>
              <a:rPr lang="en-US" sz="3600" dirty="0" err="1"/>
              <a:t>vào</a:t>
            </a:r>
            <a:r>
              <a:rPr lang="en-US" sz="3600" dirty="0"/>
              <a:t> </a:t>
            </a:r>
            <a:r>
              <a:rPr lang="en-US" sz="3600" dirty="0" err="1"/>
              <a:t>kì</a:t>
            </a:r>
            <a:r>
              <a:rPr lang="en-US" sz="3600" dirty="0"/>
              <a:t> </a:t>
            </a:r>
            <a:r>
              <a:rPr lang="en-US" sz="3600" dirty="0" err="1"/>
              <a:t>nghỉ</a:t>
            </a:r>
            <a:r>
              <a:rPr lang="en-US" sz="3600" dirty="0"/>
              <a:t> </a:t>
            </a:r>
            <a:r>
              <a:rPr lang="en-US" sz="3600" dirty="0" err="1"/>
              <a:t>hè</a:t>
            </a:r>
            <a:r>
              <a:rPr lang="en-US" sz="3600" dirty="0"/>
              <a:t> </a:t>
            </a:r>
            <a:r>
              <a:rPr lang="en-US" sz="3600" dirty="0" err="1"/>
              <a:t>vừa</a:t>
            </a:r>
            <a:r>
              <a:rPr lang="en-US" sz="3600" dirty="0"/>
              <a:t> </a:t>
            </a:r>
            <a:r>
              <a:rPr lang="en-US" sz="3600" dirty="0" err="1"/>
              <a:t>rồi</a:t>
            </a:r>
            <a:r>
              <a:rPr lang="en-US" sz="3600" dirty="0"/>
              <a:t>.</a:t>
            </a:r>
          </a:p>
        </p:txBody>
      </p:sp>
    </p:spTree>
    <p:custDataLst>
      <p:tags r:id="rId1"/>
    </p:custDataLst>
    <p:extLst>
      <p:ext uri="{BB962C8B-B14F-4D97-AF65-F5344CB8AC3E}">
        <p14:creationId xmlns:p14="http://schemas.microsoft.com/office/powerpoint/2010/main" val="157017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45449" y="1014775"/>
            <a:ext cx="7901101" cy="4828450"/>
          </a:xfrm>
          <a:prstGeom prst="rect">
            <a:avLst/>
          </a:prstGeom>
        </p:spPr>
      </p:pic>
    </p:spTree>
    <p:custDataLst>
      <p:tags r:id="rId1"/>
    </p:custDataLst>
    <p:extLst>
      <p:ext uri="{BB962C8B-B14F-4D97-AF65-F5344CB8AC3E}">
        <p14:creationId xmlns:p14="http://schemas.microsoft.com/office/powerpoint/2010/main" val="227612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702782"/>
            <a:ext cx="4387746" cy="4387746"/>
          </a:xfrm>
          <a:prstGeom prst="rect">
            <a:avLst/>
          </a:prstGeom>
        </p:spPr>
      </p:pic>
      <p:grpSp>
        <p:nvGrpSpPr>
          <p:cNvPr id="31" name="Group 30"/>
          <p:cNvGrpSpPr/>
          <p:nvPr/>
        </p:nvGrpSpPr>
        <p:grpSpPr>
          <a:xfrm>
            <a:off x="497840" y="548640"/>
            <a:ext cx="8575040" cy="5405120"/>
            <a:chOff x="497840" y="548640"/>
            <a:chExt cx="7970520" cy="5100320"/>
          </a:xfrm>
        </p:grpSpPr>
        <p:sp>
          <p:nvSpPr>
            <p:cNvPr id="10" name="Rounded Rectangle 9"/>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33120" y="661049"/>
            <a:ext cx="7498080" cy="1200329"/>
          </a:xfrm>
          <a:prstGeom prst="rect">
            <a:avLst/>
          </a:prstGeom>
          <a:noFill/>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01.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thơ</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văn</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về</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những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trải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nghiệm</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trong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cuộc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sống</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29" name="Flowchart: Alternate Process 28"/>
          <p:cNvSpPr/>
          <p:nvPr/>
        </p:nvSpPr>
        <p:spPr>
          <a:xfrm>
            <a:off x="813043" y="2305620"/>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thơ</a:t>
            </a:r>
            <a:r>
              <a:rPr lang="en-US" sz="2400" dirty="0">
                <a:latin typeface="+mj-lt"/>
                <a:ea typeface="Cambria" panose="02040503050406030204" pitchFamily="18" charset="0"/>
              </a:rPr>
              <a:t>, </a:t>
            </a:r>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văn</a:t>
            </a:r>
            <a:r>
              <a:rPr lang="en-US" sz="2400" dirty="0">
                <a:latin typeface="+mj-lt"/>
                <a:ea typeface="Cambria" panose="02040503050406030204" pitchFamily="18" charset="0"/>
              </a:rPr>
              <a:t> </a:t>
            </a:r>
            <a:r>
              <a:rPr lang="en-US" sz="2400" dirty="0" err="1">
                <a:latin typeface="+mj-lt"/>
                <a:ea typeface="Cambria" panose="02040503050406030204" pitchFamily="18" charset="0"/>
              </a:rPr>
              <a:t>viết</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trải</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nghiệm</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cùng</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gia</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đình</a:t>
            </a:r>
            <a:r>
              <a:rPr lang="en-US" sz="2400" dirty="0">
                <a:latin typeface="+mj-lt"/>
                <a:ea typeface="Cambria" panose="02040503050406030204" pitchFamily="18" charset="0"/>
              </a:rPr>
              <a:t>: </a:t>
            </a:r>
            <a:r>
              <a:rPr lang="en-US" sz="2400" dirty="0" err="1">
                <a:latin typeface="+mj-lt"/>
                <a:ea typeface="Cambria" panose="02040503050406030204" pitchFamily="18" charset="0"/>
              </a:rPr>
              <a:t>đi</a:t>
            </a:r>
            <a:r>
              <a:rPr lang="en-US" sz="2400" dirty="0">
                <a:latin typeface="+mj-lt"/>
                <a:ea typeface="Cambria" panose="02040503050406030204" pitchFamily="18" charset="0"/>
              </a:rPr>
              <a:t> du </a:t>
            </a:r>
            <a:r>
              <a:rPr lang="en-US" sz="2400" dirty="0" err="1">
                <a:latin typeface="+mj-lt"/>
                <a:ea typeface="Cambria" panose="02040503050406030204" pitchFamily="18" charset="0"/>
              </a:rPr>
              <a:t>lịch</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dirty="0" err="1">
                <a:latin typeface="+mj-lt"/>
                <a:ea typeface="Cambria" panose="02040503050406030204" pitchFamily="18" charset="0"/>
              </a:rPr>
              <a:t>quê</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Biển</a:t>
            </a:r>
            <a:r>
              <a:rPr lang="en-US" sz="2400"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a:t>
            </a:r>
            <a:r>
              <a:rPr lang="en-US" sz="2400" dirty="0" err="1">
                <a:latin typeface="+mj-lt"/>
                <a:ea typeface="Cambria" panose="02040503050406030204" pitchFamily="18" charset="0"/>
              </a:rPr>
              <a:t>Đặng</a:t>
            </a:r>
            <a:r>
              <a:rPr lang="en-US" sz="2400" dirty="0">
                <a:latin typeface="+mj-lt"/>
                <a:ea typeface="Cambria" panose="02040503050406030204" pitchFamily="18" charset="0"/>
              </a:rPr>
              <a:t> </a:t>
            </a:r>
            <a:r>
              <a:rPr lang="en-US" sz="2400" dirty="0" err="1">
                <a:latin typeface="+mj-lt"/>
                <a:ea typeface="Cambria" panose="02040503050406030204" pitchFamily="18" charset="0"/>
              </a:rPr>
              <a:t>Hấn</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Về</a:t>
            </a:r>
            <a:r>
              <a:rPr lang="en-US" sz="2400" b="1" i="1" dirty="0">
                <a:latin typeface="+mj-lt"/>
                <a:ea typeface="Cambria" panose="02040503050406030204" pitchFamily="18" charset="0"/>
              </a:rPr>
              <a:t> </a:t>
            </a:r>
            <a:r>
              <a:rPr lang="en-US" sz="2400" b="1" i="1" dirty="0" err="1">
                <a:latin typeface="+mj-lt"/>
                <a:ea typeface="Cambria" panose="02040503050406030204" pitchFamily="18" charset="0"/>
              </a:rPr>
              <a:t>quê</a:t>
            </a:r>
            <a:r>
              <a:rPr lang="en-US" sz="2400" b="1" i="1"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Nguyễn </a:t>
            </a:r>
            <a:r>
              <a:rPr lang="en-US" sz="2400" dirty="0" err="1">
                <a:latin typeface="+mj-lt"/>
                <a:ea typeface="Cambria" panose="02040503050406030204" pitchFamily="18" charset="0"/>
              </a:rPr>
              <a:t>Lãm</a:t>
            </a:r>
            <a:r>
              <a:rPr lang="en-US" sz="2400" dirty="0">
                <a:latin typeface="+mj-lt"/>
                <a:ea typeface="Cambria" panose="02040503050406030204" pitchFamily="18" charset="0"/>
              </a:rPr>
              <a:t> </a:t>
            </a:r>
            <a:r>
              <a:rPr lang="en-US" sz="2400" dirty="0" err="1">
                <a:latin typeface="+mj-lt"/>
                <a:ea typeface="Cambria" panose="02040503050406030204" pitchFamily="18" charset="0"/>
              </a:rPr>
              <a:t>Thắng</a:t>
            </a:r>
            <a:r>
              <a:rPr lang="en-US" sz="2400" dirty="0">
                <a:latin typeface="+mj-lt"/>
                <a:ea typeface="Cambria" panose="02040503050406030204" pitchFamily="18" charset="0"/>
              </a:rPr>
              <a:t>)</a:t>
            </a:r>
          </a:p>
        </p:txBody>
      </p:sp>
      <p:sp>
        <p:nvSpPr>
          <p:cNvPr id="30" name="Flowchart: Alternate Process 29"/>
          <p:cNvSpPr/>
          <p:nvPr/>
        </p:nvSpPr>
        <p:spPr>
          <a:xfrm>
            <a:off x="4878653" y="2843746"/>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thơ</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văn</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viết</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về</a:t>
            </a:r>
            <a:r>
              <a:rPr lang="en-US" sz="2300" b="1" dirty="0">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trải</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nghiệm</a:t>
            </a:r>
            <a:r>
              <a:rPr lang="en-US" sz="2300" b="1" dirty="0">
                <a:solidFill>
                  <a:srgbClr val="C00000"/>
                </a:solidFill>
                <a:latin typeface="+mj-lt"/>
                <a:ea typeface="Cambria" panose="02040503050406030204" pitchFamily="18" charset="0"/>
              </a:rPr>
              <a:t> ở </a:t>
            </a:r>
            <a:r>
              <a:rPr lang="en-US" sz="2300" b="1" dirty="0" err="1">
                <a:solidFill>
                  <a:srgbClr val="C00000"/>
                </a:solidFill>
                <a:latin typeface="+mj-lt"/>
                <a:ea typeface="Cambria" panose="02040503050406030204" pitchFamily="18" charset="0"/>
              </a:rPr>
              <a:t>trường</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học</a:t>
            </a:r>
            <a:r>
              <a:rPr lang="en-US" sz="2300" b="1" dirty="0">
                <a:solidFill>
                  <a:srgbClr val="C00000"/>
                </a:solidFill>
                <a:latin typeface="+mj-lt"/>
                <a:ea typeface="Cambria" panose="02040503050406030204" pitchFamily="18" charset="0"/>
              </a:rPr>
              <a:t>:</a:t>
            </a:r>
            <a:r>
              <a:rPr lang="en-US" sz="2300" b="1" dirty="0">
                <a:latin typeface="+mj-lt"/>
                <a:ea typeface="Cambria" panose="02040503050406030204" pitchFamily="18" charset="0"/>
              </a:rPr>
              <a:t> </a:t>
            </a:r>
            <a:r>
              <a:rPr lang="en-US" sz="2300" dirty="0" err="1">
                <a:latin typeface="+mj-lt"/>
                <a:ea typeface="Cambria" panose="02040503050406030204" pitchFamily="18" charset="0"/>
              </a:rPr>
              <a:t>học</a:t>
            </a:r>
            <a:r>
              <a:rPr lang="en-US" sz="2300" dirty="0">
                <a:latin typeface="+mj-lt"/>
                <a:ea typeface="Cambria" panose="02040503050406030204" pitchFamily="18" charset="0"/>
              </a:rPr>
              <a:t> </a:t>
            </a:r>
            <a:r>
              <a:rPr lang="en-US" sz="2300" dirty="0" err="1">
                <a:latin typeface="+mj-lt"/>
                <a:ea typeface="Cambria" panose="02040503050406030204" pitchFamily="18" charset="0"/>
              </a:rPr>
              <a:t>tập</a:t>
            </a:r>
            <a:r>
              <a:rPr lang="en-US" sz="2300" dirty="0">
                <a:latin typeface="+mj-lt"/>
                <a:ea typeface="Cambria" panose="02040503050406030204" pitchFamily="18" charset="0"/>
              </a:rPr>
              <a:t>, </a:t>
            </a:r>
            <a:r>
              <a:rPr lang="en-US" sz="2300" dirty="0" err="1">
                <a:latin typeface="+mj-lt"/>
                <a:ea typeface="Cambria" panose="02040503050406030204" pitchFamily="18" charset="0"/>
              </a:rPr>
              <a:t>vui</a:t>
            </a:r>
            <a:r>
              <a:rPr lang="en-US" sz="2300" dirty="0">
                <a:latin typeface="+mj-lt"/>
                <a:ea typeface="Cambria" panose="02040503050406030204" pitchFamily="18" charset="0"/>
              </a:rPr>
              <a:t> </a:t>
            </a:r>
            <a:r>
              <a:rPr lang="en-US" sz="2300" dirty="0" err="1">
                <a:latin typeface="+mj-lt"/>
                <a:ea typeface="Cambria" panose="02040503050406030204" pitchFamily="18" charset="0"/>
              </a:rPr>
              <a:t>chơi</a:t>
            </a:r>
            <a:r>
              <a:rPr lang="en-US" sz="2300" dirty="0">
                <a:latin typeface="+mj-lt"/>
                <a:ea typeface="Cambria" panose="02040503050406030204" pitchFamily="18" charset="0"/>
              </a:rPr>
              <a:t>, </a:t>
            </a:r>
            <a:r>
              <a:rPr lang="en-US" sz="2300" dirty="0" err="1">
                <a:latin typeface="+mj-lt"/>
                <a:ea typeface="Cambria" panose="02040503050406030204" pitchFamily="18" charset="0"/>
              </a:rPr>
              <a:t>đi</a:t>
            </a:r>
            <a:r>
              <a:rPr lang="en-US" sz="2300" dirty="0">
                <a:latin typeface="+mj-lt"/>
                <a:ea typeface="Cambria" panose="02040503050406030204" pitchFamily="18" charset="0"/>
              </a:rPr>
              <a:t> </a:t>
            </a:r>
            <a:r>
              <a:rPr lang="en-US" sz="2300" dirty="0" err="1">
                <a:latin typeface="+mj-lt"/>
                <a:ea typeface="Cambria" panose="02040503050406030204" pitchFamily="18" charset="0"/>
              </a:rPr>
              <a:t>thư</a:t>
            </a:r>
            <a:r>
              <a:rPr lang="en-US" sz="2300" dirty="0">
                <a:latin typeface="+mj-lt"/>
                <a:ea typeface="Cambria" panose="02040503050406030204" pitchFamily="18" charset="0"/>
              </a:rPr>
              <a:t> </a:t>
            </a:r>
            <a:r>
              <a:rPr lang="en-US" sz="2300" dirty="0" err="1">
                <a:latin typeface="+mj-lt"/>
                <a:ea typeface="Cambria" panose="02040503050406030204" pitchFamily="18" charset="0"/>
              </a:rPr>
              <a:t>viện</a:t>
            </a:r>
            <a:r>
              <a:rPr lang="en-US" sz="2300" dirty="0">
                <a:latin typeface="+mj-lt"/>
                <a:ea typeface="Cambria" panose="02040503050406030204" pitchFamily="18" charset="0"/>
              </a:rPr>
              <a:t>, </a:t>
            </a:r>
            <a:r>
              <a:rPr lang="en-US" sz="2300" dirty="0" err="1">
                <a:latin typeface="+mj-lt"/>
                <a:ea typeface="Cambria" panose="02040503050406030204" pitchFamily="18" charset="0"/>
              </a:rPr>
              <a:t>làm</a:t>
            </a:r>
            <a:r>
              <a:rPr lang="en-US" sz="2300" dirty="0">
                <a:latin typeface="+mj-lt"/>
                <a:ea typeface="Cambria" panose="02040503050406030204" pitchFamily="18" charset="0"/>
              </a:rPr>
              <a:t> </a:t>
            </a:r>
            <a:r>
              <a:rPr lang="en-US" sz="2300" dirty="0" err="1">
                <a:latin typeface="+mj-lt"/>
                <a:ea typeface="Cambria" panose="02040503050406030204" pitchFamily="18" charset="0"/>
              </a:rPr>
              <a:t>kế</a:t>
            </a:r>
            <a:r>
              <a:rPr lang="en-US" sz="2300" dirty="0">
                <a:latin typeface="+mj-lt"/>
                <a:ea typeface="Cambria" panose="02040503050406030204" pitchFamily="18" charset="0"/>
              </a:rPr>
              <a:t> </a:t>
            </a:r>
            <a:r>
              <a:rPr lang="en-US" sz="2300" dirty="0" err="1">
                <a:latin typeface="+mj-lt"/>
                <a:ea typeface="Cambria" panose="02040503050406030204" pitchFamily="18" charset="0"/>
              </a:rPr>
              <a:t>hoạch</a:t>
            </a:r>
            <a:r>
              <a:rPr lang="en-US" sz="2300" dirty="0">
                <a:latin typeface="+mj-lt"/>
                <a:ea typeface="Cambria" panose="02040503050406030204" pitchFamily="18" charset="0"/>
              </a:rPr>
              <a:t> </a:t>
            </a:r>
            <a:r>
              <a:rPr lang="en-US" sz="2300" dirty="0" err="1">
                <a:latin typeface="+mj-lt"/>
                <a:ea typeface="Cambria" panose="02040503050406030204" pitchFamily="18" charset="0"/>
              </a:rPr>
              <a:t>nhỏ</a:t>
            </a:r>
            <a:r>
              <a:rPr lang="en-US" sz="2300" dirty="0">
                <a:latin typeface="+mj-lt"/>
                <a:ea typeface="Cambria" panose="02040503050406030204" pitchFamily="18" charset="0"/>
              </a:rPr>
              <a:t>, </a:t>
            </a:r>
            <a:r>
              <a:rPr lang="en-US" sz="2300" dirty="0" err="1">
                <a:latin typeface="+mj-lt"/>
                <a:ea typeface="Cambria" panose="02040503050406030204" pitchFamily="18" charset="0"/>
              </a:rPr>
              <a:t>trồng</a:t>
            </a:r>
            <a:r>
              <a:rPr lang="en-US" sz="2300" dirty="0">
                <a:latin typeface="+mj-lt"/>
                <a:ea typeface="Cambria" panose="02040503050406030204" pitchFamily="18" charset="0"/>
              </a:rPr>
              <a:t> </a:t>
            </a:r>
            <a:r>
              <a:rPr lang="en-US" sz="2300" dirty="0" err="1">
                <a:latin typeface="+mj-lt"/>
                <a:ea typeface="Cambria" panose="02040503050406030204" pitchFamily="18" charset="0"/>
              </a:rPr>
              <a:t>cây</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Bài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thơ</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về</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cây</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Đinh</a:t>
            </a:r>
            <a:r>
              <a:rPr lang="en-US" sz="2300" dirty="0">
                <a:latin typeface="+mj-lt"/>
                <a:ea typeface="Cambria" panose="02040503050406030204" pitchFamily="18" charset="0"/>
              </a:rPr>
              <a:t> </a:t>
            </a:r>
            <a:r>
              <a:rPr lang="en-US" sz="2300" dirty="0" err="1">
                <a:latin typeface="+mj-lt"/>
                <a:ea typeface="Cambria" panose="02040503050406030204" pitchFamily="18" charset="0"/>
              </a:rPr>
              <a:t>Xuân</a:t>
            </a:r>
            <a:r>
              <a:rPr lang="en-US" sz="2300" dirty="0">
                <a:latin typeface="+mj-lt"/>
                <a:ea typeface="Cambria" panose="02040503050406030204" pitchFamily="18" charset="0"/>
              </a:rPr>
              <a:t> </a:t>
            </a:r>
            <a:r>
              <a:rPr lang="en-US" sz="2300" dirty="0" err="1">
                <a:latin typeface="+mj-lt"/>
                <a:ea typeface="Cambria" panose="02040503050406030204" pitchFamily="18" charset="0"/>
              </a:rPr>
              <a:t>Tửu</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Ngôi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trường</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mới</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Ngô</a:t>
            </a:r>
            <a:r>
              <a:rPr lang="en-US" sz="2300" dirty="0">
                <a:latin typeface="+mj-lt"/>
                <a:ea typeface="Cambria" panose="02040503050406030204" pitchFamily="18" charset="0"/>
              </a:rPr>
              <a:t> </a:t>
            </a:r>
            <a:r>
              <a:rPr lang="en-US" sz="2300" dirty="0" err="1">
                <a:latin typeface="+mj-lt"/>
                <a:ea typeface="Cambria" panose="02040503050406030204" pitchFamily="18" charset="0"/>
              </a:rPr>
              <a:t>Quân</a:t>
            </a:r>
            <a:r>
              <a:rPr lang="en-US" sz="2300" dirty="0">
                <a:latin typeface="+mj-lt"/>
                <a:ea typeface="Cambria" panose="02040503050406030204" pitchFamily="18" charset="0"/>
              </a:rPr>
              <a:t> </a:t>
            </a:r>
            <a:r>
              <a:rPr lang="en-US" sz="2300" dirty="0" err="1">
                <a:latin typeface="+mj-lt"/>
                <a:ea typeface="Cambria" panose="02040503050406030204" pitchFamily="18" charset="0"/>
              </a:rPr>
              <a:t>Miện</a:t>
            </a:r>
            <a:r>
              <a:rPr lang="en-US" sz="2300" dirty="0">
                <a:latin typeface="+mj-lt"/>
                <a:ea typeface="Cambria" panose="02040503050406030204" pitchFamily="18" charset="0"/>
              </a:rPr>
              <a:t>)</a:t>
            </a:r>
          </a:p>
        </p:txBody>
      </p:sp>
      <p:sp>
        <p:nvSpPr>
          <p:cNvPr id="32" name="文本框 6">
            <a:extLst>
              <a:ext uri="{FF2B5EF4-FFF2-40B4-BE49-F238E27FC236}">
                <a16:creationId xmlns:a16="http://schemas.microsoft.com/office/drawing/2014/main" id="{AA7DDBE8-CB61-41FA-A51F-73B4778152A4}"/>
              </a:ext>
            </a:extLst>
          </p:cNvPr>
          <p:cNvSpPr txBox="1"/>
          <p:nvPr/>
        </p:nvSpPr>
        <p:spPr>
          <a:xfrm>
            <a:off x="7070673" y="1897927"/>
            <a:ext cx="2011680" cy="783193"/>
          </a:xfrm>
          <a:prstGeom prst="round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en-US" altLang="zh-CN" sz="4000" dirty="0">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ý</a:t>
            </a:r>
            <a:endParaRPr kumimoji="0" lang="zh-CN" altLang="en-US" sz="4000" b="0" i="0" u="none" strike="noStrike" kern="1200" cap="none" spc="0" normalizeH="0" baseline="0" noProof="0" dirty="0">
              <a:ln>
                <a:solidFill>
                  <a:schemeClr val="tx1"/>
                </a:solidFill>
              </a:ln>
              <a:solidFill>
                <a:schemeClr val="bg1"/>
              </a:solidFill>
              <a:effectLst>
                <a:outerShdw blurRad="38100" dist="38100" dir="2700000" algn="tl">
                  <a:srgbClr val="000000">
                    <a:alpha val="43137"/>
                  </a:srgbClr>
                </a:outerShdw>
              </a:effectLst>
              <a:uLnTx/>
              <a:uFillTx/>
              <a:latin typeface="Cambria" panose="02040503050406030204" pitchFamily="18" charset="0"/>
              <a:ea typeface="字魂6号-日记插画体" panose="00000500000000000000" pitchFamily="2" charset="-122"/>
            </a:endParaRPr>
          </a:p>
        </p:txBody>
      </p:sp>
    </p:spTree>
    <p:custDataLst>
      <p:tags r:id="rId1"/>
    </p:custDataLst>
    <p:extLst>
      <p:ext uri="{BB962C8B-B14F-4D97-AF65-F5344CB8AC3E}">
        <p14:creationId xmlns:p14="http://schemas.microsoft.com/office/powerpoint/2010/main" val="373601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subTnLst>
                                    <p:audio>
                                      <p:cMediaNode>
                                        <p:cTn display="0" masterRel="sameClick">
                                          <p:stCondLst>
                                            <p:cond evt="begin" delay="0">
                                              <p:tn val="24"/>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1414748" y="378382"/>
            <a:ext cx="8734771" cy="5699117"/>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1629" y="565892"/>
            <a:ext cx="7884160" cy="7571303"/>
          </a:xfrm>
          <a:prstGeom prst="rect">
            <a:avLst/>
          </a:prstGeom>
        </p:spPr>
        <p:txBody>
          <a:bodyPr wrap="square" numCol="2">
            <a:spAutoFit/>
          </a:bodyPr>
          <a:lstStyle/>
          <a:p>
            <a:r>
              <a:rPr lang="vi-VN" sz="2400" b="0" i="0" dirty="0">
                <a:solidFill>
                  <a:srgbClr val="00264D"/>
                </a:solidFill>
                <a:effectLst/>
                <a:latin typeface="Open Sans" panose="020B0606030504020204" pitchFamily="34" charset="0"/>
              </a:rPr>
              <a:t>Như chiếc chảo rất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Ông trời định nấu canh</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Lỡ tay bỏ nhiều muối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Nên thôi, lại để dành!</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Uống bao nước vào lòng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vẫn gào vẫn thét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Ăn mặn quá phải không?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nào cho đã khát</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reo vui ào ạt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bãi có chúng em</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xô </a:t>
            </a:r>
            <a:r>
              <a:rPr lang="en-US" sz="2400" b="0" i="0" dirty="0" err="1">
                <a:solidFill>
                  <a:srgbClr val="00264D"/>
                </a:solidFill>
                <a:effectLst/>
                <a:latin typeface="Open Sans" panose="020B0606030504020204" pitchFamily="34" charset="0"/>
              </a:rPr>
              <a:t>vài</a:t>
            </a:r>
            <a:r>
              <a:rPr lang="vi-VN" sz="2400" b="0" i="0" dirty="0">
                <a:solidFill>
                  <a:srgbClr val="00264D"/>
                </a:solidFill>
                <a:effectLst/>
                <a:latin typeface="Open Sans" panose="020B0606030504020204" pitchFamily="34" charset="0"/>
              </a:rPr>
              <a:t> người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Hắt sóng vào trẻ con</a:t>
            </a:r>
            <a:br>
              <a:rPr lang="vi-VN" sz="2400" b="0" i="0" dirty="0">
                <a:solidFill>
                  <a:srgbClr val="00264D"/>
                </a:solidFill>
                <a:effectLst/>
                <a:latin typeface="Open Sans" panose="020B0606030504020204" pitchFamily="34" charset="0"/>
              </a:rPr>
            </a:br>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Chiều, biển trở nên buồn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chúng em rời bãi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dâng tận bờ dương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Muốn cùng lên xe đấy!</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ơi, chờ chút nhé</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Hình như còn chỗ ngồi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Nhưng...biển to lớn thế</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Ta đành tạm biệt thôi!</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Bác tài xế nhìn biển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Nhấn vang một hồi còi...</a:t>
            </a:r>
            <a:endParaRPr lang="en-US" sz="2400" b="0" i="0" dirty="0">
              <a:solidFill>
                <a:srgbClr val="00264D"/>
              </a:solidFill>
              <a:effectLst/>
              <a:latin typeface="Open Sans" panose="020B0606030504020204" pitchFamily="34" charset="0"/>
            </a:endParaRPr>
          </a:p>
          <a:p>
            <a:pPr algn="just"/>
            <a:r>
              <a:rPr lang="en-US" sz="2400" dirty="0">
                <a:solidFill>
                  <a:srgbClr val="00264D"/>
                </a:solidFill>
                <a:latin typeface="Open Sans" panose="020B0606030504020204" pitchFamily="34" charset="0"/>
              </a:rPr>
              <a:t>              </a:t>
            </a:r>
          </a:p>
          <a:p>
            <a:pPr algn="just"/>
            <a:r>
              <a:rPr lang="en-US" sz="2400" dirty="0">
                <a:solidFill>
                  <a:srgbClr val="00264D"/>
                </a:solidFill>
                <a:latin typeface="Open Sans" panose="020B0606030504020204" pitchFamily="34" charset="0"/>
              </a:rPr>
              <a:t>              </a:t>
            </a:r>
            <a:r>
              <a:rPr lang="en-US" sz="2400" i="1" dirty="0" err="1">
                <a:solidFill>
                  <a:srgbClr val="C00000"/>
                </a:solidFill>
                <a:latin typeface="Open Sans" panose="020B0606030504020204" pitchFamily="34" charset="0"/>
              </a:rPr>
              <a:t>Đặng</a:t>
            </a:r>
            <a:r>
              <a:rPr lang="en-US" sz="2400" i="1" dirty="0">
                <a:solidFill>
                  <a:srgbClr val="C00000"/>
                </a:solidFill>
                <a:latin typeface="Open Sans" panose="020B0606030504020204" pitchFamily="34" charset="0"/>
              </a:rPr>
              <a:t> </a:t>
            </a:r>
            <a:r>
              <a:rPr lang="en-US" sz="2400" i="1" dirty="0" err="1">
                <a:solidFill>
                  <a:srgbClr val="C00000"/>
                </a:solidFill>
                <a:latin typeface="Open Sans" panose="020B0606030504020204" pitchFamily="34" charset="0"/>
              </a:rPr>
              <a:t>Hấn</a:t>
            </a:r>
            <a:endParaRPr lang="vi-VN" sz="2400" b="0" i="1" dirty="0">
              <a:solidFill>
                <a:srgbClr val="C00000"/>
              </a:solidFill>
              <a:effectLst/>
              <a:latin typeface="Open Sans" panose="020B0606030504020204" pitchFamily="34" charset="0"/>
            </a:endParaRPr>
          </a:p>
        </p:txBody>
      </p:sp>
      <p:pic>
        <p:nvPicPr>
          <p:cNvPr id="25"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flipH="1">
            <a:off x="8790207" y="5058137"/>
            <a:ext cx="3401793" cy="1799863"/>
          </a:xfrm>
          <a:prstGeom prst="rect">
            <a:avLst/>
          </a:prstGeom>
        </p:spPr>
      </p:pic>
      <p:sp>
        <p:nvSpPr>
          <p:cNvPr id="26" name="TextBox 25"/>
          <p:cNvSpPr txBox="1"/>
          <p:nvPr/>
        </p:nvSpPr>
        <p:spPr>
          <a:xfrm>
            <a:off x="268853" y="378382"/>
            <a:ext cx="1273216" cy="6001643"/>
          </a:xfrm>
          <a:prstGeom prst="rect">
            <a:avLst/>
          </a:prstGeom>
          <a:noFill/>
        </p:spPr>
        <p:txBody>
          <a:bodyPr wrap="square" rtlCol="0">
            <a:spAutoFit/>
          </a:bodyPr>
          <a:lstStyle/>
          <a:p>
            <a:r>
              <a:rPr lang="en-US" sz="9600" dirty="0">
                <a:ln>
                  <a:solidFill>
                    <a:schemeClr val="tx1"/>
                  </a:solidFill>
                </a:ln>
                <a:solidFill>
                  <a:schemeClr val="bg1"/>
                </a:solidFill>
                <a:latin typeface="#9Slide05 SVNVanilla Daisy Pro" panose="00000500000000000000" pitchFamily="2" charset="0"/>
              </a:rPr>
              <a:t>BIỂN</a:t>
            </a:r>
          </a:p>
        </p:txBody>
      </p:sp>
    </p:spTree>
    <p:custDataLst>
      <p:tags r:id="rId1"/>
    </p:custDataLst>
    <p:extLst>
      <p:ext uri="{BB962C8B-B14F-4D97-AF65-F5344CB8AC3E}">
        <p14:creationId xmlns:p14="http://schemas.microsoft.com/office/powerpoint/2010/main" val="366251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23281" y="381877"/>
            <a:ext cx="9258269" cy="6068717"/>
          </a:xfrm>
          <a:prstGeom prst="rect">
            <a:avLst/>
          </a:prstGeom>
          <a:solidFill>
            <a:schemeClr val="bg1">
              <a:alpha val="97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11183" y="2119270"/>
            <a:ext cx="7766934" cy="3970318"/>
          </a:xfrm>
          <a:prstGeom prst="rect">
            <a:avLst/>
          </a:prstGeom>
        </p:spPr>
        <p:txBody>
          <a:bodyPr wrap="square" numCol="1">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Nghỉ hè bé lại thăm quê</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Được đi lên rẫy, được về tắm sông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Thăm bà, rồi lại thăm ông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Thả diều, câu cá… sướng không chi bằng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Đêm về ngồi ngắm ông trăng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Nghe ông kể chuyện chị Hằng ngày xưa</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Bà rang đậu lạc thơm chưa</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Mời ông bà, bé say sưa chuyện trò.</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Nguyễn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Lãm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Thắng</a:t>
            </a:r>
            <a:endParaRPr lang="vi-VN" sz="28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557745" y="413106"/>
            <a:ext cx="6120372" cy="1569660"/>
          </a:xfrm>
          <a:prstGeom prst="rect">
            <a:avLst/>
          </a:prstGeom>
          <a:noFill/>
        </p:spPr>
        <p:txBody>
          <a:bodyPr wrap="square" rtlCol="0">
            <a:spAutoFit/>
          </a:bodyPr>
          <a:lstStyle/>
          <a:p>
            <a:r>
              <a:rPr lang="en-US" sz="9600" dirty="0" err="1">
                <a:ln>
                  <a:solidFill>
                    <a:schemeClr val="tx1"/>
                  </a:solidFill>
                </a:ln>
                <a:solidFill>
                  <a:schemeClr val="bg1"/>
                </a:solidFill>
                <a:latin typeface="#9Slide05 SVNVanilla Daisy Pro" panose="00000500000000000000" pitchFamily="2" charset="0"/>
              </a:rPr>
              <a:t>Về</a:t>
            </a:r>
            <a:r>
              <a:rPr lang="en-US" sz="9600" dirty="0">
                <a:ln>
                  <a:solidFill>
                    <a:schemeClr val="tx1"/>
                  </a:solidFill>
                </a:ln>
                <a:solidFill>
                  <a:schemeClr val="bg1"/>
                </a:solidFill>
                <a:latin typeface="#9Slide05 SVNVanilla Daisy Pro" panose="00000500000000000000" pitchFamily="2" charset="0"/>
              </a:rPr>
              <a:t> </a:t>
            </a:r>
            <a:r>
              <a:rPr lang="en-US" sz="9600" dirty="0" err="1">
                <a:ln>
                  <a:solidFill>
                    <a:schemeClr val="tx1"/>
                  </a:solidFill>
                </a:ln>
                <a:solidFill>
                  <a:schemeClr val="bg1"/>
                </a:solidFill>
                <a:latin typeface="#9Slide05 SVNVanilla Daisy Pro" panose="00000500000000000000" pitchFamily="2" charset="0"/>
              </a:rPr>
              <a:t>quê</a:t>
            </a:r>
            <a:endParaRPr lang="en-US" sz="9600" dirty="0">
              <a:ln>
                <a:solidFill>
                  <a:schemeClr val="tx1"/>
                </a:solidFill>
              </a:ln>
              <a:solidFill>
                <a:schemeClr val="bg1"/>
              </a:solidFill>
              <a:latin typeface="#9Slide05 SVNVanilla Daisy Pro" panose="00000500000000000000" pitchFamily="2" charset="0"/>
            </a:endParaRPr>
          </a:p>
        </p:txBody>
      </p:sp>
      <p:pic>
        <p:nvPicPr>
          <p:cNvPr id="7" name="Picture 6"/>
          <p:cNvPicPr>
            <a:picLocks noChangeAspect="1"/>
          </p:cNvPicPr>
          <p:nvPr/>
        </p:nvPicPr>
        <p:blipFill>
          <a:blip r:embed="rId3"/>
          <a:stretch>
            <a:fillRect/>
          </a:stretch>
        </p:blipFill>
        <p:spPr>
          <a:xfrm>
            <a:off x="305484" y="1000673"/>
            <a:ext cx="3387258" cy="245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Bài thơ &quot;Về Quê&quot; của Nguyễn Lãm Thắng (Mầm Non) - Dr. Khỏ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9" y="3599929"/>
            <a:ext cx="3406143" cy="248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图片 13">
            <a:extLst>
              <a:ext uri="{FF2B5EF4-FFF2-40B4-BE49-F238E27FC236}">
                <a16:creationId xmlns:a16="http://schemas.microsoft.com/office/drawing/2014/main" id="{40D2D482-0CB1-4D3D-956D-EF08A3449A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10240146" y="-598556"/>
            <a:ext cx="1951854" cy="3698260"/>
          </a:xfrm>
          <a:prstGeom prst="rect">
            <a:avLst/>
          </a:prstGeom>
        </p:spPr>
      </p:pic>
    </p:spTree>
    <p:extLst>
      <p:ext uri="{BB962C8B-B14F-4D97-AF65-F5344CB8AC3E}">
        <p14:creationId xmlns:p14="http://schemas.microsoft.com/office/powerpoint/2010/main" val="170244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59875" y="530217"/>
            <a:ext cx="7766934" cy="9479518"/>
          </a:xfrm>
          <a:prstGeom prst="rect">
            <a:avLst/>
          </a:prstGeom>
        </p:spPr>
        <p:txBody>
          <a:bodyPr wrap="square" numCol="2">
            <a:spAutoFit/>
          </a:bodyPr>
          <a:lstStyle/>
          <a:p>
            <a:r>
              <a:rPr lang="vi-VN" sz="2400" dirty="0">
                <a:latin typeface="Open Sans" panose="020B0606030504020204" pitchFamily="34" charset="0"/>
                <a:ea typeface="Open Sans" panose="020B0606030504020204" pitchFamily="34" charset="0"/>
                <a:cs typeface="Open Sans" panose="020B0606030504020204" pitchFamily="34" charset="0"/>
              </a:rPr>
              <a:t>Hôm nay học loài cây,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Bài cô giảng thật hay: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Rễ cây hút nhựa đất</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 ăn hàng ngày.</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không hề biết đi,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Chưa bao giờ cây nói,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chỉ biết thầm thì</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trăng lên gió thổi.</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Lá cây làm lá phổi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Cũng hít vào, thở ra.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Cành cây thường vẫy gọi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tay người chúng ta.</a:t>
            </a:r>
            <a:br>
              <a:rPr lang="vi-VN" sz="3600" dirty="0">
                <a:latin typeface="Open Sans" panose="020B0606030504020204" pitchFamily="34" charset="0"/>
                <a:ea typeface="Open Sans" panose="020B0606030504020204" pitchFamily="34" charset="0"/>
                <a:cs typeface="Open Sans" panose="020B0606030504020204" pitchFamily="34" charset="0"/>
              </a:rPr>
            </a:br>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vui cây nở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buồn cây héo lá.</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Ai bẻ cành vặt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Nhựa tuôn như máu ứa.</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Xanh, cây làm bức tranh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Cho vườn ta thêm xinh,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Già, cây làm chiếc ghế</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Chúng ta ngồi học hành.</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Còn bao điều thú vị</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giúp đời chúng mình.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nghĩa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Đinh</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Xuân</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Tửu</a:t>
            </a:r>
            <a:endParaRPr lang="vi-VN" sz="24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4644" y="1166203"/>
            <a:ext cx="3759875" cy="2123658"/>
          </a:xfrm>
          <a:prstGeom prst="rect">
            <a:avLst/>
          </a:prstGeom>
          <a:noFill/>
        </p:spPr>
        <p:txBody>
          <a:bodyPr wrap="square" rtlCol="0">
            <a:spAutoFit/>
          </a:bodyPr>
          <a:lstStyle/>
          <a:p>
            <a:pPr algn="ctr"/>
            <a:r>
              <a:rPr lang="en-US" sz="6600" dirty="0" err="1">
                <a:solidFill>
                  <a:srgbClr val="00B050"/>
                </a:solidFill>
                <a:latin typeface="#9Slide05 SVNVanilla Daisy Pro" panose="00000500000000000000" pitchFamily="2" charset="0"/>
              </a:rPr>
              <a:t>Bài</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thơ</a:t>
            </a:r>
            <a:endParaRPr lang="en-US" sz="6600" dirty="0">
              <a:solidFill>
                <a:srgbClr val="00B050"/>
              </a:solidFill>
              <a:latin typeface="#9Slide05 SVNVanilla Daisy Pro" panose="00000500000000000000" pitchFamily="2" charset="0"/>
            </a:endParaRPr>
          </a:p>
          <a:p>
            <a:pPr algn="ctr"/>
            <a:r>
              <a:rPr lang="en-US" sz="6600" dirty="0" err="1">
                <a:solidFill>
                  <a:srgbClr val="00B050"/>
                </a:solidFill>
                <a:latin typeface="#9Slide05 SVNVanilla Daisy Pro" panose="00000500000000000000" pitchFamily="2" charset="0"/>
              </a:rPr>
              <a:t>trồng</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cây</a:t>
            </a:r>
            <a:endParaRPr lang="en-US" sz="6600" dirty="0">
              <a:solidFill>
                <a:srgbClr val="00B050"/>
              </a:solidFill>
              <a:latin typeface="#9Slide05 SVNVanilla Daisy Pro" panose="00000500000000000000" pitchFamily="2" charset="0"/>
            </a:endParaRPr>
          </a:p>
        </p:txBody>
      </p:sp>
      <p:pic>
        <p:nvPicPr>
          <p:cNvPr id="2050" name="Picture 2" descr="Premium Vector | Vector illustration of a cartoon happy children helping  their father planting the young 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4" b="89776" l="0" r="100000">
                        <a14:foregroundMark x1="30671" y1="72204" x2="53195" y2="71406"/>
                        <a14:foregroundMark x1="65974" y1="58946" x2="72843"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200355" y="3289861"/>
            <a:ext cx="3960230" cy="3960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657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4|0.4|0.3|0.4|0.4|0.3|0.4"/>
</p:tagLst>
</file>

<file path=ppt/tags/tag11.xml><?xml version="1.0" encoding="utf-8"?>
<p:tagLst xmlns:a="http://schemas.openxmlformats.org/drawingml/2006/main" xmlns:r="http://schemas.openxmlformats.org/officeDocument/2006/relationships" xmlns:p="http://schemas.openxmlformats.org/presentationml/2006/main">
  <p:tag name="TIMING" val="|0.3|0.4|0.4|0.4|0.5|0.4|0.3"/>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5|0.3|0.4|0.7|0.3"/>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
</p:tagLst>
</file>

<file path=ppt/tags/tag16.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0.4|0.3|0.4|0.4|0.3|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9.xml><?xml version="1.0" encoding="utf-8"?>
<p:tagLst xmlns:a="http://schemas.openxmlformats.org/drawingml/2006/main" xmlns:r="http://schemas.openxmlformats.org/officeDocument/2006/relationships" xmlns:p="http://schemas.openxmlformats.org/presentationml/2006/main">
  <p:tag name="TIMING" val="|0.5|0.4|0.4|0.5|0.4|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970</Words>
  <Application>Microsoft Office PowerPoint</Application>
  <PresentationFormat>Widescreen</PresentationFormat>
  <Paragraphs>58</Paragraphs>
  <Slides>18</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#9Slide05 SVNVanilla Daisy Pro</vt:lpstr>
      <vt:lpstr>#9Slide07 HoneyCream</vt:lpstr>
      <vt:lpstr>#9Slide07 SVNErika Ormig</vt:lpstr>
      <vt:lpstr>Arial</vt:lpstr>
      <vt:lpstr>Calibri</vt:lpstr>
      <vt:lpstr>Calibri Light</vt:lpstr>
      <vt:lpstr>Cambria</vt:lpstr>
      <vt:lpstr>Open Sans</vt:lpstr>
      <vt:lpstr>SVN-Newton</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13</cp:revision>
  <dcterms:created xsi:type="dcterms:W3CDTF">2023-07-30T13:34:39Z</dcterms:created>
  <dcterms:modified xsi:type="dcterms:W3CDTF">2023-09-30T12:02:53Z</dcterms:modified>
</cp:coreProperties>
</file>